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8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0870" autoAdjust="0"/>
  </p:normalViewPr>
  <p:slideViewPr>
    <p:cSldViewPr>
      <p:cViewPr varScale="1">
        <p:scale>
          <a:sx n="60" d="100"/>
          <a:sy n="60" d="100"/>
        </p:scale>
        <p:origin x="-2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31AD5-1E95-493E-B031-2F5A4F95160E}" type="datetimeFigureOut">
              <a:rPr lang="en-IN" smtClean="0"/>
              <a:t>24/10/16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5F7E6-0719-48E8-87C4-930EB4843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30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901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>
                <a:solidFill>
                  <a:prstClr val="black"/>
                </a:solidFill>
              </a:rPr>
              <a:pPr/>
              <a:t>16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73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>
                <a:solidFill>
                  <a:prstClr val="black"/>
                </a:solidFill>
              </a:rPr>
              <a:pPr/>
              <a:t>18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36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>
                <a:solidFill>
                  <a:prstClr val="black"/>
                </a:solidFill>
              </a:rPr>
              <a:pPr/>
              <a:t>19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43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>
                <a:solidFill>
                  <a:prstClr val="black"/>
                </a:solidFill>
              </a:rPr>
              <a:pPr/>
              <a:t>20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5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>
                <a:solidFill>
                  <a:prstClr val="black"/>
                </a:solidFill>
              </a:rPr>
              <a:pPr/>
              <a:t>21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92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>
                <a:solidFill>
                  <a:prstClr val="black"/>
                </a:solidFill>
              </a:rPr>
              <a:pPr/>
              <a:t>22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4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55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8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20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>
                <a:solidFill>
                  <a:prstClr val="black"/>
                </a:solidFill>
              </a:rPr>
              <a:pPr/>
              <a:t>9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6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>
                <a:solidFill>
                  <a:prstClr val="black"/>
                </a:solidFill>
              </a:rPr>
              <a:pPr/>
              <a:t>10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56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>
                <a:solidFill>
                  <a:prstClr val="black"/>
                </a:solidFill>
              </a:rPr>
              <a:pPr/>
              <a:t>13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41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>
                <a:solidFill>
                  <a:prstClr val="black"/>
                </a:solidFill>
              </a:rPr>
              <a:pPr/>
              <a:t>14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66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>
                <a:solidFill>
                  <a:prstClr val="black"/>
                </a:solidFill>
              </a:rPr>
              <a:pPr/>
              <a:t>15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23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24/10/16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F7C633-129D-47C7-B3E6-F1E52800839E}" type="slidenum">
              <a:rPr lang="en-IN" smtClean="0">
                <a:solidFill>
                  <a:srgbClr val="FEB80A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FEB80A">
                  <a:shade val="75000"/>
                </a:srgb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24/10/16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633-129D-47C7-B3E6-F1E52800839E}" type="slidenum">
              <a:rPr lang="en-IN" smtClean="0">
                <a:solidFill>
                  <a:srgbClr val="FEB80A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FEB80A">
                  <a:shade val="75000"/>
                </a:srgb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1F7C633-129D-47C7-B3E6-F1E52800839E}" type="slidenum">
              <a:rPr lang="en-IN" smtClean="0">
                <a:solidFill>
                  <a:srgbClr val="FEB80A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FEB80A">
                  <a:shade val="75000"/>
                </a:srgbClr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24/10/16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24/10/16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1F7C633-129D-47C7-B3E6-F1E52800839E}" type="slidenum">
              <a:rPr lang="en-IN" smtClean="0">
                <a:solidFill>
                  <a:srgbClr val="FEB80A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FEB80A">
                  <a:shade val="75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24/10/16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F7C633-129D-47C7-B3E6-F1E52800839E}" type="slidenum">
              <a:rPr lang="en-IN" smtClean="0">
                <a:solidFill>
                  <a:srgbClr val="FEB80A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FEB80A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4BA63B9-540E-47BD-B0A4-7712FBF7E8C5}" type="datetimeFigureOut">
              <a:rPr lang="en-IN" smtClean="0"/>
              <a:pPr/>
              <a:t>24/10/16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633-129D-47C7-B3E6-F1E52800839E}" type="slidenum">
              <a:rPr lang="en-IN" smtClean="0">
                <a:solidFill>
                  <a:srgbClr val="FEB80A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FEB80A">
                  <a:shade val="75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24/10/16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1F7C633-129D-47C7-B3E6-F1E52800839E}" type="slidenum">
              <a:rPr lang="en-IN" smtClean="0">
                <a:solidFill>
                  <a:srgbClr val="FEB80A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FEB80A">
                  <a:shade val="75000"/>
                </a:srgbClr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24/10/16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1F7C633-129D-47C7-B3E6-F1E52800839E}" type="slidenum">
              <a:rPr lang="en-IN" smtClean="0">
                <a:solidFill>
                  <a:srgbClr val="FEB80A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FEB80A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24/10/16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F7C633-129D-47C7-B3E6-F1E52800839E}" type="slidenum">
              <a:rPr lang="en-IN" smtClean="0">
                <a:solidFill>
                  <a:srgbClr val="FEB80A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FEB80A">
                  <a:shade val="75000"/>
                </a:srgb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24/10/16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1F7C633-129D-47C7-B3E6-F1E52800839E}" type="slidenum">
              <a:rPr lang="en-IN" smtClean="0">
                <a:solidFill>
                  <a:srgbClr val="FEB80A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FEB80A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4BA63B9-540E-47BD-B0A4-7712FBF7E8C5}" type="datetimeFigureOut">
              <a:rPr lang="en-IN" smtClean="0"/>
              <a:pPr/>
              <a:t>24/10/16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4BA63B9-540E-47BD-B0A4-7712FBF7E8C5}" type="datetimeFigureOut">
              <a:rPr lang="en-IN" smtClean="0"/>
              <a:pPr/>
              <a:t>24/10/16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F7C633-129D-47C7-B3E6-F1E52800839E}" type="slidenum">
              <a:rPr lang="en-IN" smtClean="0">
                <a:solidFill>
                  <a:srgbClr val="FEB80A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FEB80A">
                  <a:shade val="75000"/>
                </a:srgb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2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Vertex RDD</a:t>
            </a:r>
          </a:p>
          <a:p>
            <a:pPr lvl="1"/>
            <a:r>
              <a:rPr lang="en-IN" dirty="0" smtClean="0"/>
              <a:t>Distributed collection of vertices</a:t>
            </a:r>
          </a:p>
          <a:p>
            <a:pPr lvl="1"/>
            <a:r>
              <a:rPr lang="en-IN" dirty="0" smtClean="0"/>
              <a:t>One entry for each vertex</a:t>
            </a:r>
          </a:p>
          <a:p>
            <a:pPr lvl="1"/>
            <a:r>
              <a:rPr lang="en-IN" dirty="0" smtClean="0"/>
              <a:t>Vertex represented by a key-value pair</a:t>
            </a:r>
          </a:p>
          <a:p>
            <a:r>
              <a:rPr lang="en-IN" dirty="0" smtClean="0"/>
              <a:t>Edge</a:t>
            </a:r>
          </a:p>
          <a:p>
            <a:pPr lvl="1"/>
            <a:r>
              <a:rPr lang="en-IN" dirty="0" smtClean="0"/>
              <a:t>Abstracts a directed edge</a:t>
            </a:r>
          </a:p>
          <a:p>
            <a:pPr lvl="1"/>
            <a:r>
              <a:rPr lang="en-IN" dirty="0" smtClean="0"/>
              <a:t>Source vertex id, destination vertex id, edge attributes</a:t>
            </a:r>
          </a:p>
          <a:p>
            <a:r>
              <a:rPr lang="en-IN" dirty="0" err="1" smtClean="0"/>
              <a:t>EdgeRDD</a:t>
            </a:r>
            <a:endParaRPr lang="en-IN" dirty="0" smtClean="0"/>
          </a:p>
          <a:p>
            <a:pPr lvl="1"/>
            <a:r>
              <a:rPr lang="en-IN" dirty="0" smtClean="0"/>
              <a:t>Distributed collection of edges</a:t>
            </a:r>
          </a:p>
          <a:p>
            <a:r>
              <a:rPr lang="en-IN" dirty="0" smtClean="0"/>
              <a:t>Graph</a:t>
            </a:r>
          </a:p>
          <a:p>
            <a:pPr lvl="1"/>
            <a:r>
              <a:rPr lang="en-IN" dirty="0" smtClean="0"/>
              <a:t>Abstraction for property graphs</a:t>
            </a:r>
          </a:p>
          <a:p>
            <a:pPr lvl="1"/>
            <a:r>
              <a:rPr lang="en-IN" dirty="0" smtClean="0"/>
              <a:t>Immutable, distributed, fault tolerant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Let us imitate social network graph</a:t>
            </a:r>
          </a:p>
          <a:p>
            <a:r>
              <a:rPr lang="en-IN" dirty="0" smtClean="0"/>
              <a:t>Vertex represents user</a:t>
            </a:r>
          </a:p>
          <a:p>
            <a:r>
              <a:rPr lang="en-IN" dirty="0" smtClean="0"/>
              <a:t>Directed edge represents follow relationship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706" y="2132856"/>
            <a:ext cx="8220075" cy="345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org.apache.spark.graphx</a:t>
            </a:r>
            <a:r>
              <a:rPr lang="en-IN" dirty="0" smtClean="0"/>
              <a:t>._</a:t>
            </a:r>
          </a:p>
          <a:p>
            <a:r>
              <a:rPr lang="en-IN" sz="2800" dirty="0" smtClean="0"/>
              <a:t>case class User(name: String, age: </a:t>
            </a:r>
            <a:r>
              <a:rPr lang="en-IN" sz="2800" dirty="0" err="1" smtClean="0"/>
              <a:t>Int</a:t>
            </a:r>
            <a:r>
              <a:rPr lang="en-IN" sz="2800" dirty="0" smtClean="0"/>
              <a:t>)</a:t>
            </a:r>
            <a:endParaRPr lang="en-IN" dirty="0" smtClean="0"/>
          </a:p>
          <a:p>
            <a:r>
              <a:rPr lang="en-IN" dirty="0" err="1" smtClean="0"/>
              <a:t>val</a:t>
            </a:r>
            <a:r>
              <a:rPr lang="en-IN" dirty="0" smtClean="0"/>
              <a:t> users = List((1L, User("Alex", 26)), (2L, User("Bill", 42)), (3L, User("Carol", 18)),(4L, User("Dave", 16)), (5L, User("Eve", 45)), (6L, User("</a:t>
            </a:r>
            <a:r>
              <a:rPr lang="en-IN" dirty="0" err="1" smtClean="0"/>
              <a:t>Farell</a:t>
            </a:r>
            <a:r>
              <a:rPr lang="en-IN" dirty="0" smtClean="0"/>
              <a:t>", 30)),(7L, User("Garry", 32)), (8L, User("Harry", 36)), (9L, User("Ivan", 28)),(10L, User("Jill", 48)))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usersRDD</a:t>
            </a:r>
            <a:r>
              <a:rPr lang="en-IN" dirty="0" smtClean="0"/>
              <a:t> = </a:t>
            </a:r>
            <a:r>
              <a:rPr lang="en-IN" dirty="0" err="1" smtClean="0"/>
              <a:t>sc.parallelize</a:t>
            </a:r>
            <a:r>
              <a:rPr lang="en-IN" dirty="0" smtClean="0"/>
              <a:t>(users)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val</a:t>
            </a:r>
            <a:r>
              <a:rPr lang="en-IN" dirty="0" smtClean="0"/>
              <a:t> follows = List(Edge(1L, 2L, 1), Edge(2L, 3L, 1), Edge(3L, 1L, 1), Edge(3L, 4L, 1),Edge(3L, 5L, 1), Edge(4L, 5L, 1), Edge(6L, 5L, 1), Edge(7L, 6L, 1), Edge(6L, 8L, 1), Edge(7L, 8L, 1), Edge(7L, 9L, 1), Edge(9L, 8L, 1), Edge(8L, 10L, 1), Edge(10L, 9L, 1), Edge(1L, 11L, 1))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followsRDD</a:t>
            </a:r>
            <a:r>
              <a:rPr lang="en-IN" dirty="0" smtClean="0"/>
              <a:t> = </a:t>
            </a:r>
            <a:r>
              <a:rPr lang="en-IN" dirty="0" err="1" smtClean="0"/>
              <a:t>sc.parallelize</a:t>
            </a:r>
            <a:r>
              <a:rPr lang="en-IN" dirty="0" smtClean="0"/>
              <a:t>(follows)</a:t>
            </a:r>
          </a:p>
          <a:p>
            <a:r>
              <a:rPr lang="nn-NO" dirty="0" smtClean="0"/>
              <a:t>val defaultUser = User("NA", 0)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socialGraph</a:t>
            </a:r>
            <a:r>
              <a:rPr lang="en-IN" dirty="0" smtClean="0"/>
              <a:t> = Graph(</a:t>
            </a:r>
            <a:r>
              <a:rPr lang="en-IN" dirty="0" err="1" smtClean="0"/>
              <a:t>usersRDD</a:t>
            </a:r>
            <a:r>
              <a:rPr lang="en-IN" dirty="0" smtClean="0"/>
              <a:t>, </a:t>
            </a:r>
            <a:r>
              <a:rPr lang="en-IN" dirty="0" err="1" smtClean="0"/>
              <a:t>followsRDD</a:t>
            </a:r>
            <a:r>
              <a:rPr lang="en-IN" dirty="0" smtClean="0"/>
              <a:t>, </a:t>
            </a:r>
            <a:r>
              <a:rPr lang="en-IN" dirty="0" err="1" smtClean="0"/>
              <a:t>defaultUser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numEdges</a:t>
            </a:r>
            <a:r>
              <a:rPr lang="en-IN" dirty="0" smtClean="0"/>
              <a:t> = </a:t>
            </a:r>
            <a:r>
              <a:rPr lang="en-IN" dirty="0" err="1" smtClean="0"/>
              <a:t>socialGraph.numEdges</a:t>
            </a:r>
            <a:endParaRPr lang="en-IN" dirty="0" smtClean="0"/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numVertices</a:t>
            </a:r>
            <a:r>
              <a:rPr lang="en-IN" dirty="0" smtClean="0"/>
              <a:t> = </a:t>
            </a:r>
            <a:r>
              <a:rPr lang="en-IN" dirty="0" err="1" smtClean="0"/>
              <a:t>socialGraph.numVertices</a:t>
            </a:r>
            <a:endParaRPr lang="en-IN" dirty="0" smtClean="0"/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inDegrees</a:t>
            </a:r>
            <a:r>
              <a:rPr lang="en-IN" dirty="0" smtClean="0"/>
              <a:t> = </a:t>
            </a:r>
            <a:r>
              <a:rPr lang="en-IN" dirty="0" err="1" smtClean="0"/>
              <a:t>socialGraph.inDegrees</a:t>
            </a:r>
            <a:endParaRPr lang="en-IN" dirty="0" smtClean="0"/>
          </a:p>
          <a:p>
            <a:r>
              <a:rPr lang="en-IN" dirty="0" err="1" smtClean="0"/>
              <a:t>inDegrees.collect</a:t>
            </a:r>
            <a:endParaRPr lang="en-IN" dirty="0" smtClean="0"/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outDegrees</a:t>
            </a:r>
            <a:r>
              <a:rPr lang="en-IN" dirty="0" smtClean="0"/>
              <a:t> = </a:t>
            </a:r>
            <a:r>
              <a:rPr lang="en-IN" dirty="0" err="1" smtClean="0"/>
              <a:t>socialGraph.outDegrees</a:t>
            </a:r>
            <a:endParaRPr lang="en-IN" dirty="0" smtClean="0"/>
          </a:p>
          <a:p>
            <a:r>
              <a:rPr lang="en-IN" dirty="0" err="1" smtClean="0"/>
              <a:t>outDegrees.collect</a:t>
            </a:r>
            <a:endParaRPr lang="en-IN" dirty="0" smtClean="0"/>
          </a:p>
          <a:p>
            <a:r>
              <a:rPr lang="en-IN" dirty="0" err="1" smtClean="0"/>
              <a:t>val</a:t>
            </a:r>
            <a:r>
              <a:rPr lang="en-IN" dirty="0" smtClean="0"/>
              <a:t> degrees = </a:t>
            </a:r>
            <a:r>
              <a:rPr lang="en-IN" dirty="0" err="1" smtClean="0"/>
              <a:t>socialGraph.degrees</a:t>
            </a:r>
            <a:endParaRPr lang="en-IN" dirty="0" smtClean="0"/>
          </a:p>
          <a:p>
            <a:r>
              <a:rPr lang="en-IN" dirty="0" err="1" smtClean="0"/>
              <a:t>degrees.collect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val</a:t>
            </a:r>
            <a:r>
              <a:rPr lang="en-IN" dirty="0" smtClean="0"/>
              <a:t> vertices = </a:t>
            </a:r>
            <a:r>
              <a:rPr lang="en-IN" dirty="0" err="1" smtClean="0"/>
              <a:t>socialGraph.vertices</a:t>
            </a:r>
            <a:endParaRPr lang="en-IN" dirty="0" smtClean="0"/>
          </a:p>
          <a:p>
            <a:r>
              <a:rPr lang="en-IN" dirty="0" err="1" smtClean="0"/>
              <a:t>val</a:t>
            </a:r>
            <a:r>
              <a:rPr lang="en-IN" dirty="0" smtClean="0"/>
              <a:t> edges = </a:t>
            </a:r>
            <a:r>
              <a:rPr lang="en-IN" dirty="0" err="1" smtClean="0"/>
              <a:t>socialGraph.edges</a:t>
            </a:r>
            <a:endParaRPr lang="en-IN" dirty="0" smtClean="0"/>
          </a:p>
          <a:p>
            <a:r>
              <a:rPr lang="en-IN" dirty="0" err="1" smtClean="0"/>
              <a:t>val</a:t>
            </a:r>
            <a:r>
              <a:rPr lang="en-IN" dirty="0" smtClean="0"/>
              <a:t> triplets = </a:t>
            </a:r>
            <a:r>
              <a:rPr lang="en-IN" dirty="0" err="1" smtClean="0"/>
              <a:t>socialGraph.triplets</a:t>
            </a:r>
            <a:endParaRPr lang="en-IN" dirty="0" smtClean="0"/>
          </a:p>
          <a:p>
            <a:r>
              <a:rPr lang="en-IN" dirty="0" err="1" smtClean="0"/>
              <a:t>triplets.take</a:t>
            </a:r>
            <a:r>
              <a:rPr lang="en-IN" dirty="0" smtClean="0"/>
              <a:t>(3)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follows = triplets.map{ t =&gt; t.srcAttr.name + " follows " + t.dstAttr.name}</a:t>
            </a:r>
          </a:p>
          <a:p>
            <a:r>
              <a:rPr lang="en-IN" dirty="0" err="1" smtClean="0"/>
              <a:t>follows.take</a:t>
            </a:r>
            <a:r>
              <a:rPr lang="en-IN" dirty="0" smtClean="0"/>
              <a:t>(5)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Property Transformation</a:t>
            </a:r>
          </a:p>
          <a:p>
            <a:r>
              <a:rPr lang="en-IN" dirty="0" smtClean="0"/>
              <a:t>Structure Transformation</a:t>
            </a:r>
          </a:p>
          <a:p>
            <a:r>
              <a:rPr lang="en-IN" dirty="0" smtClean="0"/>
              <a:t>Join</a:t>
            </a:r>
          </a:p>
          <a:p>
            <a:r>
              <a:rPr lang="en-IN" dirty="0" smtClean="0"/>
              <a:t>Aggregation</a:t>
            </a:r>
          </a:p>
          <a:p>
            <a:r>
              <a:rPr lang="en-IN" dirty="0" smtClean="0"/>
              <a:t>Graph Algorithm</a:t>
            </a:r>
          </a:p>
          <a:p>
            <a:r>
              <a:rPr lang="en-IN" dirty="0" smtClean="0"/>
              <a:t>Graph Parallel Computation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Property Transformation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/>
              <a:t>mapVertices</a:t>
            </a:r>
            <a:endParaRPr lang="en-IN" dirty="0" smtClean="0"/>
          </a:p>
          <a:p>
            <a:pPr lvl="1"/>
            <a:r>
              <a:rPr lang="en-IN" dirty="0" smtClean="0"/>
              <a:t>Transformation to each vertex in property graph</a:t>
            </a:r>
          </a:p>
          <a:p>
            <a:pPr lvl="1"/>
            <a:r>
              <a:rPr lang="en-IN" sz="2800" dirty="0" err="1" smtClean="0"/>
              <a:t>val</a:t>
            </a:r>
            <a:r>
              <a:rPr lang="en-IN" sz="2800" dirty="0" smtClean="0"/>
              <a:t> </a:t>
            </a:r>
            <a:r>
              <a:rPr lang="en-IN" sz="2800" dirty="0" err="1" smtClean="0"/>
              <a:t>updatedAges</a:t>
            </a:r>
            <a:r>
              <a:rPr lang="en-IN" sz="2800" dirty="0" smtClean="0"/>
              <a:t> = </a:t>
            </a:r>
            <a:r>
              <a:rPr lang="en-IN" sz="2800" dirty="0" err="1" smtClean="0"/>
              <a:t>socialGraph.mapVertices</a:t>
            </a:r>
            <a:r>
              <a:rPr lang="en-IN" sz="2800" dirty="0" smtClean="0"/>
              <a:t>( (</a:t>
            </a:r>
            <a:r>
              <a:rPr lang="en-IN" sz="2800" dirty="0" err="1" smtClean="0"/>
              <a:t>vertexId</a:t>
            </a:r>
            <a:r>
              <a:rPr lang="en-IN" sz="2800" dirty="0" smtClean="0"/>
              <a:t>, user) =&gt;User(user.name, </a:t>
            </a:r>
            <a:r>
              <a:rPr lang="en-IN" sz="2800" dirty="0" err="1" smtClean="0"/>
              <a:t>user.age</a:t>
            </a:r>
            <a:r>
              <a:rPr lang="en-IN" sz="2800" dirty="0" smtClean="0"/>
              <a:t> + 1 ))</a:t>
            </a:r>
          </a:p>
          <a:p>
            <a:pPr lvl="1"/>
            <a:r>
              <a:rPr lang="en-IN" sz="2800" dirty="0" err="1" smtClean="0"/>
              <a:t>socialGraph.vertices.take</a:t>
            </a:r>
            <a:r>
              <a:rPr lang="en-IN" sz="2800" dirty="0" smtClean="0"/>
              <a:t>(5)</a:t>
            </a:r>
          </a:p>
          <a:p>
            <a:pPr lvl="1"/>
            <a:r>
              <a:rPr lang="en-IN" sz="2000" dirty="0" err="1" smtClean="0"/>
              <a:t>updatedAges.vertices.take</a:t>
            </a:r>
            <a:r>
              <a:rPr lang="en-IN" sz="2000" dirty="0" smtClean="0"/>
              <a:t>(5)</a:t>
            </a:r>
          </a:p>
          <a:p>
            <a:r>
              <a:rPr lang="en-IN" sz="2500" dirty="0" err="1" smtClean="0"/>
              <a:t>mapTriplets</a:t>
            </a:r>
            <a:endParaRPr lang="en-IN" sz="2500" dirty="0" smtClean="0"/>
          </a:p>
          <a:p>
            <a:pPr lvl="1"/>
            <a:r>
              <a:rPr lang="en-IN" sz="2300" dirty="0" err="1" smtClean="0"/>
              <a:t>val</a:t>
            </a:r>
            <a:r>
              <a:rPr lang="en-IN" sz="2300" dirty="0" smtClean="0"/>
              <a:t> </a:t>
            </a:r>
            <a:r>
              <a:rPr lang="en-IN" sz="2300" dirty="0" err="1" smtClean="0"/>
              <a:t>weightedGraph</a:t>
            </a:r>
            <a:r>
              <a:rPr lang="en-IN" sz="2300" dirty="0" smtClean="0"/>
              <a:t> = </a:t>
            </a:r>
            <a:r>
              <a:rPr lang="en-IN" sz="2300" dirty="0" err="1" smtClean="0"/>
              <a:t>socialGraph.mapTriplets</a:t>
            </a:r>
            <a:r>
              <a:rPr lang="en-IN" sz="2300" dirty="0" smtClean="0"/>
              <a:t>{ t =&gt;</a:t>
            </a:r>
            <a:r>
              <a:rPr lang="en-IN" sz="2800" dirty="0" smtClean="0"/>
              <a:t>if (</a:t>
            </a:r>
            <a:r>
              <a:rPr lang="en-IN" sz="2800" dirty="0" err="1" smtClean="0"/>
              <a:t>t.srcAttr.age</a:t>
            </a:r>
            <a:r>
              <a:rPr lang="en-IN" sz="2800" dirty="0" smtClean="0"/>
              <a:t> &gt;= 30) 2 else 1}</a:t>
            </a:r>
          </a:p>
          <a:p>
            <a:pPr lvl="1"/>
            <a:r>
              <a:rPr lang="en-IN" sz="2800" dirty="0" err="1" smtClean="0"/>
              <a:t>socialGraph.edges.take</a:t>
            </a:r>
            <a:r>
              <a:rPr lang="en-IN" sz="2800" dirty="0" smtClean="0"/>
              <a:t>(10)</a:t>
            </a:r>
          </a:p>
          <a:p>
            <a:pPr lvl="1"/>
            <a:r>
              <a:rPr lang="en-IN" sz="2400" dirty="0" err="1" smtClean="0"/>
              <a:t>weightedGraph.edges.take</a:t>
            </a:r>
            <a:r>
              <a:rPr lang="en-IN" sz="2400" dirty="0" smtClean="0"/>
              <a:t>(10)</a:t>
            </a:r>
            <a:endParaRPr lang="en-IN" sz="2800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 Transformation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reverse</a:t>
            </a:r>
          </a:p>
          <a:p>
            <a:pPr lvl="1"/>
            <a:r>
              <a:rPr lang="en-IN" sz="2300" dirty="0" err="1" smtClean="0"/>
              <a:t>val</a:t>
            </a:r>
            <a:r>
              <a:rPr lang="en-IN" sz="2300" dirty="0" smtClean="0"/>
              <a:t> </a:t>
            </a:r>
            <a:r>
              <a:rPr lang="en-IN" sz="2300" dirty="0" err="1" smtClean="0"/>
              <a:t>reverseGraph</a:t>
            </a:r>
            <a:r>
              <a:rPr lang="en-IN" sz="2300" dirty="0" smtClean="0"/>
              <a:t> = </a:t>
            </a:r>
            <a:r>
              <a:rPr lang="en-IN" sz="2300" dirty="0" err="1" smtClean="0"/>
              <a:t>socialGraph.reverse</a:t>
            </a:r>
            <a:endParaRPr lang="en-IN" sz="2300" dirty="0" smtClean="0"/>
          </a:p>
          <a:p>
            <a:pPr lvl="1"/>
            <a:r>
              <a:rPr lang="en-IN" sz="2300" dirty="0" err="1" smtClean="0"/>
              <a:t>reverseGraph.triplets.map</a:t>
            </a:r>
            <a:r>
              <a:rPr lang="en-IN" sz="2300" dirty="0" smtClean="0"/>
              <a:t>{ t =&gt; t.srcAttr.name + " follows " + t.dstAttr.name}.take(10)</a:t>
            </a:r>
          </a:p>
          <a:p>
            <a:r>
              <a:rPr lang="en-IN" dirty="0" err="1" smtClean="0"/>
              <a:t>subgraph</a:t>
            </a:r>
            <a:endParaRPr lang="en-IN" dirty="0" smtClean="0"/>
          </a:p>
          <a:p>
            <a:pPr lvl="1"/>
            <a:r>
              <a:rPr lang="en-IN" sz="2300" dirty="0" err="1" smtClean="0"/>
              <a:t>val</a:t>
            </a:r>
            <a:r>
              <a:rPr lang="en-IN" sz="2300" dirty="0" smtClean="0"/>
              <a:t> </a:t>
            </a:r>
            <a:r>
              <a:rPr lang="en-IN" sz="2300" dirty="0" err="1" smtClean="0"/>
              <a:t>subgraph</a:t>
            </a:r>
            <a:r>
              <a:rPr lang="en-IN" sz="2300" dirty="0" smtClean="0"/>
              <a:t> = </a:t>
            </a:r>
            <a:r>
              <a:rPr lang="en-IN" sz="2300" dirty="0" err="1" smtClean="0"/>
              <a:t>weightedGraph.subgraph</a:t>
            </a:r>
            <a:r>
              <a:rPr lang="en-IN" sz="2300" dirty="0" smtClean="0"/>
              <a:t>( </a:t>
            </a:r>
            <a:r>
              <a:rPr lang="en-IN" sz="2300" dirty="0" err="1" smtClean="0"/>
              <a:t>edgeTriplet</a:t>
            </a:r>
            <a:r>
              <a:rPr lang="en-IN" sz="2300" dirty="0" smtClean="0"/>
              <a:t> =&gt; </a:t>
            </a:r>
            <a:r>
              <a:rPr lang="en-IN" sz="2300" dirty="0" err="1" smtClean="0"/>
              <a:t>edgeTriplet.attr</a:t>
            </a:r>
            <a:r>
              <a:rPr lang="en-IN" sz="2300" dirty="0" smtClean="0"/>
              <a:t> &gt; 1,</a:t>
            </a:r>
            <a:r>
              <a:rPr lang="en-IN" sz="2800" dirty="0" smtClean="0"/>
              <a:t>(</a:t>
            </a:r>
            <a:r>
              <a:rPr lang="en-IN" sz="2800" dirty="0" err="1" smtClean="0"/>
              <a:t>vertexId</a:t>
            </a:r>
            <a:r>
              <a:rPr lang="en-IN" sz="2800" dirty="0" smtClean="0"/>
              <a:t>, </a:t>
            </a:r>
            <a:r>
              <a:rPr lang="en-IN" sz="2800" dirty="0" err="1" smtClean="0"/>
              <a:t>vertexProperty</a:t>
            </a:r>
            <a:r>
              <a:rPr lang="en-IN" sz="2800" dirty="0" smtClean="0"/>
              <a:t>) =&gt; true)</a:t>
            </a:r>
          </a:p>
          <a:p>
            <a:pPr lvl="1"/>
            <a:r>
              <a:rPr lang="en-IN" dirty="0" err="1" smtClean="0"/>
              <a:t>subgraph.edges.take</a:t>
            </a:r>
            <a:r>
              <a:rPr lang="en-IN" dirty="0" smtClean="0"/>
              <a:t>(10)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GraphX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Graph processing</a:t>
            </a:r>
          </a:p>
          <a:p>
            <a:r>
              <a:rPr lang="en-IN" dirty="0" smtClean="0"/>
              <a:t>Data generally stored as collection of rows</a:t>
            </a:r>
          </a:p>
          <a:p>
            <a:r>
              <a:rPr lang="en-IN" dirty="0" smtClean="0"/>
              <a:t>Not always efficient</a:t>
            </a:r>
          </a:p>
          <a:p>
            <a:r>
              <a:rPr lang="en-IN" dirty="0" smtClean="0"/>
              <a:t>Graph oriented data comes handy</a:t>
            </a:r>
          </a:p>
          <a:p>
            <a:pPr lvl="1"/>
            <a:r>
              <a:rPr lang="en-IN" dirty="0" smtClean="0"/>
              <a:t>FB, Twitter, WWW</a:t>
            </a:r>
          </a:p>
          <a:p>
            <a:r>
              <a:rPr lang="en-IN" dirty="0" smtClean="0"/>
              <a:t>Graph</a:t>
            </a:r>
          </a:p>
          <a:p>
            <a:pPr lvl="1"/>
            <a:r>
              <a:rPr lang="en-IN" dirty="0" smtClean="0"/>
              <a:t>Vertices </a:t>
            </a:r>
          </a:p>
          <a:p>
            <a:pPr lvl="1"/>
            <a:r>
              <a:rPr lang="en-IN" dirty="0" smtClean="0"/>
              <a:t>Edges</a:t>
            </a:r>
          </a:p>
          <a:p>
            <a:r>
              <a:rPr lang="en-IN" dirty="0" smtClean="0"/>
              <a:t>Could be directed or undirected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 smtClean="0"/>
              <a:t>joinVertices</a:t>
            </a:r>
            <a:endParaRPr lang="en-IN" dirty="0" smtClean="0"/>
          </a:p>
          <a:p>
            <a:pPr lvl="1"/>
            <a:r>
              <a:rPr lang="en-IN" sz="2300" dirty="0" err="1" smtClean="0"/>
              <a:t>val</a:t>
            </a:r>
            <a:r>
              <a:rPr lang="en-IN" sz="2300" dirty="0" smtClean="0"/>
              <a:t> </a:t>
            </a:r>
            <a:r>
              <a:rPr lang="en-IN" sz="2300" dirty="0" err="1" smtClean="0"/>
              <a:t>correctAges</a:t>
            </a:r>
            <a:r>
              <a:rPr lang="en-IN" sz="2300" dirty="0" smtClean="0"/>
              <a:t> = </a:t>
            </a:r>
            <a:r>
              <a:rPr lang="en-IN" sz="2300" dirty="0" err="1" smtClean="0"/>
              <a:t>sc.parallelize</a:t>
            </a:r>
            <a:r>
              <a:rPr lang="en-IN" sz="2300" dirty="0" smtClean="0"/>
              <a:t>(List((3L, 28), (4L, 26)))</a:t>
            </a:r>
          </a:p>
          <a:p>
            <a:pPr lvl="1"/>
            <a:r>
              <a:rPr lang="fr-FR" sz="2300" dirty="0" smtClean="0"/>
              <a:t>val </a:t>
            </a:r>
            <a:r>
              <a:rPr lang="fr-FR" sz="2300" dirty="0" err="1" smtClean="0"/>
              <a:t>correctedGraph</a:t>
            </a:r>
            <a:r>
              <a:rPr lang="fr-FR" sz="2300" dirty="0" smtClean="0"/>
              <a:t> = </a:t>
            </a:r>
            <a:r>
              <a:rPr lang="fr-FR" sz="2300" dirty="0" err="1" smtClean="0"/>
              <a:t>socialGraph.joinVertices</a:t>
            </a:r>
            <a:r>
              <a:rPr lang="fr-FR" sz="2300" dirty="0" smtClean="0"/>
              <a:t>(</a:t>
            </a:r>
            <a:r>
              <a:rPr lang="fr-FR" sz="2300" dirty="0" err="1" smtClean="0"/>
              <a:t>correctAges</a:t>
            </a:r>
            <a:r>
              <a:rPr lang="fr-FR" sz="2300" dirty="0" smtClean="0"/>
              <a:t>)((id, user, </a:t>
            </a:r>
            <a:r>
              <a:rPr lang="fr-FR" sz="2300" dirty="0" err="1" smtClean="0"/>
              <a:t>correctAge</a:t>
            </a:r>
            <a:r>
              <a:rPr lang="fr-FR" sz="2300" dirty="0" smtClean="0"/>
              <a:t>) =&gt;</a:t>
            </a:r>
            <a:r>
              <a:rPr lang="en-IN" sz="2800" dirty="0" smtClean="0"/>
              <a:t>User(user.name, </a:t>
            </a:r>
            <a:r>
              <a:rPr lang="en-IN" sz="2800" dirty="0" err="1" smtClean="0"/>
              <a:t>correctAge</a:t>
            </a:r>
            <a:r>
              <a:rPr lang="en-IN" sz="2800" dirty="0" smtClean="0"/>
              <a:t>))</a:t>
            </a:r>
          </a:p>
          <a:p>
            <a:pPr lvl="1"/>
            <a:r>
              <a:rPr lang="en-IN" dirty="0" err="1" smtClean="0"/>
              <a:t>correctedGraph.vertices.collect</a:t>
            </a:r>
            <a:endParaRPr lang="en-IN" dirty="0" smtClean="0"/>
          </a:p>
          <a:p>
            <a:r>
              <a:rPr lang="en-IN" dirty="0" err="1" smtClean="0"/>
              <a:t>outerJoin</a:t>
            </a:r>
            <a:r>
              <a:rPr lang="en-IN" dirty="0" smtClean="0"/>
              <a:t> Vertices</a:t>
            </a:r>
          </a:p>
          <a:p>
            <a:pPr lvl="1"/>
            <a:r>
              <a:rPr lang="en-IN" dirty="0" smtClean="0"/>
              <a:t>case class </a:t>
            </a:r>
            <a:r>
              <a:rPr lang="en-IN" dirty="0" err="1" smtClean="0"/>
              <a:t>UserWithCity</a:t>
            </a:r>
            <a:r>
              <a:rPr lang="en-IN" dirty="0" smtClean="0"/>
              <a:t>(name: String, age: </a:t>
            </a:r>
            <a:r>
              <a:rPr lang="en-IN" dirty="0" err="1" smtClean="0"/>
              <a:t>Int</a:t>
            </a:r>
            <a:r>
              <a:rPr lang="en-IN" dirty="0" smtClean="0"/>
              <a:t>, city: String)</a:t>
            </a:r>
          </a:p>
          <a:p>
            <a:pPr lvl="1"/>
            <a:r>
              <a:rPr lang="en-IN" sz="2300" dirty="0" err="1" smtClean="0"/>
              <a:t>val</a:t>
            </a:r>
            <a:r>
              <a:rPr lang="en-IN" sz="2300" dirty="0" smtClean="0"/>
              <a:t> </a:t>
            </a:r>
            <a:r>
              <a:rPr lang="en-IN" sz="2300" dirty="0" err="1" smtClean="0"/>
              <a:t>userCities</a:t>
            </a:r>
            <a:r>
              <a:rPr lang="en-IN" sz="2300" dirty="0" smtClean="0"/>
              <a:t> = </a:t>
            </a:r>
            <a:r>
              <a:rPr lang="en-IN" sz="2300" dirty="0" err="1" smtClean="0"/>
              <a:t>sc.parallelize</a:t>
            </a:r>
            <a:r>
              <a:rPr lang="en-IN" sz="2300" dirty="0" smtClean="0"/>
              <a:t>(List((1L, "Boston"), (3L, "New York"), (5L, "London"),</a:t>
            </a:r>
            <a:r>
              <a:rPr lang="en-IN" sz="2800" dirty="0" smtClean="0"/>
              <a:t>(7L, "Bombay"), (9L, "Tokyo"), (10L, "Palo Alto")))</a:t>
            </a:r>
          </a:p>
          <a:p>
            <a:pPr lvl="1"/>
            <a:r>
              <a:rPr lang="en-IN" sz="2300" dirty="0" err="1" smtClean="0"/>
              <a:t>val</a:t>
            </a:r>
            <a:r>
              <a:rPr lang="en-IN" sz="2300" dirty="0" smtClean="0"/>
              <a:t> </a:t>
            </a:r>
            <a:r>
              <a:rPr lang="en-IN" sz="2300" dirty="0" err="1" smtClean="0"/>
              <a:t>socialGraphWithCity</a:t>
            </a:r>
            <a:r>
              <a:rPr lang="en-IN" sz="2300" dirty="0" smtClean="0"/>
              <a:t> = </a:t>
            </a:r>
            <a:r>
              <a:rPr lang="en-IN" sz="2300" dirty="0" err="1" smtClean="0"/>
              <a:t>socialGraph.outerJoinVertices</a:t>
            </a:r>
            <a:r>
              <a:rPr lang="en-IN" sz="2300" dirty="0" smtClean="0"/>
              <a:t>(</a:t>
            </a:r>
            <a:r>
              <a:rPr lang="en-IN" sz="2300" dirty="0" err="1" smtClean="0"/>
              <a:t>userCities</a:t>
            </a:r>
            <a:r>
              <a:rPr lang="en-IN" sz="2300" dirty="0" smtClean="0"/>
              <a:t>)((id, user, </a:t>
            </a:r>
            <a:r>
              <a:rPr lang="en-IN" sz="2300" dirty="0" err="1" smtClean="0"/>
              <a:t>cityOpt</a:t>
            </a:r>
            <a:r>
              <a:rPr lang="en-IN" sz="2300" dirty="0" smtClean="0"/>
              <a:t>) =&gt;</a:t>
            </a:r>
            <a:r>
              <a:rPr lang="en-IN" sz="2800" dirty="0" err="1" smtClean="0"/>
              <a:t>cityOpt</a:t>
            </a:r>
            <a:r>
              <a:rPr lang="en-IN" sz="2800" dirty="0" smtClean="0"/>
              <a:t> match {case Some(city) =&gt; </a:t>
            </a:r>
            <a:r>
              <a:rPr lang="en-IN" sz="2800" dirty="0" err="1" smtClean="0"/>
              <a:t>UserWithCity</a:t>
            </a:r>
            <a:r>
              <a:rPr lang="en-IN" sz="2800" dirty="0" smtClean="0"/>
              <a:t>(user.name, </a:t>
            </a:r>
            <a:r>
              <a:rPr lang="en-IN" sz="2800" dirty="0" err="1" smtClean="0"/>
              <a:t>user.age</a:t>
            </a:r>
            <a:r>
              <a:rPr lang="en-IN" sz="2800" dirty="0" smtClean="0"/>
              <a:t>, city)case None =&gt; </a:t>
            </a:r>
            <a:r>
              <a:rPr lang="en-IN" sz="2800" dirty="0" err="1" smtClean="0"/>
              <a:t>UserWithCity</a:t>
            </a:r>
            <a:r>
              <a:rPr lang="en-IN" sz="2800" dirty="0" smtClean="0"/>
              <a:t>(user.name, </a:t>
            </a:r>
            <a:r>
              <a:rPr lang="en-IN" sz="2800" dirty="0" err="1" smtClean="0"/>
              <a:t>user.age</a:t>
            </a:r>
            <a:r>
              <a:rPr lang="en-IN" sz="2800" dirty="0" smtClean="0"/>
              <a:t>, "NA")})</a:t>
            </a:r>
          </a:p>
          <a:p>
            <a:pPr lvl="1"/>
            <a:r>
              <a:rPr lang="en-IN" dirty="0" err="1" smtClean="0"/>
              <a:t>socialGraphWithCity.vertices.take</a:t>
            </a:r>
            <a:r>
              <a:rPr lang="en-IN" dirty="0" smtClean="0"/>
              <a:t>(5)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Page Rank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outDegrees</a:t>
            </a:r>
            <a:r>
              <a:rPr lang="en-IN" dirty="0" smtClean="0"/>
              <a:t> = </a:t>
            </a:r>
            <a:r>
              <a:rPr lang="en-IN" dirty="0" err="1" smtClean="0"/>
              <a:t>socialGraph.outDegrees</a:t>
            </a:r>
            <a:endParaRPr lang="en-IN" dirty="0" smtClean="0"/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outDegreesGraph</a:t>
            </a:r>
            <a:r>
              <a:rPr lang="en-IN" dirty="0" smtClean="0"/>
              <a:t> = </a:t>
            </a:r>
            <a:r>
              <a:rPr lang="en-IN" dirty="0" err="1" smtClean="0"/>
              <a:t>socialGraph.outerJoinVertices</a:t>
            </a:r>
            <a:r>
              <a:rPr lang="en-IN" dirty="0" smtClean="0"/>
              <a:t>(</a:t>
            </a:r>
            <a:r>
              <a:rPr lang="en-IN" dirty="0" err="1" smtClean="0"/>
              <a:t>outDegrees</a:t>
            </a:r>
            <a:r>
              <a:rPr lang="en-IN" dirty="0" smtClean="0"/>
              <a:t>) {(</a:t>
            </a:r>
            <a:r>
              <a:rPr lang="en-IN" dirty="0" err="1" smtClean="0"/>
              <a:t>vId</a:t>
            </a:r>
            <a:r>
              <a:rPr lang="en-IN" dirty="0" smtClean="0"/>
              <a:t>, </a:t>
            </a:r>
            <a:r>
              <a:rPr lang="en-IN" dirty="0" err="1" smtClean="0"/>
              <a:t>vData</a:t>
            </a:r>
            <a:r>
              <a:rPr lang="en-IN" dirty="0" smtClean="0"/>
              <a:t>, </a:t>
            </a:r>
            <a:r>
              <a:rPr lang="en-IN" dirty="0" err="1" smtClean="0"/>
              <a:t>OptOutDegree</a:t>
            </a:r>
            <a:r>
              <a:rPr lang="en-IN" dirty="0" smtClean="0"/>
              <a:t>) =&gt;</a:t>
            </a:r>
            <a:r>
              <a:rPr lang="en-IN" dirty="0" err="1" smtClean="0"/>
              <a:t>OptOutDegree.getOrElse</a:t>
            </a:r>
            <a:r>
              <a:rPr lang="en-IN" dirty="0" smtClean="0"/>
              <a:t>(0)}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weightedEdgesGraph</a:t>
            </a:r>
            <a:r>
              <a:rPr lang="en-IN" dirty="0" smtClean="0"/>
              <a:t> = </a:t>
            </a:r>
            <a:r>
              <a:rPr lang="en-IN" dirty="0" err="1" smtClean="0"/>
              <a:t>outDegreesGraph.mapTriplets</a:t>
            </a:r>
            <a:r>
              <a:rPr lang="en-IN" dirty="0" smtClean="0"/>
              <a:t>{</a:t>
            </a:r>
            <a:r>
              <a:rPr lang="en-IN" dirty="0" err="1" smtClean="0"/>
              <a:t>EdgeTriplet</a:t>
            </a:r>
            <a:r>
              <a:rPr lang="en-IN" dirty="0" smtClean="0"/>
              <a:t> =&gt;1.0 / </a:t>
            </a:r>
            <a:r>
              <a:rPr lang="en-IN" dirty="0" err="1" smtClean="0"/>
              <a:t>EdgeTriplet.srcAttr</a:t>
            </a:r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inputGraph</a:t>
            </a:r>
            <a:r>
              <a:rPr lang="en-IN" dirty="0" smtClean="0"/>
              <a:t> = </a:t>
            </a:r>
            <a:r>
              <a:rPr lang="en-IN" dirty="0" err="1" smtClean="0"/>
              <a:t>weightedEdgesGraph.mapVertices</a:t>
            </a:r>
            <a:r>
              <a:rPr lang="en-IN" dirty="0" smtClean="0"/>
              <a:t>((id, </a:t>
            </a:r>
            <a:r>
              <a:rPr lang="en-IN" dirty="0" err="1" smtClean="0"/>
              <a:t>vData</a:t>
            </a:r>
            <a:r>
              <a:rPr lang="en-IN" dirty="0" smtClean="0"/>
              <a:t>) =&gt; 1.0)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firstMessage</a:t>
            </a:r>
            <a:r>
              <a:rPr lang="en-IN" dirty="0" smtClean="0"/>
              <a:t> = 0.0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iterations = 20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edgeDirection</a:t>
            </a:r>
            <a:r>
              <a:rPr lang="en-IN" dirty="0" smtClean="0"/>
              <a:t> = </a:t>
            </a:r>
            <a:r>
              <a:rPr lang="en-IN" dirty="0" err="1" smtClean="0"/>
              <a:t>EdgeDirection.Out</a:t>
            </a:r>
            <a:endParaRPr lang="en-IN" dirty="0" smtClean="0"/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updateVertex</a:t>
            </a:r>
            <a:r>
              <a:rPr lang="en-IN" dirty="0" smtClean="0"/>
              <a:t> = (</a:t>
            </a:r>
            <a:r>
              <a:rPr lang="en-IN" dirty="0" err="1" smtClean="0"/>
              <a:t>vId</a:t>
            </a:r>
            <a:r>
              <a:rPr lang="en-IN" dirty="0" smtClean="0"/>
              <a:t>: Long, </a:t>
            </a:r>
            <a:r>
              <a:rPr lang="en-IN" dirty="0" err="1" smtClean="0"/>
              <a:t>vData</a:t>
            </a:r>
            <a:r>
              <a:rPr lang="en-IN" dirty="0" smtClean="0"/>
              <a:t>: Double, </a:t>
            </a:r>
            <a:r>
              <a:rPr lang="en-IN" dirty="0" err="1" smtClean="0"/>
              <a:t>msgSum</a:t>
            </a:r>
            <a:r>
              <a:rPr lang="en-IN" dirty="0" smtClean="0"/>
              <a:t>: Double) =&gt; 0.15 + 0.85 * </a:t>
            </a:r>
            <a:r>
              <a:rPr lang="en-IN" dirty="0" err="1" smtClean="0"/>
              <a:t>msgSum</a:t>
            </a:r>
            <a:endParaRPr lang="en-IN" dirty="0" smtClean="0"/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sendMsg</a:t>
            </a:r>
            <a:r>
              <a:rPr lang="en-IN" dirty="0" smtClean="0"/>
              <a:t> = (triplet: </a:t>
            </a:r>
            <a:r>
              <a:rPr lang="en-IN" dirty="0" err="1" smtClean="0"/>
              <a:t>EdgeTriplet</a:t>
            </a:r>
            <a:r>
              <a:rPr lang="en-IN" dirty="0" smtClean="0"/>
              <a:t>[Double, Double]) =&gt;</a:t>
            </a:r>
            <a:r>
              <a:rPr lang="en-IN" dirty="0" err="1" smtClean="0"/>
              <a:t>Iterator</a:t>
            </a:r>
            <a:r>
              <a:rPr lang="en-IN" dirty="0" smtClean="0"/>
              <a:t>((</a:t>
            </a:r>
            <a:r>
              <a:rPr lang="en-IN" dirty="0" err="1" smtClean="0"/>
              <a:t>triplet.dstId</a:t>
            </a:r>
            <a:r>
              <a:rPr lang="en-IN" dirty="0" smtClean="0"/>
              <a:t>, </a:t>
            </a:r>
            <a:r>
              <a:rPr lang="en-IN" dirty="0" err="1" smtClean="0"/>
              <a:t>triplet.srcAttr</a:t>
            </a:r>
            <a:r>
              <a:rPr lang="en-IN" dirty="0" smtClean="0"/>
              <a:t> * </a:t>
            </a:r>
            <a:r>
              <a:rPr lang="en-IN" dirty="0" err="1" smtClean="0"/>
              <a:t>triplet.attr</a:t>
            </a:r>
            <a:r>
              <a:rPr lang="en-IN" dirty="0" smtClean="0"/>
              <a:t>))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aggregateMsgs</a:t>
            </a:r>
            <a:r>
              <a:rPr lang="en-IN" dirty="0" smtClean="0"/>
              <a:t> = (x: Double, y: Double ) =&gt; x + y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influenceGraph</a:t>
            </a:r>
            <a:r>
              <a:rPr lang="en-IN" dirty="0" smtClean="0"/>
              <a:t> = </a:t>
            </a:r>
            <a:r>
              <a:rPr lang="en-IN" dirty="0" err="1" smtClean="0"/>
              <a:t>inputGraph.pregel</a:t>
            </a:r>
            <a:r>
              <a:rPr lang="en-IN" dirty="0" smtClean="0"/>
              <a:t>(</a:t>
            </a:r>
            <a:r>
              <a:rPr lang="en-IN" dirty="0" err="1" smtClean="0"/>
              <a:t>firstMessage</a:t>
            </a:r>
            <a:r>
              <a:rPr lang="en-IN" dirty="0" smtClean="0"/>
              <a:t>, iterations, </a:t>
            </a:r>
            <a:r>
              <a:rPr lang="en-IN" dirty="0" err="1" smtClean="0"/>
              <a:t>edgeDirection</a:t>
            </a:r>
            <a:r>
              <a:rPr lang="en-IN" dirty="0" smtClean="0"/>
              <a:t>)(</a:t>
            </a:r>
            <a:r>
              <a:rPr lang="en-IN" dirty="0" err="1" smtClean="0"/>
              <a:t>updateVertex,sendMsg</a:t>
            </a:r>
            <a:r>
              <a:rPr lang="en-IN" dirty="0" smtClean="0"/>
              <a:t>, </a:t>
            </a:r>
            <a:r>
              <a:rPr lang="en-IN" dirty="0" err="1" smtClean="0"/>
              <a:t>aggregateMsgs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userNames</a:t>
            </a:r>
            <a:r>
              <a:rPr lang="en-IN" dirty="0" smtClean="0"/>
              <a:t> = </a:t>
            </a:r>
            <a:r>
              <a:rPr lang="en-IN" dirty="0" err="1" smtClean="0"/>
              <a:t>socialGraph.mapVertices</a:t>
            </a:r>
            <a:r>
              <a:rPr lang="en-IN" dirty="0" smtClean="0"/>
              <a:t>{(</a:t>
            </a:r>
            <a:r>
              <a:rPr lang="en-IN" dirty="0" err="1" smtClean="0"/>
              <a:t>vId</a:t>
            </a:r>
            <a:r>
              <a:rPr lang="en-IN" dirty="0" smtClean="0"/>
              <a:t>, </a:t>
            </a:r>
            <a:r>
              <a:rPr lang="en-IN" dirty="0" err="1" smtClean="0"/>
              <a:t>vData</a:t>
            </a:r>
            <a:r>
              <a:rPr lang="en-IN" dirty="0" smtClean="0"/>
              <a:t>) =&gt; vData.name}.vertices</a:t>
            </a:r>
          </a:p>
          <a:p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userNamesAndRanks</a:t>
            </a:r>
            <a:r>
              <a:rPr lang="en-IN" dirty="0" smtClean="0"/>
              <a:t> = </a:t>
            </a:r>
            <a:r>
              <a:rPr lang="en-IN" dirty="0" err="1" smtClean="0"/>
              <a:t>influenceGraph.outerJoinVertices</a:t>
            </a:r>
            <a:r>
              <a:rPr lang="en-IN" dirty="0" smtClean="0"/>
              <a:t>(</a:t>
            </a:r>
            <a:r>
              <a:rPr lang="en-IN" dirty="0" err="1" smtClean="0"/>
              <a:t>userNames</a:t>
            </a:r>
            <a:r>
              <a:rPr lang="en-IN" dirty="0" smtClean="0"/>
              <a:t>) {(</a:t>
            </a:r>
            <a:r>
              <a:rPr lang="en-IN" dirty="0" err="1" smtClean="0"/>
              <a:t>vId</a:t>
            </a:r>
            <a:r>
              <a:rPr lang="en-IN" dirty="0" smtClean="0"/>
              <a:t>, rank, </a:t>
            </a:r>
            <a:r>
              <a:rPr lang="en-IN" dirty="0" err="1" smtClean="0"/>
              <a:t>optUserName</a:t>
            </a:r>
            <a:r>
              <a:rPr lang="en-IN" dirty="0" smtClean="0"/>
              <a:t>) =&gt;(</a:t>
            </a:r>
            <a:r>
              <a:rPr lang="en-IN" dirty="0" err="1" smtClean="0"/>
              <a:t>optUserName.get</a:t>
            </a:r>
            <a:r>
              <a:rPr lang="en-IN" dirty="0" smtClean="0"/>
              <a:t>, rank)}.vertices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userNamesAndRanks.collect.foreach</a:t>
            </a:r>
            <a:r>
              <a:rPr lang="en-IN" dirty="0" smtClean="0"/>
              <a:t>{ case(</a:t>
            </a:r>
            <a:r>
              <a:rPr lang="en-IN" dirty="0" err="1" smtClean="0"/>
              <a:t>vId</a:t>
            </a:r>
            <a:r>
              <a:rPr lang="en-IN" dirty="0" smtClean="0"/>
              <a:t>, </a:t>
            </a:r>
            <a:r>
              <a:rPr lang="en-IN" dirty="0" err="1" smtClean="0"/>
              <a:t>vData</a:t>
            </a:r>
            <a:r>
              <a:rPr lang="en-IN" dirty="0" smtClean="0"/>
              <a:t>) =&gt;</a:t>
            </a:r>
            <a:r>
              <a:rPr lang="en-IN" dirty="0" err="1" smtClean="0"/>
              <a:t>println</a:t>
            </a:r>
            <a:r>
              <a:rPr lang="en-IN" dirty="0" smtClean="0"/>
              <a:t>(vData._1 +"'s influence rank: " + vData._2)}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Terminology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2132856"/>
            <a:ext cx="7992889" cy="352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484784"/>
            <a:ext cx="396044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573016"/>
            <a:ext cx="4032448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628800"/>
            <a:ext cx="3456384" cy="2322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Property Graph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25" y="1988840"/>
            <a:ext cx="8504238" cy="2945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694" y="1922462"/>
            <a:ext cx="84201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GraphX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Distributed Graph Analytics framework</a:t>
            </a:r>
          </a:p>
          <a:p>
            <a:r>
              <a:rPr lang="en-IN" dirty="0" smtClean="0"/>
              <a:t>Fundamental graph operators</a:t>
            </a:r>
          </a:p>
          <a:p>
            <a:r>
              <a:rPr lang="en-IN" dirty="0" smtClean="0"/>
              <a:t>Advanced Operators</a:t>
            </a:r>
          </a:p>
          <a:p>
            <a:pPr lvl="1"/>
            <a:r>
              <a:rPr lang="en-IN" dirty="0" smtClean="0"/>
              <a:t>Page rank</a:t>
            </a:r>
          </a:p>
          <a:p>
            <a:pPr lvl="1"/>
            <a:r>
              <a:rPr lang="en-IN" dirty="0" smtClean="0"/>
              <a:t>Triangle count</a:t>
            </a:r>
          </a:p>
          <a:p>
            <a:r>
              <a:rPr lang="en-IN" dirty="0" smtClean="0"/>
              <a:t>Integrated platform for complete graph analytics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 Analytics Pipeline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Read raw data</a:t>
            </a:r>
          </a:p>
          <a:p>
            <a:r>
              <a:rPr lang="en-IN" dirty="0" err="1" smtClean="0"/>
              <a:t>Preprocess</a:t>
            </a:r>
            <a:endParaRPr lang="en-IN" dirty="0" smtClean="0"/>
          </a:p>
          <a:p>
            <a:r>
              <a:rPr lang="en-IN" dirty="0" smtClean="0"/>
              <a:t>Extract vertices and edges and create property graph</a:t>
            </a:r>
          </a:p>
          <a:p>
            <a:r>
              <a:rPr lang="en-IN" dirty="0" smtClean="0"/>
              <a:t>Slice</a:t>
            </a:r>
          </a:p>
          <a:p>
            <a:r>
              <a:rPr lang="en-IN" dirty="0" smtClean="0"/>
              <a:t>Graph Algorithms</a:t>
            </a:r>
          </a:p>
          <a:p>
            <a:r>
              <a:rPr lang="en-IN" dirty="0" smtClean="0"/>
              <a:t>Analyze results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Data types for representing graph oriented data</a:t>
            </a:r>
          </a:p>
          <a:p>
            <a:r>
              <a:rPr lang="en-IN" dirty="0" smtClean="0"/>
              <a:t>Operators for graph analytics</a:t>
            </a:r>
          </a:p>
          <a:p>
            <a:r>
              <a:rPr lang="en-IN" dirty="0" smtClean="0"/>
              <a:t>Data abstraction</a:t>
            </a:r>
          </a:p>
          <a:p>
            <a:pPr lvl="1"/>
            <a:r>
              <a:rPr lang="en-IN" dirty="0" err="1" smtClean="0"/>
              <a:t>Verted</a:t>
            </a:r>
            <a:r>
              <a:rPr lang="en-IN" dirty="0" smtClean="0"/>
              <a:t> RDD</a:t>
            </a:r>
          </a:p>
          <a:p>
            <a:pPr lvl="1"/>
            <a:r>
              <a:rPr lang="en-IN" dirty="0" smtClean="0"/>
              <a:t>Edge</a:t>
            </a:r>
          </a:p>
          <a:p>
            <a:pPr lvl="1"/>
            <a:r>
              <a:rPr lang="en-IN" dirty="0" err="1" smtClean="0"/>
              <a:t>EdgeRDD</a:t>
            </a:r>
            <a:endParaRPr lang="en-IN" dirty="0" smtClean="0"/>
          </a:p>
          <a:p>
            <a:pPr lvl="1"/>
            <a:r>
              <a:rPr lang="en-IN" dirty="0" err="1" smtClean="0"/>
              <a:t>EdgeTriplet</a:t>
            </a:r>
            <a:endParaRPr lang="en-IN" dirty="0" smtClean="0"/>
          </a:p>
          <a:p>
            <a:pPr lvl="1"/>
            <a:r>
              <a:rPr lang="en-IN" dirty="0" smtClean="0"/>
              <a:t>Graph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1095</Words>
  <Application>Microsoft Macintosh PowerPoint</Application>
  <PresentationFormat>On-screen Show (4:3)</PresentationFormat>
  <Paragraphs>140</Paragraphs>
  <Slides>24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GraphX</vt:lpstr>
      <vt:lpstr>GraphX</vt:lpstr>
      <vt:lpstr>Terminology</vt:lpstr>
      <vt:lpstr>PowerPoint Presentation</vt:lpstr>
      <vt:lpstr>Property Graph</vt:lpstr>
      <vt:lpstr>PowerPoint Presentation</vt:lpstr>
      <vt:lpstr>GraphX</vt:lpstr>
      <vt:lpstr>Graph Analytics Pipeline</vt:lpstr>
      <vt:lpstr>API</vt:lpstr>
      <vt:lpstr>Data Types</vt:lpstr>
      <vt:lpstr>Creating a Graph</vt:lpstr>
      <vt:lpstr>PowerPoint Presentation</vt:lpstr>
      <vt:lpstr>PowerPoint Presentation</vt:lpstr>
      <vt:lpstr>PowerPoint Presentation</vt:lpstr>
      <vt:lpstr>Graph Properties</vt:lpstr>
      <vt:lpstr>PowerPoint Presentation</vt:lpstr>
      <vt:lpstr>Graph Operators</vt:lpstr>
      <vt:lpstr>Property Transformation</vt:lpstr>
      <vt:lpstr>Structure Transformation</vt:lpstr>
      <vt:lpstr>Join</vt:lpstr>
      <vt:lpstr>Page Rank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GraphX</dc:title>
  <dc:creator>Suyog Daga</dc:creator>
  <cp:lastModifiedBy>Supriya </cp:lastModifiedBy>
  <cp:revision>3</cp:revision>
  <dcterms:created xsi:type="dcterms:W3CDTF">2016-06-25T10:16:33Z</dcterms:created>
  <dcterms:modified xsi:type="dcterms:W3CDTF">2016-10-24T15:11:46Z</dcterms:modified>
</cp:coreProperties>
</file>