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256" r:id="rId2"/>
    <p:sldId id="258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53" r:id="rId13"/>
    <p:sldId id="354" r:id="rId14"/>
    <p:sldId id="316" r:id="rId15"/>
    <p:sldId id="317" r:id="rId16"/>
    <p:sldId id="318" r:id="rId17"/>
    <p:sldId id="360" r:id="rId18"/>
    <p:sldId id="320" r:id="rId19"/>
    <p:sldId id="319" r:id="rId20"/>
    <p:sldId id="355" r:id="rId21"/>
    <p:sldId id="356" r:id="rId22"/>
    <p:sldId id="357" r:id="rId23"/>
    <p:sldId id="358" r:id="rId24"/>
    <p:sldId id="359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0972" autoAdjust="0"/>
  </p:normalViewPr>
  <p:slideViewPr>
    <p:cSldViewPr>
      <p:cViewPr varScale="1">
        <p:scale>
          <a:sx n="91" d="100"/>
          <a:sy n="91" d="100"/>
        </p:scale>
        <p:origin x="2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6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7A0C9-AC92-4FAC-BD5B-F3D5A90FE2CE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8088-C448-4527-9EE6-6B7899C772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3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90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45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66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83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5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752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92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21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51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1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3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6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6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7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67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MLLib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Unsupervised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Used when dataset is unlabeled</a:t>
            </a:r>
          </a:p>
          <a:p>
            <a:r>
              <a:rPr lang="en-IN" dirty="0" smtClean="0"/>
              <a:t>Try to place observations in different buckets</a:t>
            </a:r>
          </a:p>
          <a:p>
            <a:pPr lvl="1"/>
            <a:r>
              <a:rPr lang="en-IN" dirty="0" smtClean="0"/>
              <a:t>Learning patterns inherent in data</a:t>
            </a:r>
          </a:p>
          <a:p>
            <a:pPr lvl="1"/>
            <a:r>
              <a:rPr lang="en-IN" dirty="0" smtClean="0"/>
              <a:t>PCA, SVD, k-means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in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Two libraries</a:t>
            </a:r>
          </a:p>
          <a:p>
            <a:pPr lvl="1"/>
            <a:r>
              <a:rPr lang="en-IN" dirty="0" err="1" smtClean="0"/>
              <a:t>MLLib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Spark ML (Pipelines API)</a:t>
            </a:r>
          </a:p>
          <a:p>
            <a:r>
              <a:rPr lang="en-IN" dirty="0" err="1" smtClean="0"/>
              <a:t>MLLib</a:t>
            </a:r>
            <a:r>
              <a:rPr lang="en-IN" dirty="0" smtClean="0"/>
              <a:t> is more mature</a:t>
            </a:r>
          </a:p>
          <a:p>
            <a:r>
              <a:rPr lang="en-IN" dirty="0" smtClean="0"/>
              <a:t>Commonly used ML </a:t>
            </a:r>
            <a:r>
              <a:rPr lang="en-IN" dirty="0" err="1" smtClean="0"/>
              <a:t>algos</a:t>
            </a:r>
            <a:r>
              <a:rPr lang="en-IN" dirty="0" smtClean="0"/>
              <a:t> and statistical analysis tools</a:t>
            </a:r>
          </a:p>
          <a:p>
            <a:r>
              <a:rPr lang="en-IN" dirty="0" smtClean="0"/>
              <a:t>Machine Learning on large datasets</a:t>
            </a:r>
          </a:p>
          <a:p>
            <a:r>
              <a:rPr lang="en-IN" dirty="0" smtClean="0"/>
              <a:t>Scalable, faster</a:t>
            </a:r>
          </a:p>
          <a:p>
            <a:r>
              <a:rPr lang="en-IN" dirty="0" smtClean="0"/>
              <a:t>Both batch and streaming data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Statistical Utilities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Summary stats</a:t>
            </a:r>
          </a:p>
          <a:p>
            <a:r>
              <a:rPr lang="en-IN" dirty="0" smtClean="0"/>
              <a:t>Correlation</a:t>
            </a:r>
          </a:p>
          <a:p>
            <a:r>
              <a:rPr lang="en-IN" dirty="0" smtClean="0"/>
              <a:t>Hypothesis Testing</a:t>
            </a:r>
          </a:p>
          <a:p>
            <a:r>
              <a:rPr lang="en-IN" dirty="0" smtClean="0"/>
              <a:t>Sampling</a:t>
            </a:r>
          </a:p>
          <a:p>
            <a:r>
              <a:rPr lang="en-IN" dirty="0" smtClean="0"/>
              <a:t>Random data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Regression </a:t>
            </a:r>
          </a:p>
          <a:p>
            <a:pPr lvl="1"/>
            <a:r>
              <a:rPr lang="en-IN" dirty="0" smtClean="0"/>
              <a:t>Linear and Logistic, SVM, Naive </a:t>
            </a:r>
            <a:r>
              <a:rPr lang="en-IN" dirty="0" err="1" smtClean="0"/>
              <a:t>Bayes</a:t>
            </a:r>
            <a:r>
              <a:rPr lang="en-IN" dirty="0" smtClean="0"/>
              <a:t>, Decision Tree, Random Forest</a:t>
            </a:r>
          </a:p>
          <a:p>
            <a:r>
              <a:rPr lang="en-IN" dirty="0" smtClean="0"/>
              <a:t>Clustering</a:t>
            </a:r>
          </a:p>
          <a:p>
            <a:pPr lvl="1"/>
            <a:r>
              <a:rPr lang="en-IN" dirty="0" smtClean="0"/>
              <a:t>K-means, Gaussian, LDA, PCA, SVD</a:t>
            </a:r>
          </a:p>
          <a:p>
            <a:r>
              <a:rPr lang="en-IN" dirty="0" smtClean="0"/>
              <a:t>Data Mining and Feature Extraction</a:t>
            </a:r>
          </a:p>
          <a:p>
            <a:pPr lvl="1"/>
            <a:r>
              <a:rPr lang="en-IN" dirty="0" smtClean="0"/>
              <a:t>TF-IDF, Word2Vec, Normalization, Item set mining, Association Rules, Collaborative Filtering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Data Types – </a:t>
            </a:r>
            <a:r>
              <a:rPr lang="en-IN" dirty="0" err="1" smtClean="0"/>
              <a:t>MLLib</a:t>
            </a:r>
            <a:r>
              <a:rPr lang="en-IN" dirty="0" smtClean="0"/>
              <a:t> operates on these data types</a:t>
            </a:r>
          </a:p>
          <a:p>
            <a:pPr lvl="1"/>
            <a:r>
              <a:rPr lang="en-IN" dirty="0" smtClean="0"/>
              <a:t>Vector</a:t>
            </a:r>
          </a:p>
          <a:p>
            <a:pPr lvl="2"/>
            <a:r>
              <a:rPr lang="en-IN" dirty="0" smtClean="0"/>
              <a:t>Indexed collection of values</a:t>
            </a:r>
          </a:p>
          <a:p>
            <a:pPr lvl="1"/>
            <a:r>
              <a:rPr lang="en-IN" dirty="0" err="1" smtClean="0"/>
              <a:t>LabeledPoint</a:t>
            </a:r>
            <a:endParaRPr lang="en-IN" dirty="0" smtClean="0"/>
          </a:p>
          <a:p>
            <a:pPr lvl="1"/>
            <a:r>
              <a:rPr lang="en-IN" dirty="0" smtClean="0"/>
              <a:t>Rating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 -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Represents element in n-dimensional space</a:t>
            </a:r>
          </a:p>
          <a:p>
            <a:r>
              <a:rPr lang="en-IN" dirty="0" smtClean="0"/>
              <a:t>Used for representing features</a:t>
            </a:r>
          </a:p>
          <a:p>
            <a:r>
              <a:rPr lang="en-IN" dirty="0" smtClean="0"/>
              <a:t>Vector of length n represents observation with n features</a:t>
            </a:r>
          </a:p>
          <a:p>
            <a:r>
              <a:rPr lang="en-IN" dirty="0" smtClean="0"/>
              <a:t>Indexed collection of Double type values</a:t>
            </a:r>
          </a:p>
          <a:p>
            <a:r>
              <a:rPr lang="en-IN" dirty="0" smtClean="0"/>
              <a:t>Two subtypes</a:t>
            </a:r>
          </a:p>
          <a:p>
            <a:pPr lvl="1"/>
            <a:r>
              <a:rPr lang="en-IN" dirty="0" smtClean="0"/>
              <a:t>Dense</a:t>
            </a:r>
          </a:p>
          <a:p>
            <a:pPr lvl="2"/>
            <a:r>
              <a:rPr lang="en-IN" sz="2600" dirty="0" smtClean="0"/>
              <a:t>import </a:t>
            </a:r>
            <a:r>
              <a:rPr lang="en-IN" sz="2600" dirty="0" err="1" smtClean="0"/>
              <a:t>org.apache.spark.mllib.linalg</a:t>
            </a:r>
            <a:r>
              <a:rPr lang="en-IN" sz="2600" dirty="0" smtClean="0"/>
              <a:t>._</a:t>
            </a:r>
          </a:p>
          <a:p>
            <a:pPr lvl="2"/>
            <a:r>
              <a:rPr lang="en-IN" sz="2800" dirty="0" err="1" smtClean="0"/>
              <a:t>val</a:t>
            </a:r>
            <a:r>
              <a:rPr lang="en-IN" sz="2800" dirty="0" smtClean="0"/>
              <a:t> </a:t>
            </a:r>
            <a:r>
              <a:rPr lang="en-IN" sz="2800" dirty="0" err="1" smtClean="0"/>
              <a:t>denseVector</a:t>
            </a:r>
            <a:r>
              <a:rPr lang="en-IN" sz="2800" dirty="0" smtClean="0"/>
              <a:t> = </a:t>
            </a:r>
            <a:r>
              <a:rPr lang="en-IN" sz="2800" dirty="0" err="1" smtClean="0"/>
              <a:t>Vectors.dense</a:t>
            </a:r>
            <a:r>
              <a:rPr lang="en-IN" sz="2800" dirty="0" smtClean="0"/>
              <a:t>(1.0, 0.0, 3.0)</a:t>
            </a:r>
            <a:endParaRPr lang="en-IN" dirty="0" smtClean="0"/>
          </a:p>
          <a:p>
            <a:pPr lvl="1"/>
            <a:r>
              <a:rPr lang="en-IN" dirty="0" smtClean="0"/>
              <a:t>Sparse</a:t>
            </a:r>
          </a:p>
          <a:p>
            <a:pPr lvl="2"/>
            <a:r>
              <a:rPr lang="en-IN" sz="2600" dirty="0" smtClean="0"/>
              <a:t>import </a:t>
            </a:r>
            <a:r>
              <a:rPr lang="en-IN" sz="2600" dirty="0" err="1" smtClean="0"/>
              <a:t>org.apache.spark.mllib.linalg</a:t>
            </a:r>
            <a:r>
              <a:rPr lang="en-IN" sz="2600" dirty="0" smtClean="0"/>
              <a:t>._</a:t>
            </a:r>
          </a:p>
          <a:p>
            <a:pPr lvl="2"/>
            <a:r>
              <a:rPr lang="en-IN" sz="2800" dirty="0" err="1" smtClean="0"/>
              <a:t>val</a:t>
            </a:r>
            <a:r>
              <a:rPr lang="en-IN" sz="2800" dirty="0" smtClean="0"/>
              <a:t> </a:t>
            </a:r>
            <a:r>
              <a:rPr lang="en-IN" sz="2800" dirty="0" err="1" smtClean="0"/>
              <a:t>sparseVector</a:t>
            </a:r>
            <a:r>
              <a:rPr lang="en-IN" sz="2800" dirty="0" smtClean="0"/>
              <a:t> = </a:t>
            </a:r>
            <a:r>
              <a:rPr lang="en-IN" sz="2800" dirty="0" err="1" smtClean="0"/>
              <a:t>Vectors.sparse</a:t>
            </a:r>
            <a:r>
              <a:rPr lang="en-IN" sz="2800" dirty="0" smtClean="0"/>
              <a:t>(10, Array(3, 6), Array(100.0, 200.0))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LabeledPoint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 observation in a </a:t>
            </a:r>
            <a:r>
              <a:rPr lang="en-IN" dirty="0" err="1" smtClean="0"/>
              <a:t>labeled</a:t>
            </a:r>
            <a:r>
              <a:rPr lang="en-IN" dirty="0" smtClean="0"/>
              <a:t> dataset</a:t>
            </a:r>
          </a:p>
          <a:p>
            <a:r>
              <a:rPr lang="en-IN" dirty="0" smtClean="0"/>
              <a:t>Contains both label and features</a:t>
            </a:r>
          </a:p>
          <a:p>
            <a:r>
              <a:rPr lang="en-IN" dirty="0" smtClean="0"/>
              <a:t>Primary RDD abstraction</a:t>
            </a:r>
          </a:p>
          <a:p>
            <a:r>
              <a:rPr lang="en-IN" dirty="0" smtClean="0"/>
              <a:t>Can represent both categorical and numerical values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import </a:t>
            </a:r>
            <a:r>
              <a:rPr lang="en-IN" dirty="0" err="1"/>
              <a:t>org.apache.spark.mllib.linalg.Vectors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org.apache.spark.mllib.regression.LabeledPoint</a:t>
            </a:r>
            <a:endParaRPr lang="en-IN" dirty="0"/>
          </a:p>
          <a:p>
            <a:r>
              <a:rPr lang="en-IN" dirty="0" err="1"/>
              <a:t>val</a:t>
            </a:r>
            <a:r>
              <a:rPr lang="en-IN" dirty="0"/>
              <a:t> positive = </a:t>
            </a:r>
            <a:r>
              <a:rPr lang="en-IN" dirty="0" err="1"/>
              <a:t>LabeledPoint</a:t>
            </a:r>
            <a:r>
              <a:rPr lang="en-IN" dirty="0"/>
              <a:t>(1.0, </a:t>
            </a:r>
            <a:r>
              <a:rPr lang="en-IN" dirty="0" err="1"/>
              <a:t>Vectors.dense</a:t>
            </a:r>
            <a:r>
              <a:rPr lang="en-IN" dirty="0"/>
              <a:t>(10.0, 30.0, 20.0))</a:t>
            </a:r>
          </a:p>
          <a:p>
            <a:r>
              <a:rPr lang="en-IN" dirty="0" err="1"/>
              <a:t>val</a:t>
            </a:r>
            <a:r>
              <a:rPr lang="en-IN" dirty="0"/>
              <a:t> negative = </a:t>
            </a:r>
            <a:r>
              <a:rPr lang="en-IN" dirty="0" err="1"/>
              <a:t>LabeledPoint</a:t>
            </a:r>
            <a:r>
              <a:rPr lang="en-IN" dirty="0"/>
              <a:t>(0.0, </a:t>
            </a:r>
            <a:r>
              <a:rPr lang="en-IN" dirty="0" err="1"/>
              <a:t>Vectors.sparse</a:t>
            </a:r>
            <a:r>
              <a:rPr lang="en-IN" dirty="0"/>
              <a:t>(3, Array(0, 2), Array(200.0, 300.0)))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4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Used with recommendation algorithms</a:t>
            </a:r>
          </a:p>
          <a:p>
            <a:r>
              <a:rPr lang="en-IN" dirty="0" smtClean="0"/>
              <a:t>Represents user rating 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org.apache.spark.mllib.recommendation</a:t>
            </a:r>
            <a:r>
              <a:rPr lang="en-IN" dirty="0" smtClean="0"/>
              <a:t>._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rating = Rating(100, 10, 3.0)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and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Model represented by a class</a:t>
            </a:r>
          </a:p>
          <a:p>
            <a:r>
              <a:rPr lang="en-IN" dirty="0" smtClean="0"/>
              <a:t>ML algorithm also represented by a class</a:t>
            </a:r>
          </a:p>
          <a:p>
            <a:r>
              <a:rPr lang="en-IN" dirty="0" smtClean="0"/>
              <a:t>Two key methods</a:t>
            </a:r>
          </a:p>
          <a:p>
            <a:pPr lvl="1"/>
            <a:r>
              <a:rPr lang="en-IN" dirty="0" smtClean="0"/>
              <a:t>Train</a:t>
            </a:r>
          </a:p>
          <a:p>
            <a:pPr lvl="1"/>
            <a:r>
              <a:rPr lang="en-IN" dirty="0" smtClean="0"/>
              <a:t>Predict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MLLib</a:t>
            </a:r>
            <a:endParaRPr lang="en-IN" dirty="0" smtClean="0"/>
          </a:p>
          <a:p>
            <a:pPr lvl="1"/>
            <a:r>
              <a:rPr lang="en-IN" dirty="0" smtClean="0"/>
              <a:t>Machine Learning</a:t>
            </a:r>
          </a:p>
          <a:p>
            <a:pPr lvl="1"/>
            <a:r>
              <a:rPr lang="en-IN" dirty="0" smtClean="0"/>
              <a:t>Algorithms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Let us do this using a real dataset </a:t>
            </a:r>
            <a:r>
              <a:rPr lang="en-IN" dirty="0" err="1" smtClean="0"/>
              <a:t>KDDCup</a:t>
            </a:r>
            <a:r>
              <a:rPr lang="en-IN" dirty="0" smtClean="0"/>
              <a:t> dataset</a:t>
            </a:r>
          </a:p>
          <a:p>
            <a:r>
              <a:rPr lang="en-IN" b="1" dirty="0" smtClean="0"/>
              <a:t>import</a:t>
            </a:r>
            <a:r>
              <a:rPr lang="en-IN" dirty="0" smtClean="0"/>
              <a:t> </a:t>
            </a:r>
            <a:r>
              <a:rPr lang="en-IN" b="1" dirty="0" err="1" smtClean="0"/>
              <a:t>urllib</a:t>
            </a:r>
            <a:r>
              <a:rPr lang="en-IN" dirty="0" smtClean="0"/>
              <a:t> </a:t>
            </a:r>
          </a:p>
          <a:p>
            <a:r>
              <a:rPr lang="en-IN" dirty="0" smtClean="0"/>
              <a:t>f = </a:t>
            </a:r>
            <a:r>
              <a:rPr lang="en-IN" dirty="0" err="1" smtClean="0"/>
              <a:t>urllib.urlretrieve</a:t>
            </a:r>
            <a:r>
              <a:rPr lang="en-IN" dirty="0" smtClean="0"/>
              <a:t> ("http://kdd.ics.uci.edu/databases/kddcup99/kddcup.data_10_percent.gz", "kddcup.data_10_percent.gz")</a:t>
            </a:r>
          </a:p>
          <a:p>
            <a:r>
              <a:rPr lang="en-IN" dirty="0" err="1" smtClean="0"/>
              <a:t>data_file</a:t>
            </a:r>
            <a:r>
              <a:rPr lang="en-IN" dirty="0" smtClean="0"/>
              <a:t> = "./kddcup.data_10_percent.gz" </a:t>
            </a:r>
            <a:r>
              <a:rPr lang="en-IN" dirty="0" err="1" smtClean="0"/>
              <a:t>raw_data</a:t>
            </a:r>
            <a:r>
              <a:rPr lang="en-IN" dirty="0" smtClean="0"/>
              <a:t> = </a:t>
            </a:r>
            <a:r>
              <a:rPr lang="en-IN" dirty="0" err="1" smtClean="0"/>
              <a:t>sc.textFile</a:t>
            </a:r>
            <a:r>
              <a:rPr lang="en-IN" dirty="0" smtClean="0"/>
              <a:t>(</a:t>
            </a:r>
            <a:r>
              <a:rPr lang="en-IN" dirty="0" err="1" smtClean="0"/>
              <a:t>data_file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 "Train data size is {}".format(</a:t>
            </a:r>
            <a:r>
              <a:rPr lang="en-IN" dirty="0" err="1" smtClean="0"/>
              <a:t>raw_data.count</a:t>
            </a:r>
            <a:r>
              <a:rPr lang="en-IN" dirty="0" smtClean="0"/>
              <a:t>())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ft = </a:t>
            </a:r>
            <a:r>
              <a:rPr lang="en-IN" dirty="0" err="1" smtClean="0"/>
              <a:t>urllib.urlretrieve</a:t>
            </a:r>
            <a:r>
              <a:rPr lang="en-IN" dirty="0" smtClean="0"/>
              <a:t>("http://kdd.ics.uci.edu/databases/kddcup99/corrected.gz", "corrected.gz")</a:t>
            </a:r>
          </a:p>
          <a:p>
            <a:r>
              <a:rPr lang="en-IN" dirty="0" err="1" smtClean="0"/>
              <a:t>test_data_file</a:t>
            </a:r>
            <a:r>
              <a:rPr lang="en-IN" dirty="0" smtClean="0"/>
              <a:t> = "./corrected.gz" </a:t>
            </a:r>
          </a:p>
          <a:p>
            <a:r>
              <a:rPr lang="en-IN" dirty="0" err="1" smtClean="0"/>
              <a:t>test_raw_data</a:t>
            </a:r>
            <a:r>
              <a:rPr lang="en-IN" dirty="0" smtClean="0"/>
              <a:t> = </a:t>
            </a:r>
            <a:r>
              <a:rPr lang="en-IN" dirty="0" err="1" smtClean="0"/>
              <a:t>sc.textFile</a:t>
            </a:r>
            <a:r>
              <a:rPr lang="en-IN" dirty="0" smtClean="0"/>
              <a:t>(</a:t>
            </a:r>
            <a:r>
              <a:rPr lang="en-IN" dirty="0" err="1" smtClean="0"/>
              <a:t>test_data_file</a:t>
            </a:r>
            <a:r>
              <a:rPr lang="en-IN" dirty="0" smtClean="0"/>
              <a:t>) </a:t>
            </a:r>
          </a:p>
          <a:p>
            <a:r>
              <a:rPr lang="en-IN" dirty="0" smtClean="0"/>
              <a:t>print "Test data size is {}".format(</a:t>
            </a:r>
            <a:r>
              <a:rPr lang="en-IN" dirty="0" err="1" smtClean="0"/>
              <a:t>test_raw_data.count</a:t>
            </a:r>
            <a:r>
              <a:rPr lang="en-IN" dirty="0" smtClean="0"/>
              <a:t>())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from</a:t>
            </a:r>
            <a:r>
              <a:rPr lang="en-IN" dirty="0" smtClean="0"/>
              <a:t> </a:t>
            </a:r>
            <a:r>
              <a:rPr lang="en-IN" b="1" dirty="0" err="1" smtClean="0"/>
              <a:t>pyspark.mllib.regression</a:t>
            </a:r>
            <a:r>
              <a:rPr lang="en-IN" dirty="0" smtClean="0"/>
              <a:t> </a:t>
            </a:r>
            <a:r>
              <a:rPr lang="en-IN" b="1" dirty="0" smtClean="0"/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LabeledPoint</a:t>
            </a:r>
            <a:r>
              <a:rPr lang="en-IN" dirty="0" smtClean="0"/>
              <a:t> </a:t>
            </a:r>
          </a:p>
          <a:p>
            <a:r>
              <a:rPr lang="en-IN" b="1" dirty="0" smtClean="0"/>
              <a:t>from</a:t>
            </a:r>
            <a:r>
              <a:rPr lang="en-IN" dirty="0" smtClean="0"/>
              <a:t> </a:t>
            </a:r>
            <a:r>
              <a:rPr lang="en-IN" b="1" dirty="0" err="1" smtClean="0"/>
              <a:t>numpy</a:t>
            </a:r>
            <a:r>
              <a:rPr lang="en-IN" dirty="0" smtClean="0"/>
              <a:t> </a:t>
            </a:r>
            <a:r>
              <a:rPr lang="en-IN" b="1" dirty="0" smtClean="0"/>
              <a:t>import</a:t>
            </a:r>
            <a:r>
              <a:rPr lang="en-IN" dirty="0" smtClean="0"/>
              <a:t> array</a:t>
            </a:r>
          </a:p>
          <a:p>
            <a:r>
              <a:rPr lang="en-IN" b="1" dirty="0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parse_interaction</a:t>
            </a:r>
            <a:r>
              <a:rPr lang="en-IN" dirty="0" smtClean="0"/>
              <a:t>(line): </a:t>
            </a:r>
            <a:r>
              <a:rPr lang="en-IN" dirty="0" err="1" smtClean="0"/>
              <a:t>line_split</a:t>
            </a:r>
            <a:r>
              <a:rPr lang="en-IN" dirty="0" smtClean="0"/>
              <a:t> = </a:t>
            </a:r>
            <a:r>
              <a:rPr lang="en-IN" dirty="0" err="1" smtClean="0"/>
              <a:t>line.split</a:t>
            </a:r>
            <a:r>
              <a:rPr lang="en-IN" dirty="0" smtClean="0"/>
              <a:t>(",") </a:t>
            </a:r>
            <a:r>
              <a:rPr lang="en-IN" i="1" dirty="0" smtClean="0"/>
              <a:t># </a:t>
            </a:r>
            <a:r>
              <a:rPr lang="en-IN" i="1" dirty="0" err="1" smtClean="0"/>
              <a:t>leave_out</a:t>
            </a:r>
            <a:r>
              <a:rPr lang="en-IN" i="1" dirty="0" smtClean="0"/>
              <a:t> = [1,2,3,41]</a:t>
            </a:r>
            <a:r>
              <a:rPr lang="en-IN" dirty="0" smtClean="0"/>
              <a:t> </a:t>
            </a:r>
            <a:r>
              <a:rPr lang="en-IN" dirty="0" err="1" smtClean="0"/>
              <a:t>clean_line_split</a:t>
            </a:r>
            <a:r>
              <a:rPr lang="en-IN" dirty="0" smtClean="0"/>
              <a:t> = </a:t>
            </a:r>
            <a:r>
              <a:rPr lang="en-IN" dirty="0" err="1" smtClean="0"/>
              <a:t>line_split</a:t>
            </a:r>
            <a:r>
              <a:rPr lang="en-IN" dirty="0" smtClean="0"/>
              <a:t>[0:1]+</a:t>
            </a:r>
            <a:r>
              <a:rPr lang="en-IN" dirty="0" err="1" smtClean="0"/>
              <a:t>line_split</a:t>
            </a:r>
            <a:r>
              <a:rPr lang="en-IN" dirty="0" smtClean="0"/>
              <a:t>[4:41] attack = 1.0 </a:t>
            </a:r>
            <a:r>
              <a:rPr lang="en-IN" b="1" dirty="0" smtClean="0"/>
              <a:t>if</a:t>
            </a:r>
            <a:r>
              <a:rPr lang="en-IN" dirty="0" smtClean="0"/>
              <a:t> </a:t>
            </a:r>
            <a:r>
              <a:rPr lang="en-IN" dirty="0" err="1" smtClean="0"/>
              <a:t>line_split</a:t>
            </a:r>
            <a:r>
              <a:rPr lang="en-IN" dirty="0" smtClean="0"/>
              <a:t>[41]=='normal.': attack = 0.0 </a:t>
            </a:r>
            <a:r>
              <a:rPr lang="en-IN" b="1" dirty="0" smtClean="0"/>
              <a:t>return</a:t>
            </a:r>
            <a:r>
              <a:rPr lang="en-IN" dirty="0" smtClean="0"/>
              <a:t> </a:t>
            </a:r>
            <a:r>
              <a:rPr lang="en-IN" dirty="0" err="1" smtClean="0"/>
              <a:t>LabeledPoint</a:t>
            </a:r>
            <a:r>
              <a:rPr lang="en-IN" dirty="0" smtClean="0"/>
              <a:t>(attack, array([float(x) </a:t>
            </a:r>
            <a:r>
              <a:rPr lang="en-IN" b="1" dirty="0" smtClean="0"/>
              <a:t>for</a:t>
            </a:r>
            <a:r>
              <a:rPr lang="en-IN" dirty="0" smtClean="0"/>
              <a:t> x </a:t>
            </a:r>
            <a:r>
              <a:rPr lang="en-IN" b="1" dirty="0" smtClean="0"/>
              <a:t>in</a:t>
            </a:r>
            <a:r>
              <a:rPr lang="en-IN" dirty="0" smtClean="0"/>
              <a:t> </a:t>
            </a:r>
            <a:r>
              <a:rPr lang="en-IN" dirty="0" err="1" smtClean="0"/>
              <a:t>clean_line_split</a:t>
            </a:r>
            <a:r>
              <a:rPr lang="en-IN" dirty="0" smtClean="0"/>
              <a:t>]))</a:t>
            </a:r>
          </a:p>
          <a:p>
            <a:r>
              <a:rPr lang="en-IN" dirty="0" err="1" smtClean="0"/>
              <a:t>training_data</a:t>
            </a:r>
            <a:r>
              <a:rPr lang="en-IN" dirty="0" smtClean="0"/>
              <a:t> = raw_data.map(</a:t>
            </a:r>
            <a:r>
              <a:rPr lang="en-IN" dirty="0" err="1" smtClean="0"/>
              <a:t>parse_interaction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test_data</a:t>
            </a:r>
            <a:r>
              <a:rPr lang="en-IN" dirty="0" smtClean="0"/>
              <a:t> = test_raw_data.map(</a:t>
            </a:r>
            <a:r>
              <a:rPr lang="en-IN" dirty="0" err="1" smtClean="0"/>
              <a:t>parse_interaction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Train Classifier</a:t>
            </a:r>
          </a:p>
          <a:p>
            <a:r>
              <a:rPr lang="en-IN" b="1" dirty="0" smtClean="0"/>
              <a:t>from</a:t>
            </a:r>
            <a:r>
              <a:rPr lang="en-IN" dirty="0" smtClean="0"/>
              <a:t> </a:t>
            </a:r>
            <a:r>
              <a:rPr lang="en-IN" b="1" dirty="0" err="1" smtClean="0"/>
              <a:t>pyspark.mllib.classification</a:t>
            </a:r>
            <a:r>
              <a:rPr lang="en-IN" dirty="0" smtClean="0"/>
              <a:t> </a:t>
            </a:r>
            <a:r>
              <a:rPr lang="en-IN" b="1" dirty="0" smtClean="0"/>
              <a:t>import</a:t>
            </a:r>
            <a:r>
              <a:rPr lang="en-IN" dirty="0" smtClean="0"/>
              <a:t> </a:t>
            </a:r>
            <a:r>
              <a:rPr lang="en-IN" dirty="0" err="1" smtClean="0"/>
              <a:t>LogisticRegressionWithLBFGS</a:t>
            </a:r>
            <a:r>
              <a:rPr lang="en-IN" dirty="0" smtClean="0"/>
              <a:t> </a:t>
            </a:r>
          </a:p>
          <a:p>
            <a:r>
              <a:rPr lang="en-IN" b="1" dirty="0" smtClean="0"/>
              <a:t>from</a:t>
            </a:r>
            <a:r>
              <a:rPr lang="en-IN" dirty="0" smtClean="0"/>
              <a:t> </a:t>
            </a:r>
            <a:r>
              <a:rPr lang="en-IN" b="1" dirty="0" smtClean="0"/>
              <a:t>time</a:t>
            </a:r>
            <a:r>
              <a:rPr lang="en-IN" dirty="0" smtClean="0"/>
              <a:t> </a:t>
            </a:r>
            <a:r>
              <a:rPr lang="en-IN" b="1" dirty="0" smtClean="0"/>
              <a:t>import</a:t>
            </a:r>
            <a:r>
              <a:rPr lang="en-IN" dirty="0" smtClean="0"/>
              <a:t> time</a:t>
            </a:r>
          </a:p>
          <a:p>
            <a:r>
              <a:rPr lang="en-IN" dirty="0" smtClean="0"/>
              <a:t>t0 = time() </a:t>
            </a:r>
            <a:r>
              <a:rPr lang="en-IN" dirty="0" err="1" smtClean="0"/>
              <a:t>logit_model</a:t>
            </a:r>
            <a:r>
              <a:rPr lang="en-IN" dirty="0" smtClean="0"/>
              <a:t> = </a:t>
            </a:r>
            <a:r>
              <a:rPr lang="en-IN" dirty="0" err="1" smtClean="0"/>
              <a:t>LogisticRegressionWithLBFGS.train</a:t>
            </a:r>
            <a:r>
              <a:rPr lang="en-IN" dirty="0" smtClean="0"/>
              <a:t>(</a:t>
            </a:r>
            <a:r>
              <a:rPr lang="en-IN" dirty="0" err="1" smtClean="0"/>
              <a:t>training_data</a:t>
            </a:r>
            <a:r>
              <a:rPr lang="en-IN" dirty="0" smtClean="0"/>
              <a:t>) </a:t>
            </a:r>
            <a:r>
              <a:rPr lang="en-IN" dirty="0" err="1" smtClean="0"/>
              <a:t>tt</a:t>
            </a:r>
            <a:r>
              <a:rPr lang="en-IN" dirty="0" smtClean="0"/>
              <a:t> = time() - t0 </a:t>
            </a:r>
          </a:p>
          <a:p>
            <a:r>
              <a:rPr lang="en-IN" dirty="0" smtClean="0"/>
              <a:t>print "Classifier trained in {} </a:t>
            </a:r>
            <a:r>
              <a:rPr lang="en-IN" dirty="0" err="1" smtClean="0"/>
              <a:t>seconds".format</a:t>
            </a:r>
            <a:r>
              <a:rPr lang="en-IN" dirty="0" smtClean="0"/>
              <a:t>(round(tt,3))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Evaluate and predict</a:t>
            </a:r>
          </a:p>
          <a:p>
            <a:r>
              <a:rPr lang="en-IN" dirty="0" err="1" smtClean="0"/>
              <a:t>labels_and_preds</a:t>
            </a:r>
            <a:r>
              <a:rPr lang="en-IN" dirty="0" smtClean="0"/>
              <a:t> = test_data.map(</a:t>
            </a:r>
            <a:r>
              <a:rPr lang="en-IN" b="1" dirty="0" smtClean="0"/>
              <a:t>lambda</a:t>
            </a:r>
            <a:r>
              <a:rPr lang="en-IN" dirty="0" smtClean="0"/>
              <a:t> p: (</a:t>
            </a:r>
            <a:r>
              <a:rPr lang="en-IN" dirty="0" err="1" smtClean="0"/>
              <a:t>p.label</a:t>
            </a:r>
            <a:r>
              <a:rPr lang="en-IN" dirty="0" smtClean="0"/>
              <a:t>, </a:t>
            </a:r>
            <a:r>
              <a:rPr lang="en-IN" dirty="0" err="1" smtClean="0"/>
              <a:t>logit_model.predict</a:t>
            </a:r>
            <a:r>
              <a:rPr lang="en-IN" dirty="0" smtClean="0"/>
              <a:t>(</a:t>
            </a:r>
            <a:r>
              <a:rPr lang="en-IN" dirty="0" err="1" smtClean="0"/>
              <a:t>p.features</a:t>
            </a:r>
            <a:r>
              <a:rPr lang="en-IN" dirty="0" smtClean="0"/>
              <a:t>)))</a:t>
            </a:r>
          </a:p>
          <a:p>
            <a:r>
              <a:rPr lang="en-IN" dirty="0" smtClean="0"/>
              <a:t>t0 = time() </a:t>
            </a:r>
          </a:p>
          <a:p>
            <a:r>
              <a:rPr lang="en-IN" dirty="0" err="1" smtClean="0"/>
              <a:t>test_accuracy</a:t>
            </a:r>
            <a:r>
              <a:rPr lang="en-IN" dirty="0" smtClean="0"/>
              <a:t> = </a:t>
            </a:r>
            <a:r>
              <a:rPr lang="en-IN" dirty="0" err="1" smtClean="0"/>
              <a:t>labels_and_preds.filter</a:t>
            </a:r>
            <a:r>
              <a:rPr lang="en-IN" dirty="0" smtClean="0"/>
              <a:t>(</a:t>
            </a:r>
            <a:r>
              <a:rPr lang="en-IN" b="1" dirty="0" smtClean="0"/>
              <a:t>lambda</a:t>
            </a:r>
            <a:r>
              <a:rPr lang="en-IN" dirty="0" smtClean="0"/>
              <a:t> (v, p): v == p).count() / float(</a:t>
            </a:r>
            <a:r>
              <a:rPr lang="en-IN" dirty="0" err="1" smtClean="0"/>
              <a:t>test_data.count</a:t>
            </a:r>
            <a:r>
              <a:rPr lang="en-IN" dirty="0" smtClean="0"/>
              <a:t>()) </a:t>
            </a:r>
          </a:p>
          <a:p>
            <a:r>
              <a:rPr lang="en-IN" dirty="0" err="1" smtClean="0"/>
              <a:t>tt</a:t>
            </a:r>
            <a:r>
              <a:rPr lang="en-IN" dirty="0" smtClean="0"/>
              <a:t> = time() - t0 </a:t>
            </a:r>
          </a:p>
          <a:p>
            <a:r>
              <a:rPr lang="en-IN" dirty="0" smtClean="0"/>
              <a:t>print "Prediction made in {} seconds. Test accuracy is {}".format(round(tt,3), round(test_accuracy,4))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Train method fits a linear regression model to data</a:t>
            </a:r>
          </a:p>
          <a:p>
            <a:r>
              <a:rPr lang="en-IN" dirty="0" smtClean="0"/>
              <a:t>Takes RDD of </a:t>
            </a:r>
            <a:r>
              <a:rPr lang="en-IN" dirty="0" err="1" smtClean="0"/>
              <a:t>LabeledPoints</a:t>
            </a:r>
            <a:r>
              <a:rPr lang="en-IN" dirty="0" smtClean="0"/>
              <a:t> and returns regression model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Linear Regression with SGD</a:t>
            </a:r>
          </a:p>
          <a:p>
            <a:pPr lvl="1"/>
            <a:r>
              <a:rPr lang="en-IN" sz="2300" dirty="0" smtClean="0"/>
              <a:t>import </a:t>
            </a:r>
            <a:r>
              <a:rPr lang="en-IN" sz="2300" dirty="0" err="1" smtClean="0"/>
              <a:t>org.apache.spark.mllib.linalg.Vectors</a:t>
            </a:r>
            <a:endParaRPr lang="en-IN" sz="2300" dirty="0" smtClean="0"/>
          </a:p>
          <a:p>
            <a:pPr lvl="1"/>
            <a:r>
              <a:rPr lang="en-IN" sz="2000" dirty="0" smtClean="0"/>
              <a:t>import </a:t>
            </a:r>
            <a:r>
              <a:rPr lang="en-IN" sz="2000" dirty="0" err="1" smtClean="0"/>
              <a:t>org.apache.spark.mllib.regression.LabeledPoint</a:t>
            </a:r>
            <a:endParaRPr lang="en-IN" sz="2000" dirty="0" smtClean="0"/>
          </a:p>
          <a:p>
            <a:pPr lvl="1"/>
            <a:r>
              <a:rPr lang="en-IN" sz="2000" dirty="0" smtClean="0"/>
              <a:t>import </a:t>
            </a:r>
            <a:r>
              <a:rPr lang="en-IN" sz="2000" dirty="0" err="1" smtClean="0"/>
              <a:t>org.apache.spark.mllib.regression.LinearRegressionWithSGD</a:t>
            </a:r>
            <a:endParaRPr lang="en-IN" sz="2000" dirty="0" smtClean="0"/>
          </a:p>
          <a:p>
            <a:pPr lvl="1"/>
            <a:r>
              <a:rPr lang="en-IN" sz="2000" dirty="0" err="1" smtClean="0"/>
              <a:t>val</a:t>
            </a:r>
            <a:r>
              <a:rPr lang="en-IN" sz="2000" dirty="0" smtClean="0"/>
              <a:t> lines = </a:t>
            </a:r>
            <a:r>
              <a:rPr lang="en-IN" sz="2000" dirty="0" err="1" smtClean="0"/>
              <a:t>sc.textFile</a:t>
            </a:r>
            <a:r>
              <a:rPr lang="en-IN" sz="2000" dirty="0" smtClean="0"/>
              <a:t>(“D:\\Spark\\data\\</a:t>
            </a:r>
            <a:r>
              <a:rPr lang="en-IN" sz="2000" dirty="0" err="1" smtClean="0"/>
              <a:t>lpsa.data</a:t>
            </a:r>
            <a:r>
              <a:rPr lang="en-IN" sz="2000" dirty="0" smtClean="0"/>
              <a:t>")</a:t>
            </a:r>
          </a:p>
          <a:p>
            <a:pPr lvl="1"/>
            <a:r>
              <a:rPr lang="en-IN" sz="2800" dirty="0" smtClean="0"/>
              <a:t>// transform the raw dataset into a RDD of </a:t>
            </a:r>
            <a:r>
              <a:rPr lang="en-IN" sz="2800" dirty="0" err="1" smtClean="0"/>
              <a:t>LabelelPoint</a:t>
            </a:r>
            <a:endParaRPr lang="en-IN" sz="2800" dirty="0" smtClean="0"/>
          </a:p>
          <a:p>
            <a:pPr lvl="1"/>
            <a:r>
              <a:rPr lang="en-IN" sz="2800" dirty="0" err="1" smtClean="0"/>
              <a:t>val</a:t>
            </a:r>
            <a:r>
              <a:rPr lang="en-IN" sz="2800" dirty="0" smtClean="0"/>
              <a:t> </a:t>
            </a:r>
            <a:r>
              <a:rPr lang="en-IN" sz="2800" dirty="0" err="1" smtClean="0"/>
              <a:t>labeledPoints</a:t>
            </a:r>
            <a:r>
              <a:rPr lang="en-IN" sz="2800" dirty="0" smtClean="0"/>
              <a:t> = lines.map { line =&gt;</a:t>
            </a:r>
          </a:p>
          <a:p>
            <a:pPr lvl="1"/>
            <a:r>
              <a:rPr lang="en-IN" sz="2800" dirty="0" smtClean="0"/>
              <a:t>// split each line into a label and features</a:t>
            </a:r>
          </a:p>
          <a:p>
            <a:pPr lvl="1"/>
            <a:r>
              <a:rPr lang="en-IN" sz="2800" dirty="0" err="1" smtClean="0"/>
              <a:t>val</a:t>
            </a:r>
            <a:r>
              <a:rPr lang="en-IN" sz="2800" dirty="0" smtClean="0"/>
              <a:t> Array(</a:t>
            </a:r>
            <a:r>
              <a:rPr lang="en-IN" sz="2800" dirty="0" err="1" smtClean="0"/>
              <a:t>rawLabel</a:t>
            </a:r>
            <a:r>
              <a:rPr lang="en-IN" sz="2800" dirty="0" smtClean="0"/>
              <a:t>, </a:t>
            </a:r>
            <a:r>
              <a:rPr lang="en-IN" sz="2800" dirty="0" err="1" smtClean="0"/>
              <a:t>rawFeatures</a:t>
            </a:r>
            <a:r>
              <a:rPr lang="en-IN" sz="2800" dirty="0" smtClean="0"/>
              <a:t>) = </a:t>
            </a:r>
            <a:r>
              <a:rPr lang="en-IN" sz="2800" dirty="0" err="1" smtClean="0"/>
              <a:t>line.split</a:t>
            </a:r>
            <a:r>
              <a:rPr lang="en-IN" sz="2800" dirty="0" smtClean="0"/>
              <a:t>(',')</a:t>
            </a:r>
          </a:p>
          <a:p>
            <a:pPr lvl="1"/>
            <a:r>
              <a:rPr lang="en-IN" sz="2800" dirty="0" smtClean="0"/>
              <a:t>// extract individual features and convert them to type Double</a:t>
            </a:r>
          </a:p>
          <a:p>
            <a:pPr lvl="1"/>
            <a:r>
              <a:rPr lang="en-IN" sz="2800" dirty="0" err="1" smtClean="0"/>
              <a:t>val</a:t>
            </a:r>
            <a:r>
              <a:rPr lang="en-IN" sz="2800" dirty="0" smtClean="0"/>
              <a:t> features = </a:t>
            </a:r>
            <a:r>
              <a:rPr lang="en-IN" sz="2800" dirty="0" err="1" smtClean="0"/>
              <a:t>rawFeatures.split</a:t>
            </a:r>
            <a:r>
              <a:rPr lang="en-IN" sz="2800" dirty="0" smtClean="0"/>
              <a:t>(' ').map(_.</a:t>
            </a:r>
            <a:r>
              <a:rPr lang="en-IN" sz="2800" dirty="0" err="1" smtClean="0"/>
              <a:t>toDouble</a:t>
            </a:r>
            <a:r>
              <a:rPr lang="en-IN" sz="2800" dirty="0" smtClean="0"/>
              <a:t>)</a:t>
            </a:r>
          </a:p>
          <a:p>
            <a:pPr lvl="1"/>
            <a:r>
              <a:rPr lang="en-IN" sz="2800" dirty="0" smtClean="0"/>
              <a:t>// create a </a:t>
            </a:r>
            <a:r>
              <a:rPr lang="en-IN" sz="2800" dirty="0" err="1" smtClean="0"/>
              <a:t>LabeledPoint</a:t>
            </a:r>
            <a:r>
              <a:rPr lang="en-IN" sz="2800" dirty="0" smtClean="0"/>
              <a:t> for each input line</a:t>
            </a:r>
          </a:p>
          <a:p>
            <a:pPr lvl="1"/>
            <a:r>
              <a:rPr lang="en-IN" sz="2800" dirty="0" err="1" smtClean="0"/>
              <a:t>LabeledPoint</a:t>
            </a:r>
            <a:r>
              <a:rPr lang="en-IN" sz="2800" dirty="0" smtClean="0"/>
              <a:t>(</a:t>
            </a:r>
            <a:r>
              <a:rPr lang="en-IN" sz="2800" dirty="0" err="1" smtClean="0"/>
              <a:t>rawLabel.toDouble</a:t>
            </a:r>
            <a:r>
              <a:rPr lang="en-IN" sz="2800" dirty="0" smtClean="0"/>
              <a:t>, </a:t>
            </a:r>
            <a:r>
              <a:rPr lang="en-IN" sz="2800" dirty="0" err="1" smtClean="0"/>
              <a:t>Vectors.dense</a:t>
            </a:r>
            <a:r>
              <a:rPr lang="en-IN" sz="2800" dirty="0" smtClean="0"/>
              <a:t>(features))}</a:t>
            </a:r>
            <a:endParaRPr lang="en-IN" sz="6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// cache the dataset since the training step is iterative.</a:t>
            </a:r>
          </a:p>
          <a:p>
            <a:r>
              <a:rPr lang="en-IN" dirty="0" err="1" smtClean="0"/>
              <a:t>labeledPoints.cache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numIterations</a:t>
            </a:r>
            <a:r>
              <a:rPr lang="en-IN" dirty="0" smtClean="0"/>
              <a:t> = 100</a:t>
            </a:r>
          </a:p>
          <a:p>
            <a:r>
              <a:rPr lang="en-IN" dirty="0" smtClean="0"/>
              <a:t>// train a model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lrModel</a:t>
            </a:r>
            <a:r>
              <a:rPr lang="en-IN" dirty="0" smtClean="0"/>
              <a:t> = </a:t>
            </a:r>
            <a:r>
              <a:rPr lang="en-IN" dirty="0" err="1" smtClean="0"/>
              <a:t>LinearRegressionWithSGD.train</a:t>
            </a:r>
            <a:r>
              <a:rPr lang="en-IN" dirty="0" smtClean="0"/>
              <a:t>(</a:t>
            </a:r>
            <a:r>
              <a:rPr lang="en-IN" dirty="0" err="1" smtClean="0"/>
              <a:t>labeledPoints</a:t>
            </a:r>
            <a:r>
              <a:rPr lang="en-IN" dirty="0" smtClean="0"/>
              <a:t>, </a:t>
            </a:r>
            <a:r>
              <a:rPr lang="en-IN" dirty="0" err="1" smtClean="0"/>
              <a:t>numIterations</a:t>
            </a:r>
            <a:r>
              <a:rPr lang="en-IN" dirty="0" smtClean="0"/>
              <a:t>)</a:t>
            </a:r>
          </a:p>
          <a:p>
            <a:r>
              <a:rPr lang="en-IN" dirty="0" smtClean="0"/>
              <a:t>// check the model parameters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intercept = </a:t>
            </a:r>
            <a:r>
              <a:rPr lang="en-IN" dirty="0" err="1" smtClean="0"/>
              <a:t>lrModel.intercept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weights = </a:t>
            </a:r>
            <a:r>
              <a:rPr lang="en-IN" dirty="0" err="1" smtClean="0"/>
              <a:t>lrModel.weights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Predict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observedAndPredictedLabels</a:t>
            </a:r>
            <a:r>
              <a:rPr lang="en-IN" dirty="0" smtClean="0"/>
              <a:t> = labeledPoints.map { observation =&gt;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predictedLabel</a:t>
            </a:r>
            <a:r>
              <a:rPr lang="en-IN" dirty="0" smtClean="0"/>
              <a:t> = </a:t>
            </a:r>
            <a:r>
              <a:rPr lang="en-IN" dirty="0" err="1" smtClean="0"/>
              <a:t>lrModel.predict</a:t>
            </a:r>
            <a:r>
              <a:rPr lang="en-IN" dirty="0" smtClean="0"/>
              <a:t>(</a:t>
            </a:r>
            <a:r>
              <a:rPr lang="en-IN" dirty="0" err="1" smtClean="0"/>
              <a:t>observation.features</a:t>
            </a:r>
            <a:r>
              <a:rPr lang="en-IN" dirty="0" smtClean="0"/>
              <a:t>)</a:t>
            </a:r>
          </a:p>
          <a:p>
            <a:r>
              <a:rPr lang="en-IN" dirty="0" smtClean="0"/>
              <a:t>(</a:t>
            </a:r>
            <a:r>
              <a:rPr lang="en-IN" dirty="0" err="1" smtClean="0"/>
              <a:t>observation.label</a:t>
            </a:r>
            <a:r>
              <a:rPr lang="en-IN" dirty="0" smtClean="0"/>
              <a:t>, </a:t>
            </a:r>
            <a:r>
              <a:rPr lang="en-IN" dirty="0" err="1" smtClean="0"/>
              <a:t>predictedLabel</a:t>
            </a:r>
            <a:r>
              <a:rPr lang="en-IN" dirty="0" smtClean="0"/>
              <a:t>)}</a:t>
            </a:r>
          </a:p>
          <a:p>
            <a:r>
              <a:rPr lang="en-IN" dirty="0" smtClean="0"/>
              <a:t>//Calculate squared of diff </a:t>
            </a:r>
            <a:r>
              <a:rPr lang="en-IN" dirty="0" err="1" smtClean="0"/>
              <a:t>betn</a:t>
            </a:r>
            <a:r>
              <a:rPr lang="en-IN" dirty="0" smtClean="0"/>
              <a:t> actual and predicted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squaredErrors</a:t>
            </a:r>
            <a:r>
              <a:rPr lang="en-IN" dirty="0" smtClean="0"/>
              <a:t> = observedAndPredictedLabels.map{case(actual, predicted) =&gt;</a:t>
            </a:r>
          </a:p>
          <a:p>
            <a:r>
              <a:rPr lang="en-IN" dirty="0" smtClean="0"/>
              <a:t>math.pow((actual - predicted), 2)}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meanSquaredError</a:t>
            </a:r>
            <a:r>
              <a:rPr lang="en-IN" dirty="0" smtClean="0"/>
              <a:t> = </a:t>
            </a:r>
            <a:r>
              <a:rPr lang="en-IN" dirty="0" err="1" smtClean="0"/>
              <a:t>squaredErrors.mean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Train</a:t>
            </a:r>
          </a:p>
          <a:p>
            <a:pPr lvl="1"/>
            <a:r>
              <a:rPr lang="en-IN" dirty="0" smtClean="0"/>
              <a:t>Fits a classification model to a dataset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SVM with SGD</a:t>
            </a:r>
          </a:p>
          <a:p>
            <a:r>
              <a:rPr lang="en-IN" sz="2000" dirty="0" smtClean="0"/>
              <a:t>import </a:t>
            </a:r>
            <a:r>
              <a:rPr lang="en-IN" sz="2000" dirty="0" err="1" smtClean="0"/>
              <a:t>org.apache.spark.mllib.linalg.Vectors</a:t>
            </a:r>
            <a:endParaRPr lang="en-IN" sz="2000" dirty="0" smtClean="0"/>
          </a:p>
          <a:p>
            <a:r>
              <a:rPr lang="en-IN" sz="2000" dirty="0" smtClean="0"/>
              <a:t>import </a:t>
            </a:r>
            <a:r>
              <a:rPr lang="en-IN" sz="2000" dirty="0" err="1" smtClean="0"/>
              <a:t>org.apache.spark.mllib.regression.LabeledPoint</a:t>
            </a:r>
            <a:endParaRPr lang="en-IN" sz="2000" dirty="0" smtClean="0"/>
          </a:p>
          <a:p>
            <a:r>
              <a:rPr lang="en-IN" sz="2000" dirty="0" smtClean="0"/>
              <a:t>import </a:t>
            </a:r>
            <a:r>
              <a:rPr lang="en-IN" sz="2000" dirty="0" err="1" smtClean="0"/>
              <a:t>org.apache.spark.mllib.classification.SVMWithSGD</a:t>
            </a:r>
            <a:endParaRPr lang="en-IN" sz="2000" dirty="0" smtClean="0"/>
          </a:p>
          <a:p>
            <a:r>
              <a:rPr lang="en-IN" sz="2000" dirty="0" smtClean="0"/>
              <a:t>import </a:t>
            </a:r>
            <a:r>
              <a:rPr lang="en-IN" sz="2000" dirty="0" err="1" smtClean="0"/>
              <a:t>org.apache.spark.mllib.util.MLUtils</a:t>
            </a:r>
            <a:endParaRPr lang="en-IN" sz="2000" dirty="0" smtClean="0"/>
          </a:p>
          <a:p>
            <a:r>
              <a:rPr lang="en-IN" sz="2000" dirty="0" err="1" smtClean="0"/>
              <a:t>val</a:t>
            </a:r>
            <a:r>
              <a:rPr lang="en-IN" sz="2000" dirty="0" smtClean="0"/>
              <a:t> </a:t>
            </a:r>
            <a:r>
              <a:rPr lang="en-IN" sz="2000" dirty="0" err="1" smtClean="0"/>
              <a:t>labeledPoints</a:t>
            </a:r>
            <a:r>
              <a:rPr lang="en-IN" sz="2000" dirty="0" smtClean="0"/>
              <a:t> = </a:t>
            </a:r>
            <a:r>
              <a:rPr lang="en-IN" sz="2000" dirty="0" err="1" smtClean="0"/>
              <a:t>MLUtils.loadLibSVMFile</a:t>
            </a:r>
            <a:r>
              <a:rPr lang="en-IN" sz="2000" dirty="0" smtClean="0"/>
              <a:t>(sc, “D:\\Spark\\data\\sample_libsvm_data.txt")</a:t>
            </a:r>
          </a:p>
          <a:p>
            <a:r>
              <a:rPr lang="en-IN" sz="2000" dirty="0" err="1" smtClean="0"/>
              <a:t>val</a:t>
            </a:r>
            <a:r>
              <a:rPr lang="en-IN" sz="2000" dirty="0" smtClean="0"/>
              <a:t> Array(</a:t>
            </a:r>
            <a:r>
              <a:rPr lang="en-IN" sz="2000" dirty="0" err="1" smtClean="0"/>
              <a:t>trainingData</a:t>
            </a:r>
            <a:r>
              <a:rPr lang="en-IN" sz="2000" dirty="0" smtClean="0"/>
              <a:t>, </a:t>
            </a:r>
            <a:r>
              <a:rPr lang="en-IN" sz="2000" dirty="0" err="1" smtClean="0"/>
              <a:t>validationData</a:t>
            </a:r>
            <a:r>
              <a:rPr lang="en-IN" sz="2000" dirty="0" smtClean="0"/>
              <a:t>, </a:t>
            </a:r>
            <a:r>
              <a:rPr lang="en-IN" sz="2000" dirty="0" err="1" smtClean="0"/>
              <a:t>testData</a:t>
            </a:r>
            <a:r>
              <a:rPr lang="en-IN" sz="2000" dirty="0" smtClean="0"/>
              <a:t>) = </a:t>
            </a:r>
            <a:r>
              <a:rPr lang="en-IN" sz="2000" dirty="0" err="1" smtClean="0"/>
              <a:t>labeledPoints.randomSplit</a:t>
            </a:r>
            <a:r>
              <a:rPr lang="en-IN" sz="2000" dirty="0" smtClean="0"/>
              <a:t>(Array(0.6, 0.2, 0.2))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err="1" smtClean="0"/>
              <a:t>trainingData.cache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numIterations</a:t>
            </a:r>
            <a:r>
              <a:rPr lang="en-IN" dirty="0" smtClean="0"/>
              <a:t> = 100</a:t>
            </a:r>
          </a:p>
          <a:p>
            <a:r>
              <a:rPr lang="en-IN" sz="2800" dirty="0" err="1" smtClean="0"/>
              <a:t>val</a:t>
            </a:r>
            <a:r>
              <a:rPr lang="en-IN" sz="2800" dirty="0" smtClean="0"/>
              <a:t> </a:t>
            </a:r>
            <a:r>
              <a:rPr lang="en-IN" sz="2800" dirty="0" err="1" smtClean="0"/>
              <a:t>svmModel</a:t>
            </a:r>
            <a:r>
              <a:rPr lang="en-IN" sz="2800" dirty="0" smtClean="0"/>
              <a:t> = </a:t>
            </a:r>
            <a:r>
              <a:rPr lang="en-IN" sz="2800" dirty="0" err="1" smtClean="0"/>
              <a:t>SVMWithSGD.train</a:t>
            </a:r>
            <a:r>
              <a:rPr lang="en-IN" sz="2800" dirty="0" smtClean="0"/>
              <a:t>(</a:t>
            </a:r>
            <a:r>
              <a:rPr lang="en-IN" sz="2800" dirty="0" err="1" smtClean="0"/>
              <a:t>trainingData</a:t>
            </a:r>
            <a:r>
              <a:rPr lang="en-IN" sz="2800" dirty="0" smtClean="0"/>
              <a:t>, </a:t>
            </a:r>
            <a:r>
              <a:rPr lang="en-IN" sz="2800" dirty="0" err="1" smtClean="0"/>
              <a:t>numIterations</a:t>
            </a:r>
            <a:r>
              <a:rPr lang="en-IN" sz="2800" dirty="0" smtClean="0"/>
              <a:t>)</a:t>
            </a:r>
            <a:endParaRPr lang="en-IN" dirty="0" smtClean="0"/>
          </a:p>
          <a:p>
            <a:r>
              <a:rPr lang="en-IN" dirty="0" smtClean="0"/>
              <a:t>Predict</a:t>
            </a:r>
          </a:p>
          <a:p>
            <a:r>
              <a:rPr lang="en-IN" sz="2800" dirty="0" err="1" smtClean="0"/>
              <a:t>val</a:t>
            </a:r>
            <a:r>
              <a:rPr lang="en-IN" sz="2800" dirty="0" smtClean="0"/>
              <a:t> </a:t>
            </a:r>
            <a:r>
              <a:rPr lang="en-IN" sz="2800" dirty="0" err="1" smtClean="0"/>
              <a:t>predictedAndActualLabels</a:t>
            </a:r>
            <a:r>
              <a:rPr lang="en-IN" sz="2800" dirty="0" smtClean="0"/>
              <a:t> = testData.map { observation =&gt;</a:t>
            </a:r>
          </a:p>
          <a:p>
            <a:r>
              <a:rPr lang="en-IN" sz="2800" dirty="0" err="1" smtClean="0"/>
              <a:t>val</a:t>
            </a:r>
            <a:r>
              <a:rPr lang="en-IN" sz="2800" dirty="0" smtClean="0"/>
              <a:t> </a:t>
            </a:r>
            <a:r>
              <a:rPr lang="en-IN" sz="2800" dirty="0" err="1" smtClean="0"/>
              <a:t>predictedLabel</a:t>
            </a:r>
            <a:r>
              <a:rPr lang="en-IN" sz="2800" dirty="0" smtClean="0"/>
              <a:t> = </a:t>
            </a:r>
            <a:r>
              <a:rPr lang="en-IN" sz="2800" dirty="0" err="1" smtClean="0"/>
              <a:t>svmModel.predict</a:t>
            </a:r>
            <a:r>
              <a:rPr lang="en-IN" sz="2800" dirty="0" smtClean="0"/>
              <a:t>(</a:t>
            </a:r>
            <a:r>
              <a:rPr lang="en-IN" sz="2800" dirty="0" err="1" smtClean="0"/>
              <a:t>observation.features</a:t>
            </a:r>
            <a:r>
              <a:rPr lang="en-IN" sz="2800" dirty="0" smtClean="0"/>
              <a:t>)</a:t>
            </a:r>
          </a:p>
          <a:p>
            <a:r>
              <a:rPr lang="en-IN" sz="2800" dirty="0" smtClean="0"/>
              <a:t>(</a:t>
            </a:r>
            <a:r>
              <a:rPr lang="en-IN" sz="2800" dirty="0" err="1" smtClean="0"/>
              <a:t>predictedLabel</a:t>
            </a:r>
            <a:r>
              <a:rPr lang="en-IN" sz="2800" dirty="0" smtClean="0"/>
              <a:t>, </a:t>
            </a:r>
            <a:r>
              <a:rPr lang="en-IN" sz="2800" dirty="0" err="1" smtClean="0"/>
              <a:t>observation.label</a:t>
            </a:r>
            <a:r>
              <a:rPr lang="en-IN" sz="2800" dirty="0" smtClean="0"/>
              <a:t>)</a:t>
            </a:r>
          </a:p>
          <a:p>
            <a:r>
              <a:rPr lang="en-IN" sz="2800" dirty="0" smtClean="0"/>
              <a:t>}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fivePredAndActLabel</a:t>
            </a:r>
            <a:r>
              <a:rPr lang="en-IN" dirty="0" smtClean="0"/>
              <a:t> = </a:t>
            </a:r>
            <a:r>
              <a:rPr lang="en-IN" dirty="0" err="1" smtClean="0"/>
              <a:t>predictedAndActualLabels.take</a:t>
            </a:r>
            <a:r>
              <a:rPr lang="en-IN" dirty="0" smtClean="0"/>
              <a:t>(5)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Systems learn with data</a:t>
            </a:r>
          </a:p>
          <a:p>
            <a:pPr lvl="1"/>
            <a:r>
              <a:rPr lang="en-IN" dirty="0" smtClean="0"/>
              <a:t>Different from traditional paradigm</a:t>
            </a:r>
          </a:p>
          <a:p>
            <a:pPr lvl="1"/>
            <a:r>
              <a:rPr lang="en-IN" dirty="0" smtClean="0"/>
              <a:t>Logic learnt from data</a:t>
            </a:r>
          </a:p>
          <a:p>
            <a:r>
              <a:rPr lang="en-IN" dirty="0" smtClean="0"/>
              <a:t>Computation intensive</a:t>
            </a:r>
          </a:p>
          <a:p>
            <a:r>
              <a:rPr lang="en-IN" dirty="0" smtClean="0"/>
              <a:t>Ubiquitous</a:t>
            </a:r>
          </a:p>
          <a:p>
            <a:pPr lvl="1"/>
            <a:r>
              <a:rPr lang="en-IN" dirty="0" smtClean="0"/>
              <a:t>Apple (</a:t>
            </a:r>
            <a:r>
              <a:rPr lang="en-IN" dirty="0" err="1" smtClean="0"/>
              <a:t>Siri</a:t>
            </a:r>
            <a:r>
              <a:rPr lang="en-IN" dirty="0" smtClean="0"/>
              <a:t>), Google (Search), Amazon (Recommendations), FB</a:t>
            </a:r>
          </a:p>
          <a:p>
            <a:r>
              <a:rPr lang="en-IN" dirty="0" smtClean="0"/>
              <a:t>Eventual goal is to predict or classify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Train – similar to earlier.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KMeansModel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org.apache.spark.mllib.clustering.KMeans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org.apache.spark.mllib.linalg.Vectors</a:t>
            </a:r>
            <a:endParaRPr lang="en-IN" dirty="0" smtClean="0"/>
          </a:p>
          <a:p>
            <a:r>
              <a:rPr lang="en-IN" dirty="0" smtClean="0"/>
              <a:t>// Load data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lines = </a:t>
            </a:r>
            <a:r>
              <a:rPr lang="en-IN" dirty="0" err="1" smtClean="0"/>
              <a:t>sc.textFile</a:t>
            </a:r>
            <a:r>
              <a:rPr lang="en-IN" dirty="0" smtClean="0"/>
              <a:t>(“D:\\Spark\\data\\kmeans_data.txt")</a:t>
            </a:r>
          </a:p>
          <a:p>
            <a:r>
              <a:rPr lang="en-IN" dirty="0" smtClean="0"/>
              <a:t>// Convert each text line into an array of Double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arraysOfDoubles</a:t>
            </a:r>
            <a:r>
              <a:rPr lang="en-IN" dirty="0" smtClean="0"/>
              <a:t> = lines.map{line =&gt; </a:t>
            </a:r>
            <a:r>
              <a:rPr lang="en-IN" dirty="0" err="1" smtClean="0"/>
              <a:t>line.split</a:t>
            </a:r>
            <a:r>
              <a:rPr lang="en-IN" dirty="0" smtClean="0"/>
              <a:t>(' ').map(_.</a:t>
            </a:r>
            <a:r>
              <a:rPr lang="en-IN" dirty="0" err="1" smtClean="0"/>
              <a:t>toDouble</a:t>
            </a:r>
            <a:r>
              <a:rPr lang="en-IN" dirty="0" smtClean="0"/>
              <a:t>)}</a:t>
            </a:r>
          </a:p>
          <a:p>
            <a:r>
              <a:rPr lang="en-IN" dirty="0" smtClean="0"/>
              <a:t>// Transform the parsed data into a RDD[Vector]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vectors = arraysOfDoubles.map{a =&gt; </a:t>
            </a:r>
            <a:r>
              <a:rPr lang="en-IN" dirty="0" err="1" smtClean="0"/>
              <a:t>Vectors.dense</a:t>
            </a:r>
            <a:r>
              <a:rPr lang="en-IN" dirty="0" smtClean="0"/>
              <a:t>(a)}.cache()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numClusters</a:t>
            </a:r>
            <a:r>
              <a:rPr lang="en-IN" dirty="0" smtClean="0"/>
              <a:t> = 2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numIterations</a:t>
            </a:r>
            <a:r>
              <a:rPr lang="en-IN" dirty="0" smtClean="0"/>
              <a:t> = 20</a:t>
            </a:r>
          </a:p>
          <a:p>
            <a:r>
              <a:rPr lang="en-IN" dirty="0" smtClean="0"/>
              <a:t>// Train a </a:t>
            </a:r>
            <a:r>
              <a:rPr lang="en-IN" dirty="0" err="1" smtClean="0"/>
              <a:t>KMeansModel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kMeansModel</a:t>
            </a:r>
            <a:r>
              <a:rPr lang="en-IN" dirty="0" smtClean="0"/>
              <a:t> = </a:t>
            </a:r>
            <a:r>
              <a:rPr lang="en-IN" dirty="0" err="1" smtClean="0"/>
              <a:t>KMeans.train</a:t>
            </a:r>
            <a:r>
              <a:rPr lang="en-IN" dirty="0" smtClean="0"/>
              <a:t>(vectors, </a:t>
            </a:r>
            <a:r>
              <a:rPr lang="en-IN" dirty="0" err="1" smtClean="0"/>
              <a:t>numClusters</a:t>
            </a:r>
            <a:r>
              <a:rPr lang="en-IN" dirty="0" smtClean="0"/>
              <a:t>, </a:t>
            </a:r>
            <a:r>
              <a:rPr lang="en-IN" dirty="0" err="1" smtClean="0"/>
              <a:t>numIterations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Predict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obs1 = </a:t>
            </a:r>
            <a:r>
              <a:rPr lang="en-IN" dirty="0" err="1" smtClean="0"/>
              <a:t>Vectors.dense</a:t>
            </a:r>
            <a:r>
              <a:rPr lang="en-IN" dirty="0" smtClean="0"/>
              <a:t>(0.0, 0.0, 0.0)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obs2 = </a:t>
            </a:r>
            <a:r>
              <a:rPr lang="en-IN" dirty="0" err="1" smtClean="0"/>
              <a:t>Vectors.dense</a:t>
            </a:r>
            <a:r>
              <a:rPr lang="en-IN" dirty="0" smtClean="0"/>
              <a:t>(9.0, 9.0, 9.0)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clusterIndex1 = </a:t>
            </a:r>
            <a:r>
              <a:rPr lang="en-IN" dirty="0" err="1" smtClean="0"/>
              <a:t>kMeansModel.predict</a:t>
            </a:r>
            <a:r>
              <a:rPr lang="en-IN" dirty="0" smtClean="0"/>
              <a:t>(obs1)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clusterIndex2 = </a:t>
            </a:r>
            <a:r>
              <a:rPr lang="en-IN" dirty="0" err="1" smtClean="0"/>
              <a:t>kMeansModel.predict</a:t>
            </a:r>
            <a:r>
              <a:rPr lang="en-IN" dirty="0" smtClean="0"/>
              <a:t>(obs2)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Collaborative filtering using ALS algorithm</a:t>
            </a:r>
          </a:p>
          <a:p>
            <a:r>
              <a:rPr lang="en-IN" dirty="0" smtClean="0"/>
              <a:t>Train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org.apache.spark.mllib.recommendation.ALS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org.apache.spark.mllib.recommendation.Rating</a:t>
            </a:r>
            <a:endParaRPr lang="en-IN" dirty="0" smtClean="0"/>
          </a:p>
          <a:p>
            <a:r>
              <a:rPr lang="en-IN" dirty="0" smtClean="0"/>
              <a:t>// Create a RDD[String] from a dataset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lines = </a:t>
            </a:r>
            <a:r>
              <a:rPr lang="en-IN" dirty="0" err="1" smtClean="0"/>
              <a:t>sc.textFile</a:t>
            </a:r>
            <a:r>
              <a:rPr lang="en-IN" dirty="0" smtClean="0"/>
              <a:t>("data/</a:t>
            </a:r>
            <a:r>
              <a:rPr lang="en-IN" dirty="0" err="1" smtClean="0"/>
              <a:t>mllib</a:t>
            </a:r>
            <a:r>
              <a:rPr lang="en-IN" dirty="0" smtClean="0"/>
              <a:t>/</a:t>
            </a:r>
            <a:r>
              <a:rPr lang="en-IN" dirty="0" err="1" smtClean="0"/>
              <a:t>als</a:t>
            </a:r>
            <a:r>
              <a:rPr lang="en-IN" dirty="0" smtClean="0"/>
              <a:t>/</a:t>
            </a:r>
            <a:r>
              <a:rPr lang="en-IN" dirty="0" err="1" smtClean="0"/>
              <a:t>test.data</a:t>
            </a:r>
            <a:r>
              <a:rPr lang="en-IN" dirty="0" smtClean="0"/>
              <a:t>")</a:t>
            </a:r>
          </a:p>
          <a:p>
            <a:r>
              <a:rPr lang="en-IN" dirty="0" smtClean="0"/>
              <a:t>// Transform each text line into a Rating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ratings = lines.map {line =&gt;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Array(user, item, rate) = </a:t>
            </a:r>
            <a:r>
              <a:rPr lang="en-IN" dirty="0" err="1" smtClean="0"/>
              <a:t>line.split</a:t>
            </a:r>
            <a:r>
              <a:rPr lang="en-IN" dirty="0" smtClean="0"/>
              <a:t>(',')</a:t>
            </a:r>
          </a:p>
          <a:p>
            <a:r>
              <a:rPr lang="en-IN" dirty="0" smtClean="0"/>
              <a:t>Rating(</a:t>
            </a:r>
            <a:r>
              <a:rPr lang="en-IN" dirty="0" err="1" smtClean="0"/>
              <a:t>user.toInt</a:t>
            </a:r>
            <a:r>
              <a:rPr lang="en-IN" dirty="0" smtClean="0"/>
              <a:t>, </a:t>
            </a:r>
            <a:r>
              <a:rPr lang="en-IN" dirty="0" err="1" smtClean="0"/>
              <a:t>item.toInt</a:t>
            </a:r>
            <a:r>
              <a:rPr lang="en-IN" dirty="0" smtClean="0"/>
              <a:t>, </a:t>
            </a:r>
            <a:r>
              <a:rPr lang="en-IN" dirty="0" err="1" smtClean="0"/>
              <a:t>rate.toDouble</a:t>
            </a:r>
            <a:r>
              <a:rPr lang="en-IN" dirty="0" smtClean="0"/>
              <a:t>)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rank = 10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numIterations</a:t>
            </a:r>
            <a:r>
              <a:rPr lang="en-IN" dirty="0" smtClean="0"/>
              <a:t> = 10</a:t>
            </a:r>
          </a:p>
          <a:p>
            <a:r>
              <a:rPr lang="en-IN" dirty="0" smtClean="0"/>
              <a:t>// Train a </a:t>
            </a:r>
            <a:r>
              <a:rPr lang="en-IN" dirty="0" err="1" smtClean="0"/>
              <a:t>MatrixFactorizationModel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mfModel</a:t>
            </a:r>
            <a:r>
              <a:rPr lang="en-IN" dirty="0" smtClean="0"/>
              <a:t> = </a:t>
            </a:r>
            <a:r>
              <a:rPr lang="en-IN" dirty="0" err="1" smtClean="0"/>
              <a:t>ALS.train</a:t>
            </a:r>
            <a:r>
              <a:rPr lang="en-IN" dirty="0" smtClean="0"/>
              <a:t>(ratings, rank, </a:t>
            </a:r>
            <a:r>
              <a:rPr lang="en-IN" dirty="0" err="1" smtClean="0"/>
              <a:t>numIterations</a:t>
            </a:r>
            <a:r>
              <a:rPr lang="en-IN" dirty="0" smtClean="0"/>
              <a:t>, 0.01)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Predict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userId</a:t>
            </a:r>
            <a:r>
              <a:rPr lang="en-IN" dirty="0" smtClean="0"/>
              <a:t> = 1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prodId</a:t>
            </a:r>
            <a:r>
              <a:rPr lang="en-IN" dirty="0" smtClean="0"/>
              <a:t> = 1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predictedRating</a:t>
            </a:r>
            <a:r>
              <a:rPr lang="en-IN" dirty="0" smtClean="0"/>
              <a:t> = </a:t>
            </a:r>
            <a:r>
              <a:rPr lang="en-IN" dirty="0" err="1" smtClean="0"/>
              <a:t>mfModel.predict</a:t>
            </a:r>
            <a:r>
              <a:rPr lang="en-IN" dirty="0" smtClean="0"/>
              <a:t>(</a:t>
            </a:r>
            <a:r>
              <a:rPr lang="en-IN" dirty="0" err="1" smtClean="0"/>
              <a:t>userId</a:t>
            </a:r>
            <a:r>
              <a:rPr lang="en-IN" dirty="0" smtClean="0"/>
              <a:t>, </a:t>
            </a:r>
            <a:r>
              <a:rPr lang="en-IN" dirty="0" err="1" smtClean="0"/>
              <a:t>prodId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4000" b="1" dirty="0" smtClean="0">
                <a:solidFill>
                  <a:schemeClr val="accent3"/>
                </a:solidFill>
              </a:rPr>
              <a:t>THANK YOU</a:t>
            </a:r>
            <a:endParaRPr lang="en-IN" sz="4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dirty="0" smtClean="0"/>
              <a:t>Feature</a:t>
            </a:r>
          </a:p>
          <a:p>
            <a:pPr lvl="1"/>
            <a:r>
              <a:rPr lang="en-IN" dirty="0" smtClean="0"/>
              <a:t>Attribute or a variable</a:t>
            </a:r>
          </a:p>
          <a:p>
            <a:pPr lvl="1"/>
            <a:r>
              <a:rPr lang="en-IN" dirty="0" smtClean="0"/>
              <a:t>Table – row is observation, and column a feature</a:t>
            </a:r>
          </a:p>
          <a:p>
            <a:pPr lvl="1"/>
            <a:r>
              <a:rPr lang="en-IN" dirty="0" smtClean="0"/>
              <a:t>Dimensionality</a:t>
            </a:r>
          </a:p>
          <a:p>
            <a:pPr lvl="1"/>
            <a:r>
              <a:rPr lang="en-IN" dirty="0" smtClean="0"/>
              <a:t>Categorical or numerical</a:t>
            </a:r>
          </a:p>
          <a:p>
            <a:r>
              <a:rPr lang="en-IN" dirty="0" smtClean="0"/>
              <a:t>Label</a:t>
            </a:r>
          </a:p>
          <a:p>
            <a:pPr lvl="1"/>
            <a:r>
              <a:rPr lang="en-IN" dirty="0" smtClean="0"/>
              <a:t>Dependent variable</a:t>
            </a:r>
          </a:p>
          <a:p>
            <a:pPr lvl="1"/>
            <a:r>
              <a:rPr lang="en-IN" dirty="0" smtClean="0"/>
              <a:t>To be predicted</a:t>
            </a:r>
          </a:p>
          <a:p>
            <a:pPr lvl="1"/>
            <a:r>
              <a:rPr lang="en-IN" dirty="0" smtClean="0"/>
              <a:t>Numerical or categorical</a:t>
            </a:r>
          </a:p>
          <a:p>
            <a:r>
              <a:rPr lang="en-IN" dirty="0" smtClean="0"/>
              <a:t>Model</a:t>
            </a:r>
          </a:p>
          <a:p>
            <a:pPr lvl="1"/>
            <a:r>
              <a:rPr lang="en-IN" dirty="0" smtClean="0"/>
              <a:t>Mathematical representation of relationship </a:t>
            </a:r>
            <a:r>
              <a:rPr lang="en-IN" dirty="0" err="1" smtClean="0"/>
              <a:t>betn</a:t>
            </a:r>
            <a:r>
              <a:rPr lang="en-IN" dirty="0" smtClean="0"/>
              <a:t> variables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Machine learning </a:t>
            </a:r>
            <a:r>
              <a:rPr lang="en-IN" dirty="0" err="1" smtClean="0"/>
              <a:t>algo</a:t>
            </a:r>
            <a:r>
              <a:rPr lang="en-IN" dirty="0" smtClean="0"/>
              <a:t> fits model to data</a:t>
            </a:r>
          </a:p>
          <a:p>
            <a:r>
              <a:rPr lang="en-IN" dirty="0" smtClean="0"/>
              <a:t>Computationally intensive</a:t>
            </a:r>
          </a:p>
          <a:p>
            <a:r>
              <a:rPr lang="en-IN" dirty="0" smtClean="0"/>
              <a:t>Train and test data</a:t>
            </a:r>
          </a:p>
          <a:p>
            <a:r>
              <a:rPr lang="en-IN" dirty="0" smtClean="0"/>
              <a:t>Applications</a:t>
            </a:r>
          </a:p>
          <a:p>
            <a:pPr lvl="1"/>
            <a:r>
              <a:rPr lang="en-IN" dirty="0" smtClean="0"/>
              <a:t>Classification</a:t>
            </a:r>
          </a:p>
          <a:p>
            <a:pPr lvl="1"/>
            <a:r>
              <a:rPr lang="en-IN" dirty="0" smtClean="0"/>
              <a:t>Regression</a:t>
            </a:r>
          </a:p>
          <a:p>
            <a:pPr lvl="1"/>
            <a:r>
              <a:rPr lang="en-IN" dirty="0" smtClean="0"/>
              <a:t>Clustering</a:t>
            </a:r>
          </a:p>
          <a:p>
            <a:pPr lvl="1"/>
            <a:r>
              <a:rPr lang="en-IN" dirty="0" smtClean="0"/>
              <a:t>Anomaly detection</a:t>
            </a:r>
          </a:p>
          <a:p>
            <a:pPr lvl="1"/>
            <a:r>
              <a:rPr lang="en-IN" dirty="0" smtClean="0"/>
              <a:t>Recommendation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Supervised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Trains model with </a:t>
            </a:r>
            <a:r>
              <a:rPr lang="en-IN" dirty="0" err="1" smtClean="0"/>
              <a:t>labeled</a:t>
            </a:r>
            <a:r>
              <a:rPr lang="en-IN" dirty="0" smtClean="0"/>
              <a:t> dataset</a:t>
            </a:r>
          </a:p>
          <a:p>
            <a:r>
              <a:rPr lang="en-IN" dirty="0" smtClean="0"/>
              <a:t>Regression</a:t>
            </a:r>
          </a:p>
          <a:p>
            <a:pPr lvl="1"/>
            <a:r>
              <a:rPr lang="en-IN" dirty="0" smtClean="0"/>
              <a:t>Predict numerical variable</a:t>
            </a:r>
          </a:p>
          <a:p>
            <a:pPr lvl="1"/>
            <a:r>
              <a:rPr lang="en-IN" dirty="0" smtClean="0"/>
              <a:t>Linear regression, decision tree, ensemble</a:t>
            </a:r>
          </a:p>
          <a:p>
            <a:r>
              <a:rPr lang="en-IN" dirty="0" smtClean="0"/>
              <a:t>Classification</a:t>
            </a:r>
          </a:p>
          <a:p>
            <a:pPr lvl="1"/>
            <a:r>
              <a:rPr lang="en-IN" dirty="0" smtClean="0"/>
              <a:t>Predict categorical variables</a:t>
            </a:r>
          </a:p>
          <a:p>
            <a:pPr lvl="1"/>
            <a:r>
              <a:rPr lang="en-IN" dirty="0" smtClean="0"/>
              <a:t>Logistic regression, Neural network, Naive </a:t>
            </a:r>
            <a:r>
              <a:rPr lang="en-IN" dirty="0" err="1" smtClean="0"/>
              <a:t>Bayes</a:t>
            </a: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27175"/>
            <a:ext cx="835292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pic>
        <p:nvPicPr>
          <p:cNvPr id="4" name="Content Placeholder 3" descr="decision-tree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628801"/>
            <a:ext cx="7632848" cy="453650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756" y="1527175"/>
            <a:ext cx="686197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6276</TotalTime>
  <Words>1172</Words>
  <Application>Microsoft Macintosh PowerPoint</Application>
  <PresentationFormat>On-screen Show (4:3)</PresentationFormat>
  <Paragraphs>252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Georgia</vt:lpstr>
      <vt:lpstr>Wingdings</vt:lpstr>
      <vt:lpstr>Wingdings 2</vt:lpstr>
      <vt:lpstr>Civic</vt:lpstr>
      <vt:lpstr>MLLib</vt:lpstr>
      <vt:lpstr>Agenda</vt:lpstr>
      <vt:lpstr>Machine Learning</vt:lpstr>
      <vt:lpstr>Terminology</vt:lpstr>
      <vt:lpstr>Machine Learning</vt:lpstr>
      <vt:lpstr>Supervised Algorithms</vt:lpstr>
      <vt:lpstr>Linear Regression</vt:lpstr>
      <vt:lpstr>Decision Tree</vt:lpstr>
      <vt:lpstr>Neural Network</vt:lpstr>
      <vt:lpstr>Unsupervised Algorithm</vt:lpstr>
      <vt:lpstr>Machine Learning in Spark</vt:lpstr>
      <vt:lpstr>Statistical Utilities</vt:lpstr>
      <vt:lpstr>Algorithms</vt:lpstr>
      <vt:lpstr>API</vt:lpstr>
      <vt:lpstr>Data Type - Vector</vt:lpstr>
      <vt:lpstr>LabeledPoint</vt:lpstr>
      <vt:lpstr>PowerPoint Presentation</vt:lpstr>
      <vt:lpstr>Rating</vt:lpstr>
      <vt:lpstr>Algorithms and Models</vt:lpstr>
      <vt:lpstr>Logistic Regression</vt:lpstr>
      <vt:lpstr>PowerPoint Presentation</vt:lpstr>
      <vt:lpstr>PowerPoint Presentation</vt:lpstr>
      <vt:lpstr>PowerPoint Presentation</vt:lpstr>
      <vt:lpstr>PowerPoint Presentation</vt:lpstr>
      <vt:lpstr>Regression Algorithm</vt:lpstr>
      <vt:lpstr>PowerPoint Presentation</vt:lpstr>
      <vt:lpstr>PowerPoint Presentation</vt:lpstr>
      <vt:lpstr>Classification Algorithms</vt:lpstr>
      <vt:lpstr>PowerPoint Presentation</vt:lpstr>
      <vt:lpstr>Clustering Algorithms</vt:lpstr>
      <vt:lpstr>PowerPoint Presentation</vt:lpstr>
      <vt:lpstr>Recommendation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Suyog Daga</dc:creator>
  <cp:lastModifiedBy>Peeyush Taori</cp:lastModifiedBy>
  <cp:revision>266</cp:revision>
  <dcterms:created xsi:type="dcterms:W3CDTF">2016-05-30T20:29:22Z</dcterms:created>
  <dcterms:modified xsi:type="dcterms:W3CDTF">2016-09-20T10:16:28Z</dcterms:modified>
</cp:coreProperties>
</file>