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32"/>
  </p:notesMasterIdLst>
  <p:sldIdLst>
    <p:sldId id="256" r:id="rId2"/>
    <p:sldId id="328" r:id="rId3"/>
    <p:sldId id="326" r:id="rId4"/>
    <p:sldId id="329" r:id="rId5"/>
    <p:sldId id="345" r:id="rId6"/>
    <p:sldId id="346" r:id="rId7"/>
    <p:sldId id="340" r:id="rId8"/>
    <p:sldId id="347" r:id="rId9"/>
    <p:sldId id="341" r:id="rId10"/>
    <p:sldId id="330" r:id="rId11"/>
    <p:sldId id="342" r:id="rId12"/>
    <p:sldId id="348" r:id="rId13"/>
    <p:sldId id="331" r:id="rId14"/>
    <p:sldId id="332" r:id="rId15"/>
    <p:sldId id="333" r:id="rId16"/>
    <p:sldId id="334" r:id="rId17"/>
    <p:sldId id="335" r:id="rId18"/>
    <p:sldId id="336" r:id="rId19"/>
    <p:sldId id="338" r:id="rId20"/>
    <p:sldId id="339" r:id="rId21"/>
    <p:sldId id="343" r:id="rId22"/>
    <p:sldId id="357" r:id="rId23"/>
    <p:sldId id="358" r:id="rId24"/>
    <p:sldId id="359" r:id="rId25"/>
    <p:sldId id="360" r:id="rId26"/>
    <p:sldId id="361" r:id="rId27"/>
    <p:sldId id="349" r:id="rId28"/>
    <p:sldId id="350" r:id="rId29"/>
    <p:sldId id="351" r:id="rId30"/>
    <p:sldId id="352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194" autoAdjust="0"/>
    <p:restoredTop sz="70972" autoAdjust="0"/>
  </p:normalViewPr>
  <p:slideViewPr>
    <p:cSldViewPr>
      <p:cViewPr varScale="1">
        <p:scale>
          <a:sx n="91" d="100"/>
          <a:sy n="91" d="100"/>
        </p:scale>
        <p:origin x="2360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5626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87A0C9-AC92-4FAC-BD5B-F3D5A90FE2CE}" type="datetimeFigureOut">
              <a:rPr lang="en-IN" smtClean="0"/>
              <a:pPr/>
              <a:t>20/09/16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C48088-C448-4527-9EE6-6B7899C7725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3746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BF7D8C-7970-48FE-9283-7C11973B602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0862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C48088-C448-4527-9EE6-6B7899C7725A}" type="slidenum">
              <a:rPr lang="en-IN" smtClean="0"/>
              <a:pPr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88748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BF7D8C-7970-48FE-9283-7C11973B602A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1796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BF7D8C-7970-48FE-9283-7C11973B602A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0104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BF7D8C-7970-48FE-9283-7C11973B602A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7120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BF7D8C-7970-48FE-9283-7C11973B602A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0931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BF7D8C-7970-48FE-9283-7C11973B602A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7714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BF7D8C-7970-48FE-9283-7C11973B602A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3611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BF7D8C-7970-48FE-9283-7C11973B602A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5849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BF7D8C-7970-48FE-9283-7C11973B602A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67405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C48088-C448-4527-9EE6-6B7899C7725A}" type="slidenum">
              <a:rPr lang="en-IN" smtClean="0"/>
              <a:pPr/>
              <a:t>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03355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C48088-C448-4527-9EE6-6B7899C7725A}" type="slidenum">
              <a:rPr lang="en-IN" smtClean="0"/>
              <a:pPr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27313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C48088-C448-4527-9EE6-6B7899C7725A}" type="slidenum">
              <a:rPr lang="en-IN" smtClean="0"/>
              <a:pPr/>
              <a:t>24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346409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C48088-C448-4527-9EE6-6B7899C7725A}" type="slidenum">
              <a:rPr lang="en-IN" smtClean="0"/>
              <a:pPr/>
              <a:t>25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171740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C48088-C448-4527-9EE6-6B7899C7725A}" type="slidenum">
              <a:rPr lang="en-IN" smtClean="0"/>
              <a:pPr/>
              <a:t>26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72580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C48088-C448-4527-9EE6-6B7899C7725A}" type="slidenum">
              <a:rPr lang="en-IN" smtClean="0"/>
              <a:pPr/>
              <a:t>27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66437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BF7D8C-7970-48FE-9283-7C11973B602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5077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C48088-C448-4527-9EE6-6B7899C7725A}" type="slidenum">
              <a:rPr lang="en-IN" smtClean="0"/>
              <a:pPr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73299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C48088-C448-4527-9EE6-6B7899C7725A}" type="slidenum">
              <a:rPr lang="en-IN" smtClean="0"/>
              <a:pPr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57060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C48088-C448-4527-9EE6-6B7899C7725A}" type="slidenum">
              <a:rPr lang="en-IN" smtClean="0"/>
              <a:pPr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62443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C48088-C448-4527-9EE6-6B7899C7725A}" type="slidenum">
              <a:rPr lang="en-IN" smtClean="0"/>
              <a:pPr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19219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BF7D8C-7970-48FE-9283-7C11973B602A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0643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C48088-C448-4527-9EE6-6B7899C7725A}" type="slidenum">
              <a:rPr lang="en-IN" smtClean="0"/>
              <a:pPr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0621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A63B9-540E-47BD-B0A4-7712FBF7E8C5}" type="datetimeFigureOut">
              <a:rPr lang="en-IN" smtClean="0"/>
              <a:pPr/>
              <a:t>20/09/16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31F7C633-129D-47C7-B3E6-F1E52800839E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A63B9-540E-47BD-B0A4-7712FBF7E8C5}" type="datetimeFigureOut">
              <a:rPr lang="en-IN" smtClean="0"/>
              <a:pPr/>
              <a:t>20/09/16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7C633-129D-47C7-B3E6-F1E52800839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31F7C633-129D-47C7-B3E6-F1E52800839E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A63B9-540E-47BD-B0A4-7712FBF7E8C5}" type="datetimeFigureOut">
              <a:rPr lang="en-IN" smtClean="0"/>
              <a:pPr/>
              <a:t>20/09/16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A63B9-540E-47BD-B0A4-7712FBF7E8C5}" type="datetimeFigureOut">
              <a:rPr lang="en-IN" smtClean="0"/>
              <a:pPr/>
              <a:t>20/09/16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31F7C633-129D-47C7-B3E6-F1E52800839E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A63B9-540E-47BD-B0A4-7712FBF7E8C5}" type="datetimeFigureOut">
              <a:rPr lang="en-IN" smtClean="0"/>
              <a:pPr/>
              <a:t>20/09/16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31F7C633-129D-47C7-B3E6-F1E52800839E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D4BA63B9-540E-47BD-B0A4-7712FBF7E8C5}" type="datetimeFigureOut">
              <a:rPr lang="en-IN" smtClean="0"/>
              <a:pPr/>
              <a:t>20/09/16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7C633-129D-47C7-B3E6-F1E52800839E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A63B9-540E-47BD-B0A4-7712FBF7E8C5}" type="datetimeFigureOut">
              <a:rPr lang="en-IN" smtClean="0"/>
              <a:pPr/>
              <a:t>20/09/16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31F7C633-129D-47C7-B3E6-F1E52800839E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A63B9-540E-47BD-B0A4-7712FBF7E8C5}" type="datetimeFigureOut">
              <a:rPr lang="en-IN" smtClean="0"/>
              <a:pPr/>
              <a:t>20/09/16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31F7C633-129D-47C7-B3E6-F1E52800839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A63B9-540E-47BD-B0A4-7712FBF7E8C5}" type="datetimeFigureOut">
              <a:rPr lang="en-IN" smtClean="0"/>
              <a:pPr/>
              <a:t>20/09/16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1F7C633-129D-47C7-B3E6-F1E52800839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31F7C633-129D-47C7-B3E6-F1E52800839E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A63B9-540E-47BD-B0A4-7712FBF7E8C5}" type="datetimeFigureOut">
              <a:rPr lang="en-IN" smtClean="0"/>
              <a:pPr/>
              <a:t>20/09/16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31F7C633-129D-47C7-B3E6-F1E52800839E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D4BA63B9-540E-47BD-B0A4-7712FBF7E8C5}" type="datetimeFigureOut">
              <a:rPr lang="en-IN" smtClean="0"/>
              <a:pPr/>
              <a:t>20/09/16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D4BA63B9-540E-47BD-B0A4-7712FBF7E8C5}" type="datetimeFigureOut">
              <a:rPr lang="en-IN" smtClean="0"/>
              <a:pPr/>
              <a:t>20/09/16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31F7C633-129D-47C7-B3E6-F1E52800839E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hyperlink" Target="http://hive.apache.org/" TargetMode="External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Spark SQL</a:t>
            </a:r>
            <a:endParaRPr lang="en-IN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340984" y="400358"/>
            <a:ext cx="6172200" cy="682083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Dataframes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71050" y="2258576"/>
            <a:ext cx="323685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Announced Feb 2015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Inspired by data frames in R and Pandas in Python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Works :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211960" y="3284984"/>
            <a:ext cx="19628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3"/>
                </a:solidFill>
              </a:rPr>
              <a:t>Features</a:t>
            </a:r>
            <a:endParaRPr lang="en-US" sz="2800" dirty="0">
              <a:solidFill>
                <a:schemeClr val="accent3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27984" y="3861048"/>
            <a:ext cx="428822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Scales from KBs to PBs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Supports wide array of data formats and storage systems (Hive, existing RDDs, </a:t>
            </a:r>
            <a:r>
              <a:rPr lang="en-US" sz="1600" dirty="0" err="1" smtClean="0"/>
              <a:t>etc</a:t>
            </a:r>
            <a:r>
              <a:rPr lang="en-US" sz="1600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State-of-the-art optimization and code generation via Spark SQL Catalyst optimizer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APIs in Python, Java</a:t>
            </a:r>
            <a:endParaRPr lang="en-US" sz="16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1157" y="3580091"/>
            <a:ext cx="220364" cy="43281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1543" y="3580091"/>
            <a:ext cx="324608" cy="43281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6675" y="3443574"/>
            <a:ext cx="426997" cy="56932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423" y="3626588"/>
            <a:ext cx="360643" cy="36529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211960" y="1988840"/>
            <a:ext cx="461929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 </a:t>
            </a:r>
            <a:r>
              <a:rPr lang="en-US" dirty="0"/>
              <a:t>distributed collection of data organized into named </a:t>
            </a:r>
            <a:r>
              <a:rPr lang="en-US" dirty="0" smtClean="0"/>
              <a:t>columns</a:t>
            </a:r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Like a table in a relational database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499992" y="1484784"/>
            <a:ext cx="4104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4"/>
                </a:solidFill>
              </a:rPr>
              <a:t>What is a Dataframe?</a:t>
            </a:r>
            <a:endParaRPr lang="en-US" sz="24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361604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  <p:bldP spid="7" grpId="0"/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DataFrames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Row</a:t>
            </a:r>
          </a:p>
          <a:p>
            <a:pPr lvl="1"/>
            <a:r>
              <a:rPr lang="en-IN" dirty="0" smtClean="0"/>
              <a:t>Spark SQL abstraction of a row</a:t>
            </a:r>
          </a:p>
          <a:p>
            <a:r>
              <a:rPr lang="en-IN" sz="2800" dirty="0" smtClean="0"/>
              <a:t>from pyspark.sql import Row</a:t>
            </a:r>
          </a:p>
          <a:p>
            <a:r>
              <a:rPr lang="en-IN" sz="2800" dirty="0" smtClean="0"/>
              <a:t>row1 = Row("Barack Obama", "President", "United States")</a:t>
            </a:r>
          </a:p>
          <a:p>
            <a:r>
              <a:rPr lang="en-IN" dirty="0" smtClean="0"/>
              <a:t>row1[0], row1[1]</a:t>
            </a:r>
          </a:p>
          <a:p>
            <a:r>
              <a:rPr lang="en-IN" dirty="0" smtClean="0"/>
              <a:t>row2 = Row(name=“Alex", age=20)</a:t>
            </a:r>
          </a:p>
          <a:p>
            <a:r>
              <a:rPr lang="en-IN" dirty="0" smtClean="0"/>
              <a:t>row2</a:t>
            </a:r>
          </a:p>
          <a:p>
            <a:r>
              <a:rPr lang="en-IN" dirty="0" smtClean="0"/>
              <a:t>row2.name, row2.age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DataFrames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5330952"/>
          </a:xfrm>
        </p:spPr>
        <p:txBody>
          <a:bodyPr>
            <a:normAutofit fontScale="92500" lnSpcReduction="20000"/>
          </a:bodyPr>
          <a:lstStyle/>
          <a:p>
            <a:r>
              <a:rPr lang="en-IN" dirty="0" smtClean="0"/>
              <a:t>Two ways to construct a </a:t>
            </a:r>
            <a:r>
              <a:rPr lang="en-IN" dirty="0" err="1" smtClean="0"/>
              <a:t>DataFrame</a:t>
            </a:r>
            <a:endParaRPr lang="en-IN" dirty="0" smtClean="0"/>
          </a:p>
          <a:p>
            <a:pPr lvl="1"/>
            <a:r>
              <a:rPr lang="en-IN" dirty="0" smtClean="0"/>
              <a:t>RDD</a:t>
            </a:r>
          </a:p>
          <a:p>
            <a:pPr lvl="1"/>
            <a:r>
              <a:rPr lang="en-IN" dirty="0" smtClean="0"/>
              <a:t>External Data Source</a:t>
            </a:r>
          </a:p>
          <a:p>
            <a:r>
              <a:rPr lang="en-IN" dirty="0" smtClean="0"/>
              <a:t>From RDD</a:t>
            </a:r>
          </a:p>
          <a:p>
            <a:pPr lvl="1"/>
            <a:r>
              <a:rPr lang="en-IN" dirty="0" err="1" smtClean="0"/>
              <a:t>toDF</a:t>
            </a:r>
            <a:endParaRPr lang="en-IN" dirty="0" smtClean="0"/>
          </a:p>
          <a:p>
            <a:pPr lvl="2"/>
            <a:r>
              <a:rPr lang="en-IN" dirty="0" smtClean="0"/>
              <a:t>Implicit conversion. </a:t>
            </a:r>
          </a:p>
          <a:p>
            <a:pPr lvl="2"/>
            <a:r>
              <a:rPr lang="en-IN" dirty="0" smtClean="0"/>
              <a:t>Infers schema of dataset.</a:t>
            </a:r>
          </a:p>
          <a:p>
            <a:pPr lvl="2"/>
            <a:r>
              <a:rPr lang="en-IN" dirty="0" smtClean="0"/>
              <a:t>rdd1 = </a:t>
            </a:r>
            <a:r>
              <a:rPr lang="en-IN" dirty="0" err="1" smtClean="0"/>
              <a:t>sc.parallelize</a:t>
            </a:r>
            <a:r>
              <a:rPr lang="en-IN" dirty="0" smtClean="0"/>
              <a:t>([Row(name='Alice', age=5, height=80),Row(name='Alice', age=5, height=80),Row(name='Alice', age=10, height=80)])</a:t>
            </a:r>
          </a:p>
          <a:p>
            <a:pPr lvl="2"/>
            <a:r>
              <a:rPr lang="en-IN" dirty="0" err="1" smtClean="0"/>
              <a:t>df</a:t>
            </a:r>
            <a:r>
              <a:rPr lang="en-IN" dirty="0" smtClean="0"/>
              <a:t> = rdd1.toDF()</a:t>
            </a:r>
          </a:p>
          <a:p>
            <a:pPr lvl="2"/>
            <a:r>
              <a:rPr lang="en-IN" dirty="0" err="1" smtClean="0"/>
              <a:t>df.show</a:t>
            </a:r>
            <a:r>
              <a:rPr lang="en-IN" dirty="0" smtClean="0"/>
              <a:t>()</a:t>
            </a:r>
          </a:p>
          <a:p>
            <a:pPr lvl="1"/>
            <a:r>
              <a:rPr lang="en-IN" dirty="0" err="1" smtClean="0"/>
              <a:t>createDataFrame</a:t>
            </a:r>
            <a:endParaRPr lang="en-IN" dirty="0" smtClean="0"/>
          </a:p>
          <a:p>
            <a:pPr lvl="2"/>
            <a:r>
              <a:rPr lang="en-IN" dirty="0" err="1" smtClean="0"/>
              <a:t>rdd</a:t>
            </a:r>
            <a:r>
              <a:rPr lang="en-IN" dirty="0" smtClean="0"/>
              <a:t> = </a:t>
            </a:r>
            <a:r>
              <a:rPr lang="en-IN" dirty="0" err="1" smtClean="0"/>
              <a:t>sc.parallelize</a:t>
            </a:r>
            <a:r>
              <a:rPr lang="en-IN" dirty="0" smtClean="0"/>
              <a:t>([('Alice', 1)])</a:t>
            </a:r>
          </a:p>
          <a:p>
            <a:pPr lvl="2"/>
            <a:r>
              <a:rPr lang="en-IN" dirty="0" err="1" smtClean="0"/>
              <a:t>sqlContext.createDataFrame</a:t>
            </a:r>
            <a:r>
              <a:rPr lang="en-IN" dirty="0" smtClean="0"/>
              <a:t>(</a:t>
            </a:r>
            <a:r>
              <a:rPr lang="en-IN" dirty="0" err="1" smtClean="0"/>
              <a:t>rdd</a:t>
            </a:r>
            <a:r>
              <a:rPr lang="en-IN" dirty="0" smtClean="0"/>
              <a:t>).collect()</a:t>
            </a:r>
          </a:p>
          <a:p>
            <a:pPr lvl="2"/>
            <a:r>
              <a:rPr lang="en-IN" dirty="0" err="1" smtClean="0"/>
              <a:t>df</a:t>
            </a:r>
            <a:r>
              <a:rPr lang="en-IN" dirty="0" smtClean="0"/>
              <a:t> = </a:t>
            </a:r>
            <a:r>
              <a:rPr lang="en-IN" dirty="0" err="1" smtClean="0"/>
              <a:t>sqlContext.createDataFrame</a:t>
            </a:r>
            <a:r>
              <a:rPr lang="en-IN" dirty="0" smtClean="0"/>
              <a:t>(</a:t>
            </a:r>
            <a:r>
              <a:rPr lang="en-IN" dirty="0" err="1" smtClean="0"/>
              <a:t>rdd</a:t>
            </a:r>
            <a:r>
              <a:rPr lang="en-IN" dirty="0" smtClean="0"/>
              <a:t>, ['name', 'age'])</a:t>
            </a:r>
          </a:p>
          <a:p>
            <a:pPr lvl="2"/>
            <a:r>
              <a:rPr lang="en-IN" dirty="0" err="1" smtClean="0"/>
              <a:t>df.collect</a:t>
            </a:r>
            <a:r>
              <a:rPr lang="en-IN" dirty="0" smtClean="0"/>
              <a:t>()</a:t>
            </a:r>
          </a:p>
          <a:p>
            <a:pPr lvl="1"/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340984" y="400358"/>
            <a:ext cx="6172200" cy="682083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Dataframes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99592" y="1484784"/>
            <a:ext cx="39492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4"/>
                </a:solidFill>
              </a:rPr>
              <a:t>Step 1: Construct a DataFrame</a:t>
            </a:r>
            <a:endParaRPr lang="en-US" sz="2400" dirty="0">
              <a:solidFill>
                <a:schemeClr val="accent4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43608" y="2636912"/>
            <a:ext cx="6850118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pyspark.sql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SQLContext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sqlContext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SQLContext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sc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 err="1" smtClean="0">
                <a:solidFill>
                  <a:srgbClr val="FE522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df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sqlContext.jsonFile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(“D:\\Spark\\data\\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people.json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")</a:t>
            </a:r>
          </a:p>
          <a:p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i="1" dirty="0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Displays the content of the DataFrame to </a:t>
            </a:r>
            <a:r>
              <a:rPr lang="en-US" sz="1600" i="1" dirty="0" err="1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stdout</a:t>
            </a:r>
            <a:endParaRPr lang="en-US" sz="1600" i="1" dirty="0">
              <a:solidFill>
                <a:schemeClr val="tx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 err="1">
                <a:solidFill>
                  <a:srgbClr val="FE522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df.show</a:t>
            </a:r>
            <a:r>
              <a:rPr lang="en-US" sz="1600" dirty="0" smtClean="0">
                <a:solidFill>
                  <a:srgbClr val="FE522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sz="1600" i="1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## age  name</a:t>
            </a:r>
          </a:p>
          <a:p>
            <a:r>
              <a:rPr lang="en-US" sz="1600" i="1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## null Michael</a:t>
            </a:r>
          </a:p>
          <a:p>
            <a:r>
              <a:rPr lang="en-US" sz="1600" i="1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## 30   Andy</a:t>
            </a:r>
          </a:p>
          <a:p>
            <a:r>
              <a:rPr lang="en-US" sz="1600" i="1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## 19   Justin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0475" y="400357"/>
            <a:ext cx="430712" cy="574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825213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340984" y="400358"/>
            <a:ext cx="6172200" cy="682083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Dataframes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67544" y="1340768"/>
            <a:ext cx="39492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4"/>
                </a:solidFill>
              </a:rPr>
              <a:t>Step 2: Use the DataFrame</a:t>
            </a:r>
            <a:endParaRPr lang="en-US" sz="2400" dirty="0">
              <a:solidFill>
                <a:schemeClr val="accent4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19452" y="1669141"/>
            <a:ext cx="5967248" cy="4924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Print the schema in a tree format</a:t>
            </a:r>
          </a:p>
          <a:p>
            <a:r>
              <a:rPr lang="en-US" sz="1600" dirty="0" err="1">
                <a:solidFill>
                  <a:srgbClr val="FE522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df.printSchema</a:t>
            </a:r>
            <a:r>
              <a:rPr lang="en-US" sz="1600" dirty="0">
                <a:solidFill>
                  <a:srgbClr val="FE522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sz="16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## root</a:t>
            </a:r>
          </a:p>
          <a:p>
            <a:r>
              <a:rPr lang="en-US" sz="16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## |-- age: long (</a:t>
            </a:r>
            <a:r>
              <a:rPr lang="en-US" sz="1600" dirty="0" err="1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nullable</a:t>
            </a:r>
            <a:r>
              <a:rPr lang="en-US" sz="16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true)</a:t>
            </a:r>
          </a:p>
          <a:p>
            <a:r>
              <a:rPr lang="en-US" sz="16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## |-- name: string (</a:t>
            </a:r>
            <a:r>
              <a:rPr lang="en-US" sz="1600" dirty="0" err="1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nullable</a:t>
            </a:r>
            <a:r>
              <a:rPr lang="en-US" sz="16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true)</a:t>
            </a:r>
          </a:p>
          <a:p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FE522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Select only the "name" column</a:t>
            </a:r>
          </a:p>
          <a:p>
            <a:r>
              <a:rPr lang="en-US" sz="1600" dirty="0" err="1">
                <a:solidFill>
                  <a:srgbClr val="FE522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df.select</a:t>
            </a:r>
            <a:r>
              <a:rPr lang="en-US" sz="1600" dirty="0">
                <a:solidFill>
                  <a:srgbClr val="FE522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("name").show()</a:t>
            </a:r>
          </a:p>
          <a:p>
            <a:r>
              <a:rPr lang="en-US" sz="16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## name</a:t>
            </a:r>
          </a:p>
          <a:p>
            <a:r>
              <a:rPr lang="en-US" sz="16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## Michael</a:t>
            </a:r>
          </a:p>
          <a:p>
            <a:r>
              <a:rPr lang="en-US" sz="16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## Andy</a:t>
            </a:r>
          </a:p>
          <a:p>
            <a:r>
              <a:rPr lang="en-US" sz="16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## Justin</a:t>
            </a:r>
          </a:p>
          <a:p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Select everybody, but increment the age by 1</a:t>
            </a:r>
          </a:p>
          <a:p>
            <a:r>
              <a:rPr lang="en-US" sz="1600" dirty="0" err="1">
                <a:solidFill>
                  <a:srgbClr val="FE522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df.select</a:t>
            </a:r>
            <a:r>
              <a:rPr lang="en-US" sz="1600" dirty="0">
                <a:solidFill>
                  <a:srgbClr val="FE522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("name", </a:t>
            </a:r>
            <a:r>
              <a:rPr lang="en-US" sz="1600" dirty="0" err="1">
                <a:solidFill>
                  <a:srgbClr val="FE522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df.age</a:t>
            </a:r>
            <a:r>
              <a:rPr lang="en-US" sz="1600" dirty="0">
                <a:solidFill>
                  <a:srgbClr val="FE522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+ 1).show()</a:t>
            </a:r>
          </a:p>
          <a:p>
            <a:r>
              <a:rPr lang="en-US" sz="16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## name    (age + 1)</a:t>
            </a:r>
          </a:p>
          <a:p>
            <a:r>
              <a:rPr lang="en-US" sz="16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## Michael null</a:t>
            </a:r>
          </a:p>
          <a:p>
            <a:r>
              <a:rPr lang="en-US" sz="16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## Andy    31</a:t>
            </a:r>
          </a:p>
          <a:p>
            <a:r>
              <a:rPr lang="en-US" sz="16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## Justin  </a:t>
            </a:r>
            <a:r>
              <a:rPr lang="en-US" sz="1600" dirty="0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</a:t>
            </a:r>
            <a:endParaRPr lang="en-US" sz="1600" dirty="0">
              <a:solidFill>
                <a:srgbClr val="FFC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0475" y="400357"/>
            <a:ext cx="430712" cy="574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992467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340984" y="400358"/>
            <a:ext cx="6172200" cy="682083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Dataframes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99592" y="1916832"/>
            <a:ext cx="39492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4"/>
                </a:solidFill>
              </a:rPr>
              <a:t>SQL Integration</a:t>
            </a:r>
            <a:endParaRPr lang="en-US" sz="2400" dirty="0">
              <a:solidFill>
                <a:schemeClr val="accent4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19452" y="2688643"/>
            <a:ext cx="596724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pyspark.sql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SQLContext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sqlContext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SQLContext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sc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FE522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df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sqlContext.sql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("SELECT * FROM table")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0475" y="400357"/>
            <a:ext cx="430712" cy="574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333308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340984" y="400358"/>
            <a:ext cx="6172200" cy="682083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Dataframes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1700808"/>
            <a:ext cx="39492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4"/>
                </a:solidFill>
              </a:rPr>
              <a:t>SQL + RDD Integration</a:t>
            </a:r>
            <a:endParaRPr lang="en-US" sz="2400" dirty="0">
              <a:solidFill>
                <a:schemeClr val="accent4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0475" y="400357"/>
            <a:ext cx="430712" cy="57428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962806" y="2226188"/>
            <a:ext cx="487942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 methods for converting existing RDDs into </a:t>
            </a:r>
            <a:r>
              <a:rPr lang="en-US" dirty="0" err="1" smtClean="0"/>
              <a:t>DataFrames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Use </a:t>
            </a:r>
            <a:r>
              <a:rPr lang="en-US" dirty="0" smtClean="0">
                <a:solidFill>
                  <a:srgbClr val="FFC000"/>
                </a:solidFill>
              </a:rPr>
              <a:t>reflection</a:t>
            </a:r>
            <a:r>
              <a:rPr lang="en-US" dirty="0" smtClean="0"/>
              <a:t> to infer the schema of an RDD that contains different types of objects</a:t>
            </a:r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Use a </a:t>
            </a:r>
            <a:r>
              <a:rPr lang="en-US" dirty="0" smtClean="0">
                <a:solidFill>
                  <a:srgbClr val="FFC000"/>
                </a:solidFill>
              </a:rPr>
              <a:t>programmatic interface </a:t>
            </a:r>
            <a:r>
              <a:rPr lang="en-US" dirty="0" smtClean="0"/>
              <a:t>that allows you to construct a schema and then apply it to an existing RDD.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27584" y="3068960"/>
            <a:ext cx="12454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3"/>
                </a:solidFill>
              </a:rPr>
              <a:t>(more concise)</a:t>
            </a:r>
            <a:endParaRPr lang="en-US" sz="1400" dirty="0">
              <a:solidFill>
                <a:schemeClr val="accent3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55576" y="4221088"/>
            <a:ext cx="12454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3"/>
                </a:solidFill>
              </a:rPr>
              <a:t>(more verbose)</a:t>
            </a:r>
            <a:endParaRPr lang="en-US" sz="14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8453510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340984" y="400358"/>
            <a:ext cx="6172200" cy="682083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Dataframes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99592" y="1484784"/>
            <a:ext cx="73626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4"/>
                </a:solidFill>
              </a:rPr>
              <a:t>SQL + RDD Integration: </a:t>
            </a:r>
            <a:r>
              <a:rPr lang="en-US" sz="2400" dirty="0" smtClean="0">
                <a:solidFill>
                  <a:srgbClr val="FFC000"/>
                </a:solidFill>
              </a:rPr>
              <a:t>via reflection</a:t>
            </a:r>
            <a:endParaRPr lang="en-US" sz="2400" dirty="0">
              <a:solidFill>
                <a:srgbClr val="FFC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0475" y="400357"/>
            <a:ext cx="430712" cy="57428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056290" y="1944414"/>
            <a:ext cx="683041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1600" i="1" dirty="0" err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</a:t>
            </a:r>
            <a:r>
              <a:rPr lang="en-US" sz="1600" i="1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is an existing </a:t>
            </a:r>
            <a:r>
              <a:rPr lang="en-US" sz="1600" i="1" dirty="0" err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SparkContext</a:t>
            </a:r>
            <a:r>
              <a:rPr lang="en-US" sz="1600" i="1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endParaRPr lang="en-US" sz="1600" i="1" dirty="0" smtClean="0">
              <a:solidFill>
                <a:schemeClr val="tx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pyspark.sql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SQLContext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Row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sqlContext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SQLContext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sc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endParaRPr lang="en-US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i="1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Load a text file and convert each line to a Row.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lines =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sc.textFile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(“D:\\Spark\\data\\people.txt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")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parts =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lines.map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lambda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l: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l.split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(","))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people =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parts.map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lambda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p: Row(name=p[</a:t>
            </a:r>
            <a:r>
              <a:rPr lang="en-US" sz="16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], age=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(p[</a:t>
            </a:r>
            <a:r>
              <a:rPr lang="en-US" sz="16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])))</a:t>
            </a:r>
          </a:p>
          <a:p>
            <a:endParaRPr lang="en-US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i="1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Infer the schema, and register the DataFrame as a table.</a:t>
            </a:r>
          </a:p>
          <a:p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schemaPeople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sqlContext.inferSchema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(people)</a:t>
            </a:r>
          </a:p>
          <a:p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schemaPeople.registerTempTable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"people"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03310985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340984" y="400358"/>
            <a:ext cx="6172200" cy="682083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Dataframes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15616" y="1772816"/>
            <a:ext cx="62646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4"/>
                </a:solidFill>
              </a:rPr>
              <a:t>SQL + RDD Integration: </a:t>
            </a:r>
            <a:r>
              <a:rPr lang="en-US" sz="2400" dirty="0" smtClean="0">
                <a:solidFill>
                  <a:srgbClr val="FFC000"/>
                </a:solidFill>
              </a:rPr>
              <a:t>via reflection</a:t>
            </a:r>
            <a:endParaRPr lang="en-US" sz="2400" dirty="0">
              <a:solidFill>
                <a:srgbClr val="FFC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0475" y="400357"/>
            <a:ext cx="430712" cy="57428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77012" y="2722180"/>
            <a:ext cx="7545716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SQL can be run over </a:t>
            </a:r>
            <a:r>
              <a:rPr lang="en-US" sz="1600" i="1" dirty="0" err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DataFrames</a:t>
            </a:r>
            <a:r>
              <a:rPr lang="en-US" sz="1600" i="1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that have been registered as a table.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teenagers =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sqlContext.sql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"SELECT name FROM people WHERE age &gt;= 13 AND age &lt;= 19</a:t>
            </a:r>
            <a:r>
              <a:rPr lang="en-US" sz="1600" dirty="0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The results of SQL queries are RDDs and support all the normal RDD operations.</a:t>
            </a:r>
          </a:p>
          <a:p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teenNames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teenagers.map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lambda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p: "Name: " + p.name)</a:t>
            </a:r>
          </a:p>
          <a:p>
            <a:r>
              <a:rPr lang="en-US" sz="16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teenName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teenNames.collect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():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teenName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2670460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340984" y="400358"/>
            <a:ext cx="6172200" cy="682083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Dataframes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1700808"/>
            <a:ext cx="58326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4"/>
                </a:solidFill>
              </a:rPr>
              <a:t>Step 1: Construct a DataFrame</a:t>
            </a:r>
            <a:endParaRPr lang="en-US" sz="2400" dirty="0">
              <a:solidFill>
                <a:schemeClr val="accent4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36683" y="2774731"/>
            <a:ext cx="596724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Constructs a DataFrame from the users table in Hive.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users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context.table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"users"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endParaRPr lang="en-US" dirty="0">
              <a:solidFill>
                <a:schemeClr val="tx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i="1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from JSON files in S3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logs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context.load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"s3n://path/to/</a:t>
            </a:r>
            <a:r>
              <a:rPr lang="en-US" dirty="0" err="1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data.json</a:t>
            </a:r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json</a:t>
            </a:r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70451735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2267744" y="3068960"/>
            <a:ext cx="4872035" cy="73996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dirty="0" smtClean="0"/>
              <a:t>Spark SQL + </a:t>
            </a:r>
            <a:r>
              <a:rPr lang="en-US" sz="2400" dirty="0" err="1" smtClean="0"/>
              <a:t>DataFrames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52818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340984" y="400358"/>
            <a:ext cx="6172200" cy="682083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Dataframes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99592" y="1340768"/>
            <a:ext cx="39492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4"/>
                </a:solidFill>
              </a:rPr>
              <a:t>Step 2: Use the DataFrame</a:t>
            </a:r>
            <a:endParaRPr lang="en-US" sz="2400" dirty="0">
              <a:solidFill>
                <a:schemeClr val="accent4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91680" y="1772816"/>
            <a:ext cx="596724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Create a new DataFrame that contains “young users” only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young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users.filter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users.age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&lt; 21)</a:t>
            </a:r>
          </a:p>
          <a:p>
            <a:endParaRPr lang="en-US" i="1" dirty="0">
              <a:solidFill>
                <a:schemeClr val="tx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i="1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Alternatively, using Pandas-like syntax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young = users[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users.age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&lt; 21]</a:t>
            </a:r>
          </a:p>
          <a:p>
            <a:endParaRPr lang="en-US" i="1" dirty="0">
              <a:solidFill>
                <a:schemeClr val="tx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i="1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Increment everybody’s age by 1</a:t>
            </a:r>
          </a:p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young.select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(young.name,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young.age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+ 1)</a:t>
            </a:r>
          </a:p>
          <a:p>
            <a:endParaRPr lang="en-US" i="1" dirty="0">
              <a:solidFill>
                <a:schemeClr val="tx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i="1" dirty="0">
                <a:solidFill>
                  <a:schemeClr val="tx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Count the number of young users by gender</a:t>
            </a:r>
          </a:p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young.groupBy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"gender"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).count()</a:t>
            </a:r>
          </a:p>
          <a:p>
            <a:endParaRPr lang="en-US" i="1" dirty="0">
              <a:solidFill>
                <a:schemeClr val="tx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i="1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Join young users with another DataFrame called logs</a:t>
            </a:r>
          </a:p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young.join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(logs,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logs.userId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users.userId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left_outer</a:t>
            </a:r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20735860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Process data with </a:t>
            </a:r>
            <a:r>
              <a:rPr lang="en-IN" dirty="0" err="1" smtClean="0"/>
              <a:t>DataFrame</a:t>
            </a:r>
            <a:r>
              <a:rPr lang="en-IN" dirty="0" smtClean="0"/>
              <a:t> API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Create </a:t>
            </a:r>
            <a:r>
              <a:rPr lang="en-IN" dirty="0" err="1" smtClean="0"/>
              <a:t>DataFrames</a:t>
            </a:r>
            <a:endParaRPr lang="en-IN" dirty="0" smtClean="0"/>
          </a:p>
          <a:p>
            <a:r>
              <a:rPr lang="en-IN" dirty="0" smtClean="0"/>
              <a:t>Operations</a:t>
            </a:r>
          </a:p>
          <a:p>
            <a:pPr lvl="1"/>
            <a:r>
              <a:rPr lang="en-IN" dirty="0" smtClean="0"/>
              <a:t>Cache</a:t>
            </a:r>
          </a:p>
          <a:p>
            <a:pPr lvl="1"/>
            <a:r>
              <a:rPr lang="en-IN" dirty="0" smtClean="0"/>
              <a:t>Columns</a:t>
            </a:r>
          </a:p>
          <a:p>
            <a:pPr lvl="1"/>
            <a:r>
              <a:rPr lang="en-IN" dirty="0" err="1" smtClean="0"/>
              <a:t>Dtypes</a:t>
            </a:r>
            <a:endParaRPr lang="en-IN" dirty="0" smtClean="0"/>
          </a:p>
          <a:p>
            <a:pPr lvl="1"/>
            <a:r>
              <a:rPr lang="en-IN" dirty="0" smtClean="0"/>
              <a:t>Persist</a:t>
            </a:r>
          </a:p>
          <a:p>
            <a:pPr lvl="1"/>
            <a:r>
              <a:rPr lang="en-IN" dirty="0" err="1" smtClean="0"/>
              <a:t>printSchema</a:t>
            </a:r>
            <a:endParaRPr lang="en-IN" dirty="0" smtClean="0"/>
          </a:p>
          <a:p>
            <a:pPr lvl="1"/>
            <a:r>
              <a:rPr lang="en-IN" dirty="0" err="1" smtClean="0"/>
              <a:t>registerTempTable</a:t>
            </a:r>
            <a:endParaRPr lang="en-IN" dirty="0" smtClean="0"/>
          </a:p>
          <a:p>
            <a:pPr lvl="1"/>
            <a:r>
              <a:rPr lang="en-IN" dirty="0" err="1" smtClean="0"/>
              <a:t>toDF</a:t>
            </a:r>
            <a:endParaRPr lang="en-IN" dirty="0" smtClean="0"/>
          </a:p>
          <a:p>
            <a:pPr lvl="1"/>
            <a:r>
              <a:rPr lang="en-IN" dirty="0" smtClean="0"/>
              <a:t>Cube</a:t>
            </a:r>
          </a:p>
          <a:p>
            <a:pPr lvl="1"/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Let us demo these methods with some </a:t>
            </a:r>
            <a:r>
              <a:rPr lang="en-IN" dirty="0" err="1" smtClean="0"/>
              <a:t>Scala</a:t>
            </a:r>
            <a:r>
              <a:rPr lang="en-IN" dirty="0" smtClean="0"/>
              <a:t> code</a:t>
            </a:r>
          </a:p>
          <a:p>
            <a:r>
              <a:rPr lang="en-IN" dirty="0" smtClean="0"/>
              <a:t>Launch spark-shell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Create </a:t>
            </a:r>
            <a:r>
              <a:rPr lang="en-IN" dirty="0" err="1" smtClean="0"/>
              <a:t>DataFrames</a:t>
            </a:r>
            <a:endParaRPr lang="en-IN" dirty="0" smtClean="0"/>
          </a:p>
          <a:p>
            <a:pPr lvl="1"/>
            <a:r>
              <a:rPr lang="en-IN" dirty="0" smtClean="0"/>
              <a:t>case class Customer(</a:t>
            </a:r>
            <a:r>
              <a:rPr lang="en-IN" dirty="0" err="1" smtClean="0"/>
              <a:t>cId</a:t>
            </a:r>
            <a:r>
              <a:rPr lang="en-IN" dirty="0" smtClean="0"/>
              <a:t>: Long, name: String, age: </a:t>
            </a:r>
            <a:r>
              <a:rPr lang="en-IN" dirty="0" err="1" smtClean="0"/>
              <a:t>Int</a:t>
            </a:r>
            <a:r>
              <a:rPr lang="en-IN" dirty="0" smtClean="0"/>
              <a:t>, gender: String)</a:t>
            </a:r>
          </a:p>
          <a:p>
            <a:pPr lvl="1"/>
            <a:r>
              <a:rPr lang="en-IN" dirty="0" err="1" smtClean="0"/>
              <a:t>val</a:t>
            </a:r>
            <a:r>
              <a:rPr lang="en-IN" dirty="0" smtClean="0"/>
              <a:t> customers = List(Customer(1, "James", 21, "M"),</a:t>
            </a:r>
          </a:p>
          <a:p>
            <a:pPr lvl="1"/>
            <a:r>
              <a:rPr lang="en-IN" dirty="0" smtClean="0"/>
              <a:t>Customer(2, "Liz", 25, "F"),</a:t>
            </a:r>
          </a:p>
          <a:p>
            <a:pPr lvl="1"/>
            <a:r>
              <a:rPr lang="en-IN" dirty="0" smtClean="0"/>
              <a:t>Customer(3, "John", 31, "M"),</a:t>
            </a:r>
          </a:p>
          <a:p>
            <a:pPr lvl="1"/>
            <a:r>
              <a:rPr lang="en-IN" dirty="0" smtClean="0"/>
              <a:t>Customer(4, "Jennifer", 45, "F"),</a:t>
            </a:r>
          </a:p>
          <a:p>
            <a:pPr lvl="1"/>
            <a:r>
              <a:rPr lang="en-IN" dirty="0" smtClean="0"/>
              <a:t>Customer(5, "Robert", 41, "M"),</a:t>
            </a:r>
          </a:p>
          <a:p>
            <a:pPr lvl="1"/>
            <a:r>
              <a:rPr lang="en-IN" dirty="0" smtClean="0"/>
              <a:t>Customer(6, "Sandra", 45, "F"))</a:t>
            </a:r>
          </a:p>
          <a:p>
            <a:pPr lvl="1"/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 smtClean="0"/>
              <a:t>Cache</a:t>
            </a:r>
          </a:p>
          <a:p>
            <a:pPr lvl="1"/>
            <a:r>
              <a:rPr lang="en-IN" dirty="0" err="1" smtClean="0"/>
              <a:t>customerDF.cache</a:t>
            </a:r>
            <a:r>
              <a:rPr lang="en-IN" dirty="0" smtClean="0"/>
              <a:t>()</a:t>
            </a:r>
          </a:p>
          <a:p>
            <a:r>
              <a:rPr lang="en-IN" dirty="0" smtClean="0"/>
              <a:t>Columns</a:t>
            </a:r>
          </a:p>
          <a:p>
            <a:pPr lvl="1"/>
            <a:r>
              <a:rPr lang="en-IN" dirty="0" err="1" smtClean="0"/>
              <a:t>val</a:t>
            </a:r>
            <a:r>
              <a:rPr lang="en-IN" dirty="0" smtClean="0"/>
              <a:t> cols = </a:t>
            </a:r>
            <a:r>
              <a:rPr lang="en-IN" dirty="0" err="1" smtClean="0"/>
              <a:t>customerDF.columns</a:t>
            </a:r>
            <a:endParaRPr lang="en-IN" dirty="0" smtClean="0"/>
          </a:p>
          <a:p>
            <a:r>
              <a:rPr lang="en-IN" dirty="0" err="1" smtClean="0"/>
              <a:t>dTypes</a:t>
            </a:r>
            <a:endParaRPr lang="en-IN" dirty="0" smtClean="0"/>
          </a:p>
          <a:p>
            <a:pPr lvl="1"/>
            <a:r>
              <a:rPr lang="en-IN" dirty="0" err="1" smtClean="0"/>
              <a:t>val</a:t>
            </a:r>
            <a:r>
              <a:rPr lang="en-IN" dirty="0" smtClean="0"/>
              <a:t> </a:t>
            </a:r>
            <a:r>
              <a:rPr lang="en-IN" dirty="0" err="1" smtClean="0"/>
              <a:t>columnsWithTypes</a:t>
            </a:r>
            <a:r>
              <a:rPr lang="en-IN" dirty="0" smtClean="0"/>
              <a:t> = </a:t>
            </a:r>
            <a:r>
              <a:rPr lang="en-IN" dirty="0" err="1" smtClean="0"/>
              <a:t>customerDF.dtypes</a:t>
            </a:r>
            <a:endParaRPr lang="en-IN" dirty="0" smtClean="0"/>
          </a:p>
          <a:p>
            <a:r>
              <a:rPr lang="en-IN" dirty="0" err="1" smtClean="0"/>
              <a:t>printSchema</a:t>
            </a:r>
            <a:endParaRPr lang="en-IN" dirty="0" smtClean="0"/>
          </a:p>
          <a:p>
            <a:pPr lvl="1"/>
            <a:r>
              <a:rPr lang="en-IN" dirty="0" err="1" smtClean="0"/>
              <a:t>customerDF.printSchema</a:t>
            </a:r>
            <a:r>
              <a:rPr lang="en-IN" dirty="0" smtClean="0"/>
              <a:t>()</a:t>
            </a:r>
          </a:p>
          <a:p>
            <a:r>
              <a:rPr lang="en-IN" dirty="0" err="1" smtClean="0"/>
              <a:t>registerTempTable</a:t>
            </a:r>
            <a:endParaRPr lang="en-IN" dirty="0" smtClean="0"/>
          </a:p>
          <a:p>
            <a:pPr lvl="1"/>
            <a:r>
              <a:rPr lang="en-IN" sz="2300" dirty="0" err="1" smtClean="0"/>
              <a:t>customerDF.registerTempTable</a:t>
            </a:r>
            <a:r>
              <a:rPr lang="en-IN" sz="2300" dirty="0" smtClean="0"/>
              <a:t>("customer")</a:t>
            </a:r>
          </a:p>
          <a:p>
            <a:pPr lvl="1"/>
            <a:r>
              <a:rPr lang="en-IN" sz="2300" dirty="0" err="1" smtClean="0"/>
              <a:t>val</a:t>
            </a:r>
            <a:r>
              <a:rPr lang="en-IN" sz="2300" dirty="0" smtClean="0"/>
              <a:t> </a:t>
            </a:r>
            <a:r>
              <a:rPr lang="en-IN" sz="2300" dirty="0" err="1" smtClean="0"/>
              <a:t>countDF</a:t>
            </a:r>
            <a:r>
              <a:rPr lang="en-IN" sz="2300" dirty="0" smtClean="0"/>
              <a:t> = sqlContext.sql("SELECT count(1) AS </a:t>
            </a:r>
            <a:r>
              <a:rPr lang="en-IN" sz="2300" dirty="0" err="1" smtClean="0"/>
              <a:t>cnt</a:t>
            </a:r>
            <a:r>
              <a:rPr lang="en-IN" sz="2300" dirty="0" smtClean="0"/>
              <a:t> FROM customer")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Language Integrated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err="1" smtClean="0"/>
              <a:t>Agg</a:t>
            </a:r>
            <a:endParaRPr lang="en-IN" dirty="0" smtClean="0"/>
          </a:p>
          <a:p>
            <a:pPr lvl="1"/>
            <a:r>
              <a:rPr lang="en-IN" dirty="0" err="1" smtClean="0"/>
              <a:t>val</a:t>
            </a:r>
            <a:r>
              <a:rPr lang="en-IN" dirty="0" smtClean="0"/>
              <a:t> aggregates = productDF.agg(max("price"), min("price"), count("name"))</a:t>
            </a:r>
          </a:p>
          <a:p>
            <a:pPr lvl="1"/>
            <a:r>
              <a:rPr lang="en-IN" dirty="0" err="1" smtClean="0"/>
              <a:t>aggregates.show</a:t>
            </a:r>
            <a:endParaRPr lang="en-IN" dirty="0" smtClean="0"/>
          </a:p>
          <a:p>
            <a:r>
              <a:rPr lang="en-IN" dirty="0" smtClean="0"/>
              <a:t>Apply</a:t>
            </a:r>
          </a:p>
          <a:p>
            <a:pPr lvl="1"/>
            <a:r>
              <a:rPr lang="en-IN" dirty="0" err="1" smtClean="0"/>
              <a:t>val</a:t>
            </a:r>
            <a:r>
              <a:rPr lang="en-IN" dirty="0" smtClean="0"/>
              <a:t> </a:t>
            </a:r>
            <a:r>
              <a:rPr lang="en-IN" dirty="0" err="1" smtClean="0"/>
              <a:t>priceColumn</a:t>
            </a:r>
            <a:r>
              <a:rPr lang="en-IN" dirty="0" smtClean="0"/>
              <a:t> = </a:t>
            </a:r>
            <a:r>
              <a:rPr lang="en-IN" dirty="0" err="1" smtClean="0"/>
              <a:t>productDF.apply</a:t>
            </a:r>
            <a:r>
              <a:rPr lang="en-IN" dirty="0" smtClean="0"/>
              <a:t>("price")</a:t>
            </a:r>
          </a:p>
          <a:p>
            <a:pPr lvl="1"/>
            <a:r>
              <a:rPr lang="en-IN" dirty="0" err="1" smtClean="0"/>
              <a:t>val</a:t>
            </a:r>
            <a:r>
              <a:rPr lang="en-IN" dirty="0" smtClean="0"/>
              <a:t> </a:t>
            </a:r>
            <a:r>
              <a:rPr lang="en-IN" dirty="0" err="1" smtClean="0"/>
              <a:t>discountedPriceColumn</a:t>
            </a:r>
            <a:r>
              <a:rPr lang="en-IN" dirty="0" smtClean="0"/>
              <a:t> = </a:t>
            </a:r>
            <a:r>
              <a:rPr lang="en-IN" dirty="0" err="1" smtClean="0"/>
              <a:t>priceColumn</a:t>
            </a:r>
            <a:r>
              <a:rPr lang="en-IN" dirty="0" smtClean="0"/>
              <a:t> * 0.5</a:t>
            </a:r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pPr lvl="1"/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Cube</a:t>
            </a:r>
          </a:p>
          <a:p>
            <a:r>
              <a:rPr lang="en-IN" dirty="0" err="1" smtClean="0"/>
              <a:t>GroupBy</a:t>
            </a:r>
            <a:endParaRPr lang="en-IN" dirty="0" smtClean="0"/>
          </a:p>
          <a:p>
            <a:r>
              <a:rPr lang="en-IN" dirty="0" err="1" smtClean="0"/>
              <a:t>rollUp</a:t>
            </a:r>
            <a:endParaRPr lang="en-IN" dirty="0" smtClean="0"/>
          </a:p>
          <a:p>
            <a:endParaRPr lang="en-IN" dirty="0" smtClean="0"/>
          </a:p>
          <a:p>
            <a:pPr lvl="1"/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Demo Application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Yelp dataset</a:t>
            </a:r>
          </a:p>
          <a:p>
            <a:pPr lvl="1"/>
            <a:r>
              <a:rPr lang="en-IN" dirty="0" err="1" smtClean="0"/>
              <a:t>Business.json</a:t>
            </a:r>
            <a:r>
              <a:rPr lang="en-IN" dirty="0" smtClean="0"/>
              <a:t> file</a:t>
            </a:r>
          </a:p>
          <a:p>
            <a:pPr lvl="1"/>
            <a:r>
              <a:rPr lang="en-IN" dirty="0" smtClean="0"/>
              <a:t>Business info such as name, city, state, reviews, etc</a:t>
            </a:r>
          </a:p>
          <a:p>
            <a:r>
              <a:rPr lang="en-IN" dirty="0" smtClean="0"/>
              <a:t>Code</a:t>
            </a:r>
          </a:p>
          <a:p>
            <a:pPr lvl="1"/>
            <a:r>
              <a:rPr lang="en-IN" dirty="0" smtClean="0"/>
              <a:t>biz = </a:t>
            </a:r>
            <a:r>
              <a:rPr lang="en-IN" dirty="0" err="1" smtClean="0"/>
              <a:t>sqlContext.read.json</a:t>
            </a:r>
            <a:r>
              <a:rPr lang="en-IN" dirty="0" smtClean="0"/>
              <a:t>(“D:\\Spark\\data\\</a:t>
            </a:r>
            <a:r>
              <a:rPr lang="en-IN" dirty="0" err="1" smtClean="0"/>
              <a:t>business.json</a:t>
            </a:r>
            <a:r>
              <a:rPr lang="en-IN" dirty="0" smtClean="0"/>
              <a:t>")</a:t>
            </a:r>
          </a:p>
          <a:p>
            <a:pPr lvl="1"/>
            <a:r>
              <a:rPr lang="en-IN" dirty="0" err="1" smtClean="0"/>
              <a:t>biz.printSchema</a:t>
            </a:r>
            <a:r>
              <a:rPr lang="en-IN" dirty="0" smtClean="0"/>
              <a:t>()</a:t>
            </a:r>
          </a:p>
          <a:p>
            <a:pPr lvl="1"/>
            <a:r>
              <a:rPr lang="en-IN" dirty="0" err="1" smtClean="0"/>
              <a:t>biz.registerTempTable</a:t>
            </a:r>
            <a:r>
              <a:rPr lang="en-IN" dirty="0" smtClean="0"/>
              <a:t>("biz")</a:t>
            </a:r>
          </a:p>
          <a:p>
            <a:pPr lvl="1"/>
            <a:r>
              <a:rPr lang="en-IN" dirty="0" err="1" smtClean="0"/>
              <a:t>biz.cache</a:t>
            </a:r>
            <a:r>
              <a:rPr lang="en-IN" dirty="0" smtClean="0"/>
              <a:t>() or </a:t>
            </a:r>
            <a:r>
              <a:rPr lang="en-IN" dirty="0" err="1" smtClean="0"/>
              <a:t>sqlContext.cacheTable</a:t>
            </a:r>
            <a:r>
              <a:rPr lang="en-IN" dirty="0" smtClean="0"/>
              <a:t>("biz") or sqlContext.sql("CACHE TABLE biz")</a:t>
            </a:r>
          </a:p>
          <a:p>
            <a:pPr lvl="1"/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Demo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Number of business outlets</a:t>
            </a:r>
          </a:p>
          <a:p>
            <a:pPr lvl="1"/>
            <a:r>
              <a:rPr lang="en-IN" dirty="0" smtClean="0"/>
              <a:t>count = </a:t>
            </a:r>
            <a:r>
              <a:rPr lang="en-IN" dirty="0" err="1" smtClean="0"/>
              <a:t>biz.count</a:t>
            </a:r>
            <a:r>
              <a:rPr lang="en-IN" dirty="0" smtClean="0"/>
              <a:t>() or sqlContext.sql("SELECT count(1) as businesses FROM biz").show()</a:t>
            </a:r>
          </a:p>
          <a:p>
            <a:r>
              <a:rPr lang="en-IN" dirty="0" smtClean="0"/>
              <a:t>Businesses by state</a:t>
            </a:r>
          </a:p>
          <a:p>
            <a:pPr lvl="1"/>
            <a:r>
              <a:rPr lang="en-IN" sz="2400" dirty="0" smtClean="0"/>
              <a:t>sqlContext.sql("SELECT state, count(1) as businesses FROM biz GROUP BY state").show(50)</a:t>
            </a:r>
          </a:p>
          <a:p>
            <a:r>
              <a:rPr lang="en-IN" dirty="0" smtClean="0"/>
              <a:t>Sort results</a:t>
            </a:r>
          </a:p>
          <a:p>
            <a:pPr lvl="1"/>
            <a:r>
              <a:rPr lang="en-IN" sz="2300" dirty="0" smtClean="0"/>
              <a:t>sqlContext.sql("SELECT state, count(1) as businesses FROM biz GROUP BY state ORDER BY </a:t>
            </a:r>
            <a:r>
              <a:rPr lang="en-IN" sz="2800" dirty="0" smtClean="0"/>
              <a:t>businesses DESC").show(5)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Demo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926288"/>
          </a:xfrm>
        </p:spPr>
        <p:txBody>
          <a:bodyPr>
            <a:normAutofit fontScale="92500"/>
          </a:bodyPr>
          <a:lstStyle/>
          <a:p>
            <a:r>
              <a:rPr lang="en-IN" dirty="0" smtClean="0"/>
              <a:t>Businesses with 5 Star ratings</a:t>
            </a:r>
          </a:p>
          <a:p>
            <a:pPr lvl="1"/>
            <a:r>
              <a:rPr lang="en-IN" dirty="0" smtClean="0"/>
              <a:t>sqlContext.sql("SELECT name, stars, </a:t>
            </a:r>
            <a:r>
              <a:rPr lang="en-IN" dirty="0" err="1" smtClean="0"/>
              <a:t>review_count</a:t>
            </a:r>
            <a:r>
              <a:rPr lang="en-IN" dirty="0" smtClean="0"/>
              <a:t>, city, state FROM biz WHERE stars=5.0").show(5)</a:t>
            </a:r>
          </a:p>
          <a:p>
            <a:r>
              <a:rPr lang="en-IN" dirty="0" smtClean="0"/>
              <a:t>Let us look at some other state</a:t>
            </a:r>
          </a:p>
          <a:p>
            <a:pPr lvl="1"/>
            <a:r>
              <a:rPr lang="en-IN" sz="2300" dirty="0" smtClean="0"/>
              <a:t>sqlContext.sql("SELECT name, stars, </a:t>
            </a:r>
            <a:r>
              <a:rPr lang="en-IN" sz="2300" dirty="0" err="1" smtClean="0"/>
              <a:t>review_count</a:t>
            </a:r>
            <a:r>
              <a:rPr lang="en-IN" sz="2300" dirty="0" smtClean="0"/>
              <a:t>, city, state FROM biz WHERE state = 'NV’ </a:t>
            </a:r>
            <a:r>
              <a:rPr lang="en-IN" sz="2800" dirty="0" smtClean="0"/>
              <a:t>AND stars = 5.0").show(3)</a:t>
            </a:r>
          </a:p>
          <a:p>
            <a:r>
              <a:rPr lang="en-IN" dirty="0" smtClean="0"/>
              <a:t>Reviews by state</a:t>
            </a:r>
          </a:p>
          <a:p>
            <a:pPr lvl="1"/>
            <a:r>
              <a:rPr lang="en-IN" dirty="0" smtClean="0"/>
              <a:t>sqlContext.sql("SELECT state, sum(</a:t>
            </a:r>
            <a:r>
              <a:rPr lang="en-IN" dirty="0" err="1" smtClean="0"/>
              <a:t>review_count</a:t>
            </a:r>
            <a:r>
              <a:rPr lang="en-IN" dirty="0" smtClean="0"/>
              <a:t>) as reviews FROM biz GROUP BY state").show()</a:t>
            </a:r>
          </a:p>
          <a:p>
            <a:r>
              <a:rPr lang="en-IN" dirty="0" smtClean="0"/>
              <a:t>Business count by stars</a:t>
            </a:r>
          </a:p>
          <a:p>
            <a:pPr lvl="1"/>
            <a:r>
              <a:rPr lang="en-IN" dirty="0" smtClean="0"/>
              <a:t>sqlContext.sql("SELECT stars, count(1) as businesses FROM biz GROUP BY stars").show()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Spark SQL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SQL widely used for data processing</a:t>
            </a:r>
          </a:p>
          <a:p>
            <a:r>
              <a:rPr lang="en-IN" dirty="0" err="1" smtClean="0"/>
              <a:t>HiveQL</a:t>
            </a:r>
            <a:r>
              <a:rPr lang="en-IN" dirty="0" smtClean="0"/>
              <a:t> for </a:t>
            </a:r>
            <a:r>
              <a:rPr lang="en-IN" dirty="0" err="1" smtClean="0"/>
              <a:t>Hadoop</a:t>
            </a:r>
            <a:r>
              <a:rPr lang="en-IN" dirty="0" smtClean="0"/>
              <a:t> world</a:t>
            </a:r>
          </a:p>
          <a:p>
            <a:r>
              <a:rPr lang="en-IN" dirty="0" smtClean="0"/>
              <a:t>Spark SQL combines both</a:t>
            </a:r>
          </a:p>
          <a:p>
            <a:r>
              <a:rPr lang="en-IN" dirty="0" smtClean="0"/>
              <a:t>Dialect of SQL</a:t>
            </a:r>
          </a:p>
          <a:p>
            <a:r>
              <a:rPr lang="en-IN" dirty="0" smtClean="0"/>
              <a:t>Spark’s interface to work with structured and semi-structured data</a:t>
            </a:r>
          </a:p>
          <a:p>
            <a:r>
              <a:rPr lang="en-IN" dirty="0" smtClean="0"/>
              <a:t>API for processing structured data</a:t>
            </a:r>
          </a:p>
          <a:p>
            <a:pPr lvl="1"/>
            <a:r>
              <a:rPr lang="en-IN" dirty="0" smtClean="0"/>
              <a:t>Seamless integration with other Spark libraries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Demo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State wise average reviews</a:t>
            </a:r>
          </a:p>
          <a:p>
            <a:pPr lvl="1"/>
            <a:r>
              <a:rPr lang="en-IN" dirty="0" smtClean="0"/>
              <a:t>sqlContext.sql("SELECT state, AVG(</a:t>
            </a:r>
            <a:r>
              <a:rPr lang="en-IN" dirty="0" err="1" smtClean="0"/>
              <a:t>review_count</a:t>
            </a:r>
            <a:r>
              <a:rPr lang="en-IN" dirty="0" smtClean="0"/>
              <a:t>) as </a:t>
            </a:r>
            <a:r>
              <a:rPr lang="en-IN" dirty="0" err="1" smtClean="0"/>
              <a:t>avg_reviews</a:t>
            </a:r>
            <a:r>
              <a:rPr lang="en-IN" dirty="0" smtClean="0"/>
              <a:t> FROM biz GROUP BY state").show()</a:t>
            </a:r>
          </a:p>
          <a:p>
            <a:r>
              <a:rPr lang="en-IN" dirty="0" smtClean="0"/>
              <a:t>Top states by average reviews</a:t>
            </a:r>
          </a:p>
          <a:p>
            <a:pPr lvl="1"/>
            <a:r>
              <a:rPr lang="en-IN" dirty="0" smtClean="0"/>
              <a:t>sqlContext.sql("SELECT state, ROUND(AVG(</a:t>
            </a:r>
            <a:r>
              <a:rPr lang="en-IN" dirty="0" err="1" smtClean="0"/>
              <a:t>review_count</a:t>
            </a:r>
            <a:r>
              <a:rPr lang="en-IN" dirty="0" smtClean="0"/>
              <a:t>)) as </a:t>
            </a:r>
            <a:r>
              <a:rPr lang="en-IN" dirty="0" err="1" smtClean="0"/>
              <a:t>avg_reviews</a:t>
            </a:r>
            <a:r>
              <a:rPr lang="en-IN" dirty="0" smtClean="0"/>
              <a:t> FROM biz GROUP BY state ORDER BY </a:t>
            </a:r>
            <a:r>
              <a:rPr lang="en-IN" dirty="0" err="1" smtClean="0"/>
              <a:t>avg_reviews</a:t>
            </a:r>
            <a:r>
              <a:rPr lang="en-IN" dirty="0" smtClean="0"/>
              <a:t> DESC LIMIT 5").show()</a:t>
            </a:r>
          </a:p>
          <a:p>
            <a:r>
              <a:rPr lang="en-IN" dirty="0" smtClean="0"/>
              <a:t>Top businesses in a state based on stars and reviews</a:t>
            </a:r>
          </a:p>
          <a:p>
            <a:pPr lvl="1"/>
            <a:r>
              <a:rPr lang="en-IN" sz="2300" dirty="0" smtClean="0"/>
              <a:t>sqlContext.sql("SELECT name, stars, </a:t>
            </a:r>
            <a:r>
              <a:rPr lang="en-IN" sz="2300" dirty="0" err="1" smtClean="0"/>
              <a:t>review_count</a:t>
            </a:r>
            <a:r>
              <a:rPr lang="en-IN" sz="2300" dirty="0" smtClean="0"/>
              <a:t> FROM biz WHERE city = 'Las Vegas' ORDER BY </a:t>
            </a:r>
            <a:r>
              <a:rPr lang="en-IN" sz="2800" dirty="0" smtClean="0"/>
              <a:t>stars DESC, </a:t>
            </a:r>
            <a:r>
              <a:rPr lang="en-IN" sz="2800" dirty="0" err="1" smtClean="0"/>
              <a:t>review_count</a:t>
            </a:r>
            <a:r>
              <a:rPr lang="en-IN" sz="2800" dirty="0" smtClean="0"/>
              <a:t> DESC LIMIT 5 ").show()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>
            <a:off x="1190625" y="5156200"/>
            <a:ext cx="1200150" cy="1104900"/>
          </a:xfrm>
          <a:prstGeom prst="roundRect">
            <a:avLst/>
          </a:prstGeom>
          <a:solidFill>
            <a:schemeClr val="tx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1304925" y="330201"/>
            <a:ext cx="2352675" cy="904605"/>
          </a:xfrm>
          <a:prstGeom prst="roundRect">
            <a:avLst/>
          </a:prstGeom>
          <a:solidFill>
            <a:schemeClr val="tx1"/>
          </a:solidFill>
          <a:ln>
            <a:solidFill>
              <a:schemeClr val="tx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075515" y="3136361"/>
            <a:ext cx="1538903" cy="1206500"/>
          </a:xfrm>
          <a:prstGeom prst="rect">
            <a:avLst/>
          </a:prstGeom>
        </p:spPr>
      </p:pic>
      <p:sp>
        <p:nvSpPr>
          <p:cNvPr id="16" name="Title 1"/>
          <p:cNvSpPr txBox="1">
            <a:spLocks/>
          </p:cNvSpPr>
          <p:nvPr/>
        </p:nvSpPr>
        <p:spPr>
          <a:xfrm>
            <a:off x="4723551" y="3602901"/>
            <a:ext cx="953350" cy="73996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dirty="0" smtClean="0"/>
              <a:t>SQL</a:t>
            </a:r>
            <a:endParaRPr lang="en-US" sz="2800" dirty="0"/>
          </a:p>
        </p:txBody>
      </p:sp>
      <p:sp>
        <p:nvSpPr>
          <p:cNvPr id="17" name="Rounded Rectangle 16"/>
          <p:cNvSpPr/>
          <p:nvPr/>
        </p:nvSpPr>
        <p:spPr>
          <a:xfrm>
            <a:off x="2686050" y="3034761"/>
            <a:ext cx="3486150" cy="1485900"/>
          </a:xfrm>
          <a:prstGeom prst="round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1956327" y="1752600"/>
            <a:ext cx="2276475" cy="812800"/>
          </a:xfrm>
          <a:prstGeom prst="roundRect">
            <a:avLst/>
          </a:prstGeom>
          <a:solidFill>
            <a:schemeClr val="tx1"/>
          </a:solidFill>
          <a:ln>
            <a:solidFill>
              <a:schemeClr val="tx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438525" y="2221961"/>
            <a:ext cx="675056" cy="288226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2218264" y="1870158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JDBC/ODBC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4429125" y="1765300"/>
            <a:ext cx="2276475" cy="812800"/>
          </a:xfrm>
          <a:prstGeom prst="roundRect">
            <a:avLst/>
          </a:prstGeom>
          <a:solidFill>
            <a:schemeClr val="tx1"/>
          </a:solidFill>
          <a:ln>
            <a:solidFill>
              <a:schemeClr val="tx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4953000" y="1951429"/>
            <a:ext cx="1752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2"/>
                </a:solidFill>
              </a:rPr>
              <a:t>Your App</a:t>
            </a:r>
            <a:endParaRPr lang="en-US" sz="2400" dirty="0">
              <a:solidFill>
                <a:schemeClr val="bg2"/>
              </a:solidFill>
            </a:endParaRPr>
          </a:p>
        </p:txBody>
      </p:sp>
      <p:pic>
        <p:nvPicPr>
          <p:cNvPr id="23" name="Picture 2" descr="https://www.drupal.org/files/project-images/Tableau_Software_Logo_Small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5468" y="438811"/>
            <a:ext cx="2151590" cy="561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3">
            <a:hlinkClick r:id="rId6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8420" y="5270500"/>
            <a:ext cx="701843" cy="861912"/>
          </a:xfrm>
          <a:prstGeom prst="rect">
            <a:avLst/>
          </a:prstGeom>
        </p:spPr>
      </p:pic>
      <p:sp>
        <p:nvSpPr>
          <p:cNvPr id="25" name="Rounded Rectangle 24"/>
          <p:cNvSpPr/>
          <p:nvPr/>
        </p:nvSpPr>
        <p:spPr>
          <a:xfrm>
            <a:off x="2799290" y="5156200"/>
            <a:ext cx="1200150" cy="1104900"/>
          </a:xfrm>
          <a:prstGeom prst="roundRect">
            <a:avLst/>
          </a:prstGeom>
          <a:solidFill>
            <a:schemeClr val="tx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4" descr="http://www.surmountinfotech.com/icons/json_icon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0013" y="5258025"/>
            <a:ext cx="541289" cy="901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Rounded Rectangle 26"/>
          <p:cNvSpPr/>
          <p:nvPr/>
        </p:nvSpPr>
        <p:spPr>
          <a:xfrm>
            <a:off x="4381500" y="5156200"/>
            <a:ext cx="1314450" cy="1104900"/>
          </a:xfrm>
          <a:prstGeom prst="roundRect">
            <a:avLst/>
          </a:prstGeom>
          <a:solidFill>
            <a:schemeClr val="tx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446054" y="5501456"/>
            <a:ext cx="1207143" cy="400000"/>
          </a:xfrm>
          <a:prstGeom prst="rect">
            <a:avLst/>
          </a:prstGeom>
        </p:spPr>
      </p:pic>
      <p:cxnSp>
        <p:nvCxnSpPr>
          <p:cNvPr id="29" name="Straight Arrow Connector 28"/>
          <p:cNvCxnSpPr>
            <a:stCxn id="14" idx="2"/>
            <a:endCxn id="18" idx="0"/>
          </p:cNvCxnSpPr>
          <p:nvPr/>
        </p:nvCxnSpPr>
        <p:spPr>
          <a:xfrm>
            <a:off x="2481263" y="1234806"/>
            <a:ext cx="613302" cy="517795"/>
          </a:xfrm>
          <a:prstGeom prst="straightConnector1">
            <a:avLst/>
          </a:prstGeom>
          <a:ln w="19050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3044298" y="2542285"/>
            <a:ext cx="1188504" cy="479776"/>
          </a:xfrm>
          <a:prstGeom prst="straightConnector1">
            <a:avLst/>
          </a:prstGeom>
          <a:ln w="19050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4614418" y="2547533"/>
            <a:ext cx="908231" cy="474528"/>
          </a:xfrm>
          <a:prstGeom prst="straightConnector1">
            <a:avLst/>
          </a:prstGeom>
          <a:ln w="19050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>
            <a:off x="1956327" y="4526181"/>
            <a:ext cx="2156829" cy="574807"/>
          </a:xfrm>
          <a:prstGeom prst="straightConnector1">
            <a:avLst/>
          </a:prstGeom>
          <a:ln w="19050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3438525" y="4538881"/>
            <a:ext cx="990600" cy="562106"/>
          </a:xfrm>
          <a:prstGeom prst="straightConnector1">
            <a:avLst/>
          </a:prstGeom>
          <a:ln w="19050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4757463" y="4538881"/>
            <a:ext cx="281262" cy="549920"/>
          </a:xfrm>
          <a:prstGeom prst="straightConnector1">
            <a:avLst/>
          </a:prstGeom>
          <a:ln w="19050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6026635" y="5224458"/>
            <a:ext cx="1140707" cy="95509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2">
                <a:lumMod val="90000"/>
              </a:schemeClr>
            </a:solidFill>
            <a:prstDash val="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/>
          <p:cNvCxnSpPr/>
          <p:nvPr/>
        </p:nvCxnSpPr>
        <p:spPr>
          <a:xfrm>
            <a:off x="6619637" y="5241502"/>
            <a:ext cx="0" cy="938046"/>
          </a:xfrm>
          <a:prstGeom prst="line">
            <a:avLst/>
          </a:prstGeom>
          <a:ln w="19050">
            <a:solidFill>
              <a:schemeClr val="tx2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6114316" y="5489770"/>
            <a:ext cx="378823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6120848" y="5694421"/>
            <a:ext cx="378823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6124781" y="5881655"/>
            <a:ext cx="378823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6696072" y="5576264"/>
            <a:ext cx="378823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6700005" y="5763498"/>
            <a:ext cx="378823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5041334" y="4525449"/>
            <a:ext cx="1451805" cy="563352"/>
          </a:xfrm>
          <a:prstGeom prst="straightConnector1">
            <a:avLst/>
          </a:prstGeom>
          <a:ln w="19050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5307759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/>
      <p:bldP spid="17" grpId="0" animBg="1"/>
      <p:bldP spid="18" grpId="0" animBg="1"/>
      <p:bldP spid="20" grpId="0"/>
      <p:bldP spid="21" grpId="0" animBg="1"/>
      <p:bldP spid="2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Spark SQL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Three data processing interface</a:t>
            </a:r>
          </a:p>
          <a:p>
            <a:pPr lvl="1"/>
            <a:r>
              <a:rPr lang="en-IN" dirty="0" smtClean="0"/>
              <a:t>SQL</a:t>
            </a:r>
          </a:p>
          <a:p>
            <a:pPr lvl="1"/>
            <a:r>
              <a:rPr lang="en-IN" dirty="0" err="1" smtClean="0"/>
              <a:t>HiveQL</a:t>
            </a:r>
            <a:endParaRPr lang="en-IN" dirty="0" smtClean="0"/>
          </a:p>
          <a:p>
            <a:pPr lvl="1"/>
            <a:r>
              <a:rPr lang="en-IN" dirty="0" smtClean="0"/>
              <a:t>Language Integrated Queries</a:t>
            </a:r>
          </a:p>
          <a:p>
            <a:r>
              <a:rPr lang="en-IN" dirty="0" smtClean="0"/>
              <a:t>Partitioned I/O</a:t>
            </a:r>
          </a:p>
          <a:p>
            <a:r>
              <a:rPr lang="en-IN" dirty="0" smtClean="0"/>
              <a:t>Columnar Storage</a:t>
            </a:r>
          </a:p>
          <a:p>
            <a:r>
              <a:rPr lang="en-IN" dirty="0" smtClean="0"/>
              <a:t>Query Optimization</a:t>
            </a:r>
          </a:p>
          <a:p>
            <a:endParaRPr lang="en-IN" dirty="0" smtClean="0"/>
          </a:p>
          <a:p>
            <a:pPr lvl="1"/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Applications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ETL</a:t>
            </a:r>
          </a:p>
          <a:p>
            <a:r>
              <a:rPr lang="en-IN" dirty="0" smtClean="0"/>
              <a:t>Data Virtualization</a:t>
            </a:r>
          </a:p>
          <a:p>
            <a:r>
              <a:rPr lang="en-IN" dirty="0" smtClean="0"/>
              <a:t>Distributed Query Engine</a:t>
            </a:r>
          </a:p>
          <a:p>
            <a:r>
              <a:rPr lang="en-IN" dirty="0" smtClean="0"/>
              <a:t>Data Warehousing</a:t>
            </a:r>
          </a:p>
          <a:p>
            <a:endParaRPr lang="en-IN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API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5070304"/>
          </a:xfrm>
        </p:spPr>
        <p:txBody>
          <a:bodyPr>
            <a:normAutofit/>
          </a:bodyPr>
          <a:lstStyle/>
          <a:p>
            <a:r>
              <a:rPr lang="en-IN" dirty="0" smtClean="0"/>
              <a:t>Key abstractions</a:t>
            </a:r>
          </a:p>
          <a:p>
            <a:pPr lvl="1"/>
            <a:r>
              <a:rPr lang="en-IN" dirty="0" err="1" smtClean="0"/>
              <a:t>SQLContext</a:t>
            </a:r>
            <a:endParaRPr lang="en-IN" dirty="0" smtClean="0"/>
          </a:p>
          <a:p>
            <a:pPr lvl="1"/>
            <a:r>
              <a:rPr lang="en-IN" dirty="0" err="1" smtClean="0"/>
              <a:t>HiveContext</a:t>
            </a:r>
            <a:endParaRPr lang="en-IN" dirty="0" smtClean="0"/>
          </a:p>
          <a:p>
            <a:pPr lvl="1"/>
            <a:r>
              <a:rPr lang="en-IN" dirty="0" err="1" smtClean="0"/>
              <a:t>DataFrames</a:t>
            </a:r>
            <a:endParaRPr lang="en-IN" dirty="0" smtClean="0"/>
          </a:p>
          <a:p>
            <a:endParaRPr lang="en-IN" dirty="0" smtClean="0"/>
          </a:p>
          <a:p>
            <a:r>
              <a:rPr lang="en-IN" dirty="0" err="1" smtClean="0"/>
              <a:t>SQLContext</a:t>
            </a:r>
            <a:endParaRPr lang="en-IN" dirty="0" smtClean="0"/>
          </a:p>
          <a:p>
            <a:pPr lvl="1"/>
            <a:r>
              <a:rPr lang="en-IN" dirty="0" smtClean="0"/>
              <a:t>Entry point to Spark SQL library</a:t>
            </a:r>
          </a:p>
          <a:p>
            <a:pPr lvl="1"/>
            <a:r>
              <a:rPr lang="en-IN" dirty="0" smtClean="0"/>
              <a:t>Required to execute SQL Queries</a:t>
            </a:r>
          </a:p>
          <a:p>
            <a:pPr lvl="1"/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SQL Context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 lang="en-IN" sz="2300" dirty="0" smtClean="0"/>
              <a:t>import </a:t>
            </a:r>
            <a:r>
              <a:rPr lang="en-IN" sz="2300" dirty="0" err="1" smtClean="0"/>
              <a:t>org.apache.spark</a:t>
            </a:r>
            <a:r>
              <a:rPr lang="en-IN" sz="2300" dirty="0" smtClean="0"/>
              <a:t>._</a:t>
            </a:r>
          </a:p>
          <a:p>
            <a:pPr lvl="1"/>
            <a:r>
              <a:rPr lang="en-IN" sz="2300" dirty="0" smtClean="0"/>
              <a:t>import </a:t>
            </a:r>
            <a:r>
              <a:rPr lang="en-IN" sz="2300" dirty="0" err="1" smtClean="0"/>
              <a:t>org.apache.spark.sql</a:t>
            </a:r>
            <a:r>
              <a:rPr lang="en-IN" sz="2300" dirty="0" smtClean="0"/>
              <a:t>._</a:t>
            </a:r>
            <a:endParaRPr lang="en-IN" dirty="0" smtClean="0"/>
          </a:p>
          <a:p>
            <a:pPr lvl="1"/>
            <a:r>
              <a:rPr lang="en-IN" dirty="0" err="1" smtClean="0"/>
              <a:t>val</a:t>
            </a:r>
            <a:r>
              <a:rPr lang="en-IN" dirty="0" smtClean="0"/>
              <a:t> </a:t>
            </a:r>
            <a:r>
              <a:rPr lang="en-IN" dirty="0" err="1" smtClean="0"/>
              <a:t>config</a:t>
            </a:r>
            <a:r>
              <a:rPr lang="en-IN" dirty="0" smtClean="0"/>
              <a:t> = new </a:t>
            </a:r>
            <a:r>
              <a:rPr lang="en-IN" dirty="0" err="1" smtClean="0"/>
              <a:t>SparkConf</a:t>
            </a:r>
            <a:r>
              <a:rPr lang="en-IN" dirty="0" smtClean="0"/>
              <a:t>().</a:t>
            </a:r>
            <a:r>
              <a:rPr lang="en-IN" dirty="0" err="1" smtClean="0"/>
              <a:t>setAppName</a:t>
            </a:r>
            <a:r>
              <a:rPr lang="en-IN" dirty="0" smtClean="0"/>
              <a:t>("My Spark SQL app")</a:t>
            </a:r>
          </a:p>
          <a:p>
            <a:pPr lvl="1"/>
            <a:r>
              <a:rPr lang="en-IN" dirty="0" err="1" smtClean="0"/>
              <a:t>val</a:t>
            </a:r>
            <a:r>
              <a:rPr lang="en-IN" dirty="0" smtClean="0"/>
              <a:t> sc = new </a:t>
            </a:r>
            <a:r>
              <a:rPr lang="en-IN" dirty="0" err="1" smtClean="0"/>
              <a:t>SparkContext</a:t>
            </a:r>
            <a:r>
              <a:rPr lang="en-IN" dirty="0" smtClean="0"/>
              <a:t>(</a:t>
            </a:r>
            <a:r>
              <a:rPr lang="en-IN" dirty="0" err="1" smtClean="0"/>
              <a:t>config</a:t>
            </a:r>
            <a:r>
              <a:rPr lang="en-IN" dirty="0" smtClean="0"/>
              <a:t>)</a:t>
            </a:r>
          </a:p>
          <a:p>
            <a:pPr lvl="1"/>
            <a:r>
              <a:rPr lang="en-IN" dirty="0" err="1" smtClean="0"/>
              <a:t>val</a:t>
            </a:r>
            <a:r>
              <a:rPr lang="en-IN" dirty="0" smtClean="0"/>
              <a:t> </a:t>
            </a:r>
            <a:r>
              <a:rPr lang="en-IN" dirty="0" err="1" smtClean="0"/>
              <a:t>sqlContext</a:t>
            </a:r>
            <a:r>
              <a:rPr lang="en-IN" dirty="0" smtClean="0"/>
              <a:t> = new </a:t>
            </a:r>
            <a:r>
              <a:rPr lang="en-IN" dirty="0" err="1" smtClean="0"/>
              <a:t>SQLContext</a:t>
            </a:r>
            <a:r>
              <a:rPr lang="en-IN" dirty="0" smtClean="0"/>
              <a:t>(sc)</a:t>
            </a:r>
          </a:p>
          <a:p>
            <a:pPr lvl="1"/>
            <a:r>
              <a:rPr lang="en-IN" dirty="0" err="1" smtClean="0"/>
              <a:t>val</a:t>
            </a:r>
            <a:r>
              <a:rPr lang="en-IN" dirty="0" smtClean="0"/>
              <a:t> </a:t>
            </a:r>
            <a:r>
              <a:rPr lang="en-IN" dirty="0" err="1" smtClean="0"/>
              <a:t>resultSet</a:t>
            </a:r>
            <a:r>
              <a:rPr lang="en-IN" dirty="0" smtClean="0"/>
              <a:t> = sqlContext.sql("SELECT count(1) FROM </a:t>
            </a:r>
            <a:r>
              <a:rPr lang="en-IN" dirty="0" err="1" smtClean="0"/>
              <a:t>my_table</a:t>
            </a:r>
            <a:r>
              <a:rPr lang="en-IN" dirty="0" smtClean="0"/>
              <a:t>")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HiveContext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err="1" smtClean="0"/>
              <a:t>HiveContext</a:t>
            </a:r>
            <a:endParaRPr lang="en-IN" dirty="0" smtClean="0"/>
          </a:p>
          <a:p>
            <a:pPr lvl="1"/>
            <a:r>
              <a:rPr lang="en-IN" dirty="0" smtClean="0"/>
              <a:t>Alternate entry point</a:t>
            </a:r>
          </a:p>
          <a:p>
            <a:pPr lvl="1"/>
            <a:r>
              <a:rPr lang="en-IN" dirty="0" smtClean="0"/>
              <a:t>Process data stored in Hive</a:t>
            </a:r>
          </a:p>
          <a:p>
            <a:pPr lvl="1"/>
            <a:r>
              <a:rPr lang="en-IN" dirty="0" smtClean="0"/>
              <a:t>More powerful – execute both </a:t>
            </a:r>
            <a:r>
              <a:rPr lang="en-IN" dirty="0" err="1" smtClean="0"/>
              <a:t>HiveQL</a:t>
            </a:r>
            <a:r>
              <a:rPr lang="en-IN" dirty="0" smtClean="0"/>
              <a:t> and SQL</a:t>
            </a:r>
          </a:p>
          <a:p>
            <a:pPr lvl="1"/>
            <a:r>
              <a:rPr lang="en-IN" sz="2800" dirty="0" err="1" smtClean="0"/>
              <a:t>val</a:t>
            </a:r>
            <a:r>
              <a:rPr lang="en-IN" sz="2800" dirty="0" smtClean="0"/>
              <a:t> </a:t>
            </a:r>
            <a:r>
              <a:rPr lang="en-IN" sz="2800" dirty="0" err="1" smtClean="0"/>
              <a:t>config</a:t>
            </a:r>
            <a:r>
              <a:rPr lang="en-IN" sz="2800" dirty="0" smtClean="0"/>
              <a:t> = new </a:t>
            </a:r>
            <a:r>
              <a:rPr lang="en-IN" sz="2800" dirty="0" err="1" smtClean="0"/>
              <a:t>SparkConf</a:t>
            </a:r>
            <a:r>
              <a:rPr lang="en-IN" sz="2800" dirty="0" smtClean="0"/>
              <a:t>().</a:t>
            </a:r>
            <a:r>
              <a:rPr lang="en-IN" sz="2800" dirty="0" err="1" smtClean="0"/>
              <a:t>setAppName</a:t>
            </a:r>
            <a:r>
              <a:rPr lang="en-IN" sz="2800" dirty="0" smtClean="0"/>
              <a:t>("My Spark SQL app")</a:t>
            </a:r>
          </a:p>
          <a:p>
            <a:pPr lvl="1"/>
            <a:r>
              <a:rPr lang="en-IN" sz="2800" dirty="0" err="1" smtClean="0"/>
              <a:t>val</a:t>
            </a:r>
            <a:r>
              <a:rPr lang="en-IN" sz="2800" dirty="0" smtClean="0"/>
              <a:t> sc = new </a:t>
            </a:r>
            <a:r>
              <a:rPr lang="en-IN" sz="2800" dirty="0" err="1" smtClean="0"/>
              <a:t>SparkContext</a:t>
            </a:r>
            <a:r>
              <a:rPr lang="en-IN" sz="2800" dirty="0" smtClean="0"/>
              <a:t>(</a:t>
            </a:r>
            <a:r>
              <a:rPr lang="en-IN" sz="2800" dirty="0" err="1" smtClean="0"/>
              <a:t>config</a:t>
            </a:r>
            <a:r>
              <a:rPr lang="en-IN" sz="2800" dirty="0" smtClean="0"/>
              <a:t>)</a:t>
            </a:r>
          </a:p>
          <a:p>
            <a:pPr lvl="1"/>
            <a:r>
              <a:rPr lang="en-IN" sz="2800" dirty="0" err="1" smtClean="0"/>
              <a:t>val</a:t>
            </a:r>
            <a:r>
              <a:rPr lang="en-IN" sz="2800" dirty="0" smtClean="0"/>
              <a:t> </a:t>
            </a:r>
            <a:r>
              <a:rPr lang="en-IN" sz="2800" dirty="0" err="1" smtClean="0"/>
              <a:t>hiveContext</a:t>
            </a:r>
            <a:r>
              <a:rPr lang="en-IN" sz="2800" dirty="0" smtClean="0"/>
              <a:t> = new </a:t>
            </a:r>
            <a:r>
              <a:rPr lang="en-IN" sz="2800" dirty="0" err="1" smtClean="0"/>
              <a:t>HiveContext</a:t>
            </a:r>
            <a:r>
              <a:rPr lang="en-IN" sz="2800" dirty="0" smtClean="0"/>
              <a:t>(sc)</a:t>
            </a:r>
          </a:p>
          <a:p>
            <a:pPr lvl="1"/>
            <a:r>
              <a:rPr lang="en-IN" dirty="0" err="1" smtClean="0"/>
              <a:t>val</a:t>
            </a:r>
            <a:r>
              <a:rPr lang="en-IN" dirty="0" smtClean="0"/>
              <a:t> </a:t>
            </a:r>
            <a:r>
              <a:rPr lang="en-IN" dirty="0" err="1" smtClean="0"/>
              <a:t>resultSet</a:t>
            </a:r>
            <a:r>
              <a:rPr lang="en-IN" dirty="0" smtClean="0"/>
              <a:t> = hiveContext.sql("SELECT count(1) FROM </a:t>
            </a:r>
            <a:r>
              <a:rPr lang="en-IN" dirty="0" err="1" smtClean="0"/>
              <a:t>my_hive_table</a:t>
            </a:r>
            <a:r>
              <a:rPr lang="en-IN" dirty="0" smtClean="0"/>
              <a:t>")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Civic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5653</TotalTime>
  <Words>1405</Words>
  <Application>Microsoft Macintosh PowerPoint</Application>
  <PresentationFormat>On-screen Show (4:3)</PresentationFormat>
  <Paragraphs>291</Paragraphs>
  <Slides>30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Calibri</vt:lpstr>
      <vt:lpstr>Consolas</vt:lpstr>
      <vt:lpstr>Georgia</vt:lpstr>
      <vt:lpstr>Wingdings</vt:lpstr>
      <vt:lpstr>Wingdings 2</vt:lpstr>
      <vt:lpstr>Arial</vt:lpstr>
      <vt:lpstr>Civic</vt:lpstr>
      <vt:lpstr>Spark SQL</vt:lpstr>
      <vt:lpstr>PowerPoint Presentation</vt:lpstr>
      <vt:lpstr>Spark SQL</vt:lpstr>
      <vt:lpstr>PowerPoint Presentation</vt:lpstr>
      <vt:lpstr>Spark SQL</vt:lpstr>
      <vt:lpstr>Applications</vt:lpstr>
      <vt:lpstr>API</vt:lpstr>
      <vt:lpstr>SQL Context</vt:lpstr>
      <vt:lpstr>HiveContext</vt:lpstr>
      <vt:lpstr>PowerPoint Presentation</vt:lpstr>
      <vt:lpstr>DataFrames</vt:lpstr>
      <vt:lpstr>DataFrames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Process data with DataFrame API</vt:lpstr>
      <vt:lpstr>PowerPoint Presentation</vt:lpstr>
      <vt:lpstr>PowerPoint Presentation</vt:lpstr>
      <vt:lpstr>PowerPoint Presentation</vt:lpstr>
      <vt:lpstr>Language Integrated</vt:lpstr>
      <vt:lpstr>PowerPoint Presentation</vt:lpstr>
      <vt:lpstr>Demo Application</vt:lpstr>
      <vt:lpstr>Demo</vt:lpstr>
      <vt:lpstr>Demo</vt:lpstr>
      <vt:lpstr>Demo</vt:lpstr>
    </vt:vector>
  </TitlesOfParts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Apache Spark</dc:title>
  <dc:creator>Suyog Daga</dc:creator>
  <cp:lastModifiedBy>Peeyush Taori</cp:lastModifiedBy>
  <cp:revision>227</cp:revision>
  <dcterms:created xsi:type="dcterms:W3CDTF">2016-05-30T20:29:22Z</dcterms:created>
  <dcterms:modified xsi:type="dcterms:W3CDTF">2016-09-20T10:14:20Z</dcterms:modified>
</cp:coreProperties>
</file>