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58" r:id="rId3"/>
    <p:sldId id="307" r:id="rId4"/>
    <p:sldId id="308" r:id="rId5"/>
    <p:sldId id="310" r:id="rId6"/>
    <p:sldId id="311" r:id="rId7"/>
    <p:sldId id="312" r:id="rId8"/>
    <p:sldId id="313" r:id="rId9"/>
    <p:sldId id="314" r:id="rId10"/>
    <p:sldId id="315" r:id="rId11"/>
    <p:sldId id="309" r:id="rId12"/>
    <p:sldId id="316" r:id="rId13"/>
    <p:sldId id="317" r:id="rId14"/>
    <p:sldId id="318" r:id="rId15"/>
    <p:sldId id="319" r:id="rId16"/>
    <p:sldId id="320" r:id="rId17"/>
    <p:sldId id="322" r:id="rId18"/>
    <p:sldId id="353" r:id="rId19"/>
    <p:sldId id="354" r:id="rId20"/>
    <p:sldId id="355" r:id="rId21"/>
    <p:sldId id="356" r:id="rId22"/>
    <p:sldId id="321" r:id="rId23"/>
    <p:sldId id="323" r:id="rId24"/>
    <p:sldId id="324" r:id="rId25"/>
    <p:sldId id="325" r:id="rId26"/>
    <p:sldId id="30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70972" autoAdjust="0"/>
  </p:normalViewPr>
  <p:slideViewPr>
    <p:cSldViewPr>
      <p:cViewPr varScale="1">
        <p:scale>
          <a:sx n="91" d="100"/>
          <a:sy n="91" d="100"/>
        </p:scale>
        <p:origin x="27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6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7A0C9-AC92-4FAC-BD5B-F3D5A90FE2CE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48088-C448-4527-9EE6-6B7899C772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98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485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974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62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616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57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88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7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605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59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46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457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03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81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7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5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3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26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7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92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Spark Streaming</a:t>
            </a: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3294814" y="2112244"/>
            <a:ext cx="1755344" cy="5326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Streaming</a:t>
            </a:r>
            <a:endParaRPr lang="en-US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3177" y="1926195"/>
            <a:ext cx="935063" cy="733089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1850231" y="1818527"/>
            <a:ext cx="3577802" cy="2739187"/>
          </a:xfrm>
          <a:prstGeom prst="roundRect">
            <a:avLst/>
          </a:prstGeom>
          <a:noFill/>
          <a:ln>
            <a:solidFill>
              <a:srgbClr val="E77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89233" y="3617776"/>
            <a:ext cx="985838" cy="381000"/>
          </a:xfrm>
          <a:prstGeom prst="rightArrow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0164" y="2577643"/>
            <a:ext cx="1605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Input data streams</a:t>
            </a:r>
            <a:endParaRPr lang="en-US" sz="16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271980" y="3668606"/>
            <a:ext cx="952178" cy="5326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Core</a:t>
            </a:r>
            <a:endParaRPr lang="en-US" sz="20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8826" y="3027449"/>
            <a:ext cx="766308" cy="600786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3749293" y="2938613"/>
            <a:ext cx="1480289" cy="134739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3166054" y="3186118"/>
            <a:ext cx="324656" cy="381000"/>
          </a:xfrm>
          <a:prstGeom prst="rightArrow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97187" y="3274151"/>
            <a:ext cx="208129" cy="20016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24717" y="3271807"/>
            <a:ext cx="208129" cy="20016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350329" y="3271806"/>
            <a:ext cx="208129" cy="20016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383491" y="3118400"/>
            <a:ext cx="324656" cy="38100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14624" y="3206433"/>
            <a:ext cx="208129" cy="20016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42154" y="3204089"/>
            <a:ext cx="208129" cy="20016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67766" y="3204088"/>
            <a:ext cx="208129" cy="20016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08104" y="2276872"/>
            <a:ext cx="1503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Batches of processed data</a:t>
            </a:r>
            <a:endParaRPr lang="en-US" sz="16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2500421" y="3680642"/>
            <a:ext cx="391166" cy="106645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65701" y="4843118"/>
            <a:ext cx="227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Batches every X seconds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057573" y="3271805"/>
            <a:ext cx="208129" cy="20016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689233" y="3152775"/>
            <a:ext cx="985838" cy="381000"/>
          </a:xfrm>
          <a:prstGeom prst="rightArrow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89233" y="4095507"/>
            <a:ext cx="985838" cy="381000"/>
          </a:xfrm>
          <a:prstGeom prst="rightArrow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25276" y="3189114"/>
            <a:ext cx="283504" cy="37800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746709" y="3167008"/>
            <a:ext cx="415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721703" y="3641557"/>
            <a:ext cx="283504" cy="37800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743135" y="3619452"/>
            <a:ext cx="415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718129" y="4051132"/>
            <a:ext cx="283504" cy="37800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739561" y="4029026"/>
            <a:ext cx="415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3163858" y="3624624"/>
            <a:ext cx="324656" cy="381000"/>
          </a:xfrm>
          <a:prstGeom prst="rightArrow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94990" y="3712657"/>
            <a:ext cx="208129" cy="200167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622520" y="3710313"/>
            <a:ext cx="208129" cy="200167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348133" y="3710312"/>
            <a:ext cx="208129" cy="200167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6381295" y="3556906"/>
            <a:ext cx="324656" cy="381000"/>
          </a:xfrm>
          <a:prstGeom prst="rightArrow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112427" y="3644939"/>
            <a:ext cx="208129" cy="200167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39957" y="3642595"/>
            <a:ext cx="208129" cy="200167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565570" y="3642594"/>
            <a:ext cx="208129" cy="200167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5376" y="3710311"/>
            <a:ext cx="208129" cy="200167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3172377" y="4091660"/>
            <a:ext cx="324656" cy="381000"/>
          </a:xfrm>
          <a:prstGeom prst="rightArrow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903510" y="4179693"/>
            <a:ext cx="208129" cy="200167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631040" y="4177349"/>
            <a:ext cx="208129" cy="200167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6653" y="4177348"/>
            <a:ext cx="208129" cy="200167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6389815" y="4023942"/>
            <a:ext cx="324656" cy="381000"/>
          </a:xfrm>
          <a:prstGeom prst="rightArrow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20947" y="4111975"/>
            <a:ext cx="208129" cy="200167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848477" y="4109631"/>
            <a:ext cx="208129" cy="200167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574090" y="4109630"/>
            <a:ext cx="208129" cy="200167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63896" y="4177347"/>
            <a:ext cx="208129" cy="200167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9056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4" grpId="0" animBg="1"/>
      <p:bldP spid="47" grpId="0" animBg="1"/>
      <p:bldP spid="48" grpId="0"/>
      <p:bldP spid="49" grpId="0" animBg="1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Receiver</a:t>
            </a:r>
          </a:p>
          <a:p>
            <a:pPr lvl="1"/>
            <a:r>
              <a:rPr lang="en-IN" dirty="0" smtClean="0"/>
              <a:t>Gets data from data source &amp; stores in memory</a:t>
            </a:r>
          </a:p>
          <a:p>
            <a:pPr lvl="1"/>
            <a:r>
              <a:rPr lang="en-IN" dirty="0" smtClean="0"/>
              <a:t>Operates on worker node for each data stream</a:t>
            </a:r>
          </a:p>
          <a:p>
            <a:pPr lvl="1"/>
            <a:r>
              <a:rPr lang="en-IN" dirty="0" smtClean="0"/>
              <a:t>Application can connect to multiple data streams</a:t>
            </a:r>
          </a:p>
          <a:p>
            <a:r>
              <a:rPr lang="en-IN" dirty="0" smtClean="0"/>
              <a:t>Destination</a:t>
            </a:r>
          </a:p>
          <a:p>
            <a:pPr lvl="1"/>
            <a:r>
              <a:rPr lang="en-IN" dirty="0" smtClean="0"/>
              <a:t>Results obtained can be stored, or passed on for further processing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Two key abstractions</a:t>
            </a:r>
          </a:p>
          <a:p>
            <a:pPr lvl="1"/>
            <a:r>
              <a:rPr lang="en-IN" dirty="0" err="1" smtClean="0"/>
              <a:t>StreamingContext</a:t>
            </a:r>
            <a:r>
              <a:rPr lang="en-IN" dirty="0" smtClean="0"/>
              <a:t> </a:t>
            </a:r>
          </a:p>
          <a:p>
            <a:pPr lvl="1"/>
            <a:r>
              <a:rPr lang="en-IN" dirty="0" err="1" smtClean="0"/>
              <a:t>DStream</a:t>
            </a:r>
            <a:endParaRPr lang="en-IN" dirty="0" smtClean="0"/>
          </a:p>
          <a:p>
            <a:r>
              <a:rPr lang="en-IN" dirty="0" err="1" smtClean="0"/>
              <a:t>StreamingContext</a:t>
            </a:r>
            <a:endParaRPr lang="en-IN" dirty="0" smtClean="0"/>
          </a:p>
          <a:p>
            <a:pPr lvl="1"/>
            <a:r>
              <a:rPr lang="en-IN" dirty="0" smtClean="0"/>
              <a:t>Entry point to Spark streaming library</a:t>
            </a:r>
          </a:p>
          <a:p>
            <a:pPr lvl="1"/>
            <a:r>
              <a:rPr lang="en-IN" dirty="0" smtClean="0"/>
              <a:t>Must create instance of  this class</a:t>
            </a:r>
          </a:p>
          <a:p>
            <a:r>
              <a:rPr lang="en-IN" dirty="0" smtClean="0"/>
              <a:t>Create similar to </a:t>
            </a:r>
            <a:r>
              <a:rPr lang="en-IN" dirty="0" err="1" smtClean="0"/>
              <a:t>SparkContext</a:t>
            </a:r>
            <a:endParaRPr lang="en-IN" dirty="0" smtClean="0"/>
          </a:p>
          <a:p>
            <a:pPr lvl="1"/>
            <a:r>
              <a:rPr lang="en-IN" dirty="0" smtClean="0"/>
              <a:t>Also specify time interval for splitting data stream</a:t>
            </a:r>
          </a:p>
          <a:p>
            <a:pPr lvl="1"/>
            <a:r>
              <a:rPr lang="en-IN" sz="2000" b="1" dirty="0" smtClean="0"/>
              <a:t>from</a:t>
            </a:r>
            <a:r>
              <a:rPr lang="en-IN" sz="2000" dirty="0" smtClean="0"/>
              <a:t> </a:t>
            </a:r>
            <a:r>
              <a:rPr lang="en-IN" sz="2000" b="1" dirty="0" err="1" smtClean="0"/>
              <a:t>pyspark</a:t>
            </a:r>
            <a:r>
              <a:rPr lang="en-IN" sz="2000" dirty="0" smtClean="0"/>
              <a:t> </a:t>
            </a:r>
            <a:r>
              <a:rPr lang="en-IN" sz="2000" b="1" dirty="0" smtClean="0"/>
              <a:t>import</a:t>
            </a:r>
            <a:r>
              <a:rPr lang="en-IN" sz="2000" dirty="0" smtClean="0"/>
              <a:t> </a:t>
            </a:r>
            <a:r>
              <a:rPr lang="en-IN" sz="2000" dirty="0" err="1" smtClean="0"/>
              <a:t>SparkContext</a:t>
            </a:r>
            <a:r>
              <a:rPr lang="en-IN" sz="2000" dirty="0" smtClean="0"/>
              <a:t> </a:t>
            </a:r>
          </a:p>
          <a:p>
            <a:pPr lvl="1"/>
            <a:r>
              <a:rPr lang="en-IN" sz="2000" b="1" dirty="0" smtClean="0"/>
              <a:t>from</a:t>
            </a:r>
            <a:r>
              <a:rPr lang="en-IN" sz="2000" dirty="0" smtClean="0"/>
              <a:t> </a:t>
            </a:r>
            <a:r>
              <a:rPr lang="en-IN" sz="2000" b="1" dirty="0" err="1" smtClean="0"/>
              <a:t>pyspark.streaming</a:t>
            </a:r>
            <a:r>
              <a:rPr lang="en-IN" sz="2000" dirty="0" smtClean="0"/>
              <a:t> </a:t>
            </a:r>
            <a:r>
              <a:rPr lang="en-IN" sz="2000" b="1" dirty="0" smtClean="0"/>
              <a:t>import</a:t>
            </a:r>
            <a:r>
              <a:rPr lang="en-IN" sz="2000" dirty="0" smtClean="0"/>
              <a:t> </a:t>
            </a:r>
            <a:r>
              <a:rPr lang="en-IN" sz="2000" dirty="0" err="1" smtClean="0"/>
              <a:t>StreamingContext</a:t>
            </a:r>
            <a:endParaRPr lang="en-IN" sz="2000" dirty="0" smtClean="0"/>
          </a:p>
          <a:p>
            <a:pPr lvl="1"/>
            <a:r>
              <a:rPr lang="en-IN" dirty="0" smtClean="0"/>
              <a:t>sc = </a:t>
            </a:r>
            <a:r>
              <a:rPr lang="en-IN" dirty="0" err="1" smtClean="0"/>
              <a:t>SparkContext</a:t>
            </a:r>
            <a:r>
              <a:rPr lang="en-IN" dirty="0" smtClean="0"/>
              <a:t>("local[2]", "</a:t>
            </a:r>
            <a:r>
              <a:rPr lang="en-IN" dirty="0" err="1" smtClean="0"/>
              <a:t>NetworkWordCount</a:t>
            </a:r>
            <a:r>
              <a:rPr lang="en-IN" dirty="0" smtClean="0"/>
              <a:t>") </a:t>
            </a:r>
          </a:p>
          <a:p>
            <a:pPr lvl="1"/>
            <a:r>
              <a:rPr lang="en-IN" dirty="0" err="1" smtClean="0"/>
              <a:t>ssc</a:t>
            </a:r>
            <a:r>
              <a:rPr lang="en-IN" dirty="0" smtClean="0"/>
              <a:t> = </a:t>
            </a:r>
            <a:r>
              <a:rPr lang="en-IN" dirty="0" err="1" smtClean="0"/>
              <a:t>StreamingContext</a:t>
            </a:r>
            <a:r>
              <a:rPr lang="en-IN" dirty="0" smtClean="0"/>
              <a:t>(sc, 1)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Start stream computation</a:t>
            </a:r>
          </a:p>
          <a:p>
            <a:pPr lvl="1"/>
            <a:r>
              <a:rPr lang="en-IN" dirty="0" err="1" smtClean="0"/>
              <a:t>ssc.start</a:t>
            </a:r>
            <a:r>
              <a:rPr lang="en-IN" dirty="0" smtClean="0"/>
              <a:t>()</a:t>
            </a:r>
          </a:p>
          <a:p>
            <a:r>
              <a:rPr lang="en-IN" dirty="0" smtClean="0"/>
              <a:t>Stop stream computation</a:t>
            </a:r>
          </a:p>
          <a:p>
            <a:pPr lvl="1"/>
            <a:r>
              <a:rPr lang="en-IN" dirty="0" err="1" smtClean="0"/>
              <a:t>ssc.stop</a:t>
            </a:r>
            <a:r>
              <a:rPr lang="en-IN" dirty="0" smtClean="0"/>
              <a:t>(true)</a:t>
            </a:r>
          </a:p>
          <a:p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Discretized</a:t>
            </a:r>
            <a:r>
              <a:rPr lang="en-IN" dirty="0" smtClean="0"/>
              <a:t> Stream (</a:t>
            </a:r>
            <a:r>
              <a:rPr lang="en-IN" dirty="0" err="1" smtClean="0"/>
              <a:t>Dstream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Primary abstraction to work with data streams</a:t>
            </a:r>
          </a:p>
          <a:p>
            <a:pPr lvl="1"/>
            <a:r>
              <a:rPr lang="en-IN" dirty="0" smtClean="0"/>
              <a:t>Operations that can be performed on data streams</a:t>
            </a:r>
          </a:p>
          <a:p>
            <a:pPr lvl="1"/>
            <a:r>
              <a:rPr lang="en-IN" dirty="0" smtClean="0"/>
              <a:t>Implemented as sequence of RDDs</a:t>
            </a:r>
          </a:p>
          <a:p>
            <a:pPr lvl="1"/>
            <a:r>
              <a:rPr lang="en-IN" dirty="0" smtClean="0"/>
              <a:t>Immutable, partitioned, and fault tolerant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50887" y="3488907"/>
            <a:ext cx="8668824" cy="31897"/>
          </a:xfrm>
          <a:prstGeom prst="line">
            <a:avLst/>
          </a:prstGeom>
          <a:ln w="76200">
            <a:solidFill>
              <a:schemeClr val="tx2"/>
            </a:solidFill>
            <a:prstDash val="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199957" y="2971016"/>
            <a:ext cx="3199560" cy="1116418"/>
          </a:xfrm>
          <a:prstGeom prst="roundRect">
            <a:avLst/>
          </a:prstGeom>
          <a:solidFill>
            <a:schemeClr val="bg1"/>
          </a:solidFill>
          <a:ln>
            <a:solidFill>
              <a:srgbClr val="E77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82222" y="292047"/>
            <a:ext cx="3033994" cy="7776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DStream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1484784"/>
            <a:ext cx="192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(Discretized Stream)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95600" y="3290538"/>
            <a:ext cx="841471" cy="476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95600" y="334034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#1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1239" y="2101228"/>
            <a:ext cx="526391" cy="7018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38272" y="4255368"/>
            <a:ext cx="177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RDD @ T=5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372818" y="3291403"/>
            <a:ext cx="841471" cy="476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72818" y="334121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#2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67782" y="3290538"/>
            <a:ext cx="841471" cy="476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67782" y="334034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#3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1556792"/>
            <a:ext cx="243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 interval = 5 seconds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96999" y="2966805"/>
            <a:ext cx="3199560" cy="1116418"/>
          </a:xfrm>
          <a:prstGeom prst="roundRect">
            <a:avLst/>
          </a:prstGeom>
          <a:solidFill>
            <a:schemeClr val="bg1"/>
          </a:solidFill>
          <a:ln>
            <a:solidFill>
              <a:srgbClr val="E77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92642" y="3286327"/>
            <a:ext cx="841471" cy="476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92642" y="333613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#1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8280" y="2097017"/>
            <a:ext cx="526391" cy="70185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29181" y="4239452"/>
            <a:ext cx="177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RDD @ T=10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069860" y="3287192"/>
            <a:ext cx="841471" cy="476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9860" y="333700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#2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64824" y="3286327"/>
            <a:ext cx="841471" cy="476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064824" y="333613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#3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14289" y="2290417"/>
            <a:ext cx="83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= 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23699" y="2290417"/>
            <a:ext cx="83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= 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246" y="2551307"/>
            <a:ext cx="116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DStream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12526" y="5273802"/>
            <a:ext cx="4345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RDD is created every 5 seconds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51072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9" grpId="0"/>
      <p:bldP spid="10" grpId="0" animBg="1"/>
      <p:bldP spid="11" grpId="0"/>
      <p:bldP spid="12" grpId="0" animBg="1"/>
      <p:bldP spid="13" grpId="0"/>
      <p:bldP spid="15" grpId="0" animBg="1"/>
      <p:bldP spid="16" grpId="0" animBg="1"/>
      <p:bldP spid="17" grpId="0"/>
      <p:bldP spid="19" grpId="0"/>
      <p:bldP spid="20" grpId="0" animBg="1"/>
      <p:bldP spid="21" grpId="0"/>
      <p:bldP spid="22" grpId="0" animBg="1"/>
      <p:bldP spid="23" grpId="0"/>
      <p:bldP spid="25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255211" y="5773547"/>
            <a:ext cx="8668824" cy="31897"/>
          </a:xfrm>
          <a:prstGeom prst="line">
            <a:avLst/>
          </a:prstGeom>
          <a:ln w="76200">
            <a:solidFill>
              <a:schemeClr val="tx2"/>
            </a:solidFill>
            <a:prstDash val="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27648" y="3697707"/>
            <a:ext cx="8668824" cy="31897"/>
          </a:xfrm>
          <a:prstGeom prst="line">
            <a:avLst/>
          </a:prstGeom>
          <a:ln w="76200">
            <a:solidFill>
              <a:schemeClr val="tx2"/>
            </a:solidFill>
            <a:prstDash val="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7648" y="1734698"/>
            <a:ext cx="8668824" cy="31897"/>
          </a:xfrm>
          <a:prstGeom prst="line">
            <a:avLst/>
          </a:prstGeom>
          <a:ln w="76200">
            <a:solidFill>
              <a:schemeClr val="tx2"/>
            </a:solidFill>
            <a:prstDash val="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2077782" y="156418"/>
            <a:ext cx="5209895" cy="7776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Transforming DStreams</a:t>
            </a:r>
            <a:endParaRPr lang="en-US" sz="28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041863" y="2462025"/>
            <a:ext cx="0" cy="558170"/>
          </a:xfrm>
          <a:prstGeom prst="straightConnector1">
            <a:avLst/>
          </a:prstGeom>
          <a:ln w="15875">
            <a:solidFill>
              <a:srgbClr val="FE522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442083" y="1206008"/>
            <a:ext cx="3199560" cy="1116418"/>
          </a:xfrm>
          <a:prstGeom prst="roundRect">
            <a:avLst/>
          </a:prstGeom>
          <a:solidFill>
            <a:schemeClr val="bg1"/>
          </a:solidFill>
          <a:ln>
            <a:solidFill>
              <a:srgbClr val="E77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637726" y="1525530"/>
            <a:ext cx="841471" cy="476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637726" y="157534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#1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614944" y="1526395"/>
            <a:ext cx="841471" cy="476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614944" y="157620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#2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09908" y="1525530"/>
            <a:ext cx="841471" cy="476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609908" y="157534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#3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2426422" y="3146054"/>
            <a:ext cx="3199560" cy="11164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622065" y="3465576"/>
            <a:ext cx="841471" cy="476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622065" y="351538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Part. #1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99282" y="3466441"/>
            <a:ext cx="841471" cy="476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599283" y="351625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Part. #2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594247" y="3465576"/>
            <a:ext cx="841471" cy="476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594247" y="351538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Part. #3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2392759" y="5220474"/>
            <a:ext cx="3199560" cy="1116418"/>
          </a:xfrm>
          <a:prstGeom prst="roundRect">
            <a:avLst/>
          </a:prstGeom>
          <a:solidFill>
            <a:schemeClr val="bg1"/>
          </a:solidFill>
          <a:ln>
            <a:solidFill>
              <a:srgbClr val="1B7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88402" y="5539996"/>
            <a:ext cx="841471" cy="476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588402" y="558980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Part. #1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565620" y="5540861"/>
            <a:ext cx="841471" cy="476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565620" y="559067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Part. #2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560584" y="5539996"/>
            <a:ext cx="841471" cy="476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60584" y="55898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Part. #3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041863" y="4450391"/>
            <a:ext cx="0" cy="558170"/>
          </a:xfrm>
          <a:prstGeom prst="straightConnector1">
            <a:avLst/>
          </a:prstGeom>
          <a:ln w="15875">
            <a:solidFill>
              <a:srgbClr val="FE522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43" y="4448562"/>
            <a:ext cx="300980" cy="56182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43317" y="2648606"/>
            <a:ext cx="263196" cy="35092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3491566" y="2691758"/>
            <a:ext cx="502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 sec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827584" y="6031171"/>
            <a:ext cx="173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wordsRDD</a:t>
            </a:r>
            <a:endParaRPr lang="en-US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5776" y="4530982"/>
            <a:ext cx="15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flatMap</a:t>
            </a:r>
            <a:r>
              <a:rPr lang="en-US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()</a:t>
            </a:r>
            <a:endParaRPr lang="en-US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85661" y="1360761"/>
            <a:ext cx="1542388" cy="747874"/>
          </a:xfrm>
          <a:prstGeom prst="roundRect">
            <a:avLst/>
          </a:prstGeom>
          <a:solidFill>
            <a:schemeClr val="bg1"/>
          </a:solidFill>
          <a:ln>
            <a:solidFill>
              <a:srgbClr val="E77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043310" y="1385371"/>
            <a:ext cx="1542388" cy="747874"/>
          </a:xfrm>
          <a:prstGeom prst="roundRect">
            <a:avLst/>
          </a:prstGeom>
          <a:solidFill>
            <a:schemeClr val="bg1"/>
          </a:solidFill>
          <a:ln>
            <a:solidFill>
              <a:srgbClr val="E77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99592" y="4130570"/>
            <a:ext cx="154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linesRDD</a:t>
            </a:r>
            <a:endParaRPr lang="en-US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20272" y="3039124"/>
            <a:ext cx="199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linesDStream</a:t>
            </a:r>
            <a:endParaRPr lang="en-US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92280" y="5114964"/>
            <a:ext cx="195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wordsDStream</a:t>
            </a:r>
            <a:endParaRPr lang="en-US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88767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Spark Streaming Program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Initialize </a:t>
            </a:r>
            <a:r>
              <a:rPr lang="en-IN" dirty="0" err="1" smtClean="0"/>
              <a:t>StreamingContext</a:t>
            </a:r>
            <a:r>
              <a:rPr lang="en-IN" dirty="0" smtClean="0"/>
              <a:t> object</a:t>
            </a:r>
          </a:p>
          <a:p>
            <a:r>
              <a:rPr lang="en-IN" dirty="0" smtClean="0"/>
              <a:t>Specify input data sources by creating input </a:t>
            </a:r>
            <a:r>
              <a:rPr lang="en-IN" dirty="0" err="1" smtClean="0"/>
              <a:t>Dstream</a:t>
            </a:r>
            <a:endParaRPr lang="en-IN" dirty="0" smtClean="0"/>
          </a:p>
          <a:p>
            <a:r>
              <a:rPr lang="en-IN" dirty="0" smtClean="0"/>
              <a:t>Define computations using Streaming Transformation API</a:t>
            </a:r>
          </a:p>
          <a:p>
            <a:r>
              <a:rPr lang="en-IN" dirty="0" smtClean="0"/>
              <a:t>Receive data and process using start()</a:t>
            </a:r>
          </a:p>
          <a:p>
            <a:r>
              <a:rPr lang="en-IN" dirty="0" smtClean="0"/>
              <a:t>Wait for streaming data to be processed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DStream</a:t>
            </a:r>
            <a:r>
              <a:rPr lang="en-IN" dirty="0" smtClean="0"/>
              <a:t> Creation and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Number of functions to create </a:t>
            </a:r>
            <a:r>
              <a:rPr lang="en-IN" dirty="0" err="1" smtClean="0"/>
              <a:t>Dstream</a:t>
            </a:r>
            <a:endParaRPr lang="en-IN" dirty="0" smtClean="0"/>
          </a:p>
          <a:p>
            <a:pPr lvl="1"/>
            <a:r>
              <a:rPr lang="en-IN" dirty="0" smtClean="0"/>
              <a:t>lines = </a:t>
            </a:r>
            <a:r>
              <a:rPr lang="en-IN" dirty="0" err="1" smtClean="0"/>
              <a:t>ssc.socketTextStream</a:t>
            </a:r>
            <a:r>
              <a:rPr lang="en-IN" dirty="0" smtClean="0"/>
              <a:t>("</a:t>
            </a:r>
            <a:r>
              <a:rPr lang="en-IN" dirty="0" err="1" smtClean="0"/>
              <a:t>localhost</a:t>
            </a:r>
            <a:r>
              <a:rPr lang="en-IN" dirty="0" smtClean="0"/>
              <a:t>", 9999,StorageLevel.MEMORY_ONLY)</a:t>
            </a:r>
          </a:p>
          <a:p>
            <a:pPr lvl="1"/>
            <a:r>
              <a:rPr lang="en-IN" dirty="0" smtClean="0"/>
              <a:t>lines = </a:t>
            </a:r>
            <a:r>
              <a:rPr lang="en-IN" dirty="0" err="1" smtClean="0"/>
              <a:t>ssc.textFileStream</a:t>
            </a:r>
            <a:r>
              <a:rPr lang="en-IN" dirty="0" smtClean="0"/>
              <a:t>("</a:t>
            </a:r>
            <a:r>
              <a:rPr lang="en-IN" dirty="0" err="1" smtClean="0"/>
              <a:t>input_directory</a:t>
            </a:r>
            <a:r>
              <a:rPr lang="en-IN" dirty="0" smtClean="0"/>
              <a:t>")</a:t>
            </a:r>
          </a:p>
          <a:p>
            <a:pPr lvl="1"/>
            <a:r>
              <a:rPr lang="en-IN" dirty="0" smtClean="0"/>
              <a:t>import </a:t>
            </a:r>
            <a:r>
              <a:rPr lang="en-IN" dirty="0" err="1" smtClean="0"/>
              <a:t>org.apache.spark.streaming.twitter</a:t>
            </a:r>
            <a:r>
              <a:rPr lang="en-IN" dirty="0" smtClean="0"/>
              <a:t>._</a:t>
            </a:r>
          </a:p>
          <a:p>
            <a:pPr lvl="1"/>
            <a:r>
              <a:rPr lang="en-IN" dirty="0" smtClean="0"/>
              <a:t>tweets = </a:t>
            </a:r>
            <a:r>
              <a:rPr lang="en-IN" dirty="0" err="1" smtClean="0"/>
              <a:t>TwitterUtils.createStream</a:t>
            </a:r>
            <a:r>
              <a:rPr lang="en-IN" dirty="0" smtClean="0"/>
              <a:t>(</a:t>
            </a:r>
            <a:r>
              <a:rPr lang="en-IN" dirty="0" err="1" smtClean="0"/>
              <a:t>ssc</a:t>
            </a:r>
            <a:r>
              <a:rPr lang="en-IN" dirty="0" smtClean="0"/>
              <a:t>, None)</a:t>
            </a:r>
          </a:p>
          <a:p>
            <a:r>
              <a:rPr lang="en-IN" dirty="0" smtClean="0"/>
              <a:t>Processing </a:t>
            </a:r>
            <a:r>
              <a:rPr lang="en-IN" dirty="0" err="1" smtClean="0"/>
              <a:t>Dstream</a:t>
            </a:r>
            <a:endParaRPr lang="en-IN" dirty="0" smtClean="0"/>
          </a:p>
          <a:p>
            <a:pPr lvl="1"/>
            <a:r>
              <a:rPr lang="en-IN" dirty="0" smtClean="0"/>
              <a:t>Transformation</a:t>
            </a:r>
          </a:p>
          <a:p>
            <a:pPr lvl="2"/>
            <a:r>
              <a:rPr lang="en-IN" dirty="0" smtClean="0"/>
              <a:t>Basic, Aggregation, Key-Value, Special</a:t>
            </a:r>
          </a:p>
          <a:p>
            <a:pPr lvl="1"/>
            <a:r>
              <a:rPr lang="en-IN" dirty="0" smtClean="0"/>
              <a:t>Output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Map</a:t>
            </a:r>
          </a:p>
          <a:p>
            <a:pPr lvl="1"/>
            <a:r>
              <a:rPr lang="en-IN" sz="2300" dirty="0" smtClean="0"/>
              <a:t>lines = </a:t>
            </a:r>
            <a:r>
              <a:rPr lang="en-IN" sz="2300" dirty="0" err="1" smtClean="0"/>
              <a:t>ssc.socketTextStream</a:t>
            </a:r>
            <a:r>
              <a:rPr lang="en-IN" sz="2300" dirty="0" smtClean="0"/>
              <a:t>("</a:t>
            </a:r>
            <a:r>
              <a:rPr lang="en-IN" sz="2300" dirty="0" err="1" smtClean="0"/>
              <a:t>localhost</a:t>
            </a:r>
            <a:r>
              <a:rPr lang="en-IN" sz="2300" dirty="0" smtClean="0"/>
              <a:t>", 9999)</a:t>
            </a:r>
          </a:p>
          <a:p>
            <a:pPr lvl="1"/>
            <a:r>
              <a:rPr lang="en-IN" sz="2300" dirty="0" smtClean="0"/>
              <a:t>lengths = lines map {line =&gt; </a:t>
            </a:r>
            <a:r>
              <a:rPr lang="en-IN" sz="2300" dirty="0" err="1" smtClean="0"/>
              <a:t>line.length</a:t>
            </a:r>
            <a:r>
              <a:rPr lang="en-IN" sz="2300" dirty="0" smtClean="0"/>
              <a:t>}</a:t>
            </a:r>
          </a:p>
          <a:p>
            <a:r>
              <a:rPr lang="en-IN" dirty="0" smtClean="0"/>
              <a:t>Filter</a:t>
            </a:r>
          </a:p>
          <a:p>
            <a:pPr lvl="1"/>
            <a:r>
              <a:rPr lang="en-IN" sz="2300" dirty="0" smtClean="0"/>
              <a:t>lines = </a:t>
            </a:r>
            <a:r>
              <a:rPr lang="en-IN" sz="2300" dirty="0" err="1" smtClean="0"/>
              <a:t>ssc.socketTextStream</a:t>
            </a:r>
            <a:r>
              <a:rPr lang="en-IN" sz="2300" dirty="0" smtClean="0"/>
              <a:t>("</a:t>
            </a:r>
            <a:r>
              <a:rPr lang="en-IN" sz="2300" dirty="0" err="1" smtClean="0"/>
              <a:t>localhost</a:t>
            </a:r>
            <a:r>
              <a:rPr lang="en-IN" sz="2300" dirty="0" smtClean="0"/>
              <a:t>", 9999)</a:t>
            </a:r>
          </a:p>
          <a:p>
            <a:pPr lvl="1"/>
            <a:r>
              <a:rPr lang="en-IN" sz="2300" dirty="0" err="1" smtClean="0"/>
              <a:t>nonBlankLines</a:t>
            </a:r>
            <a:r>
              <a:rPr lang="en-IN" sz="2300" dirty="0" smtClean="0"/>
              <a:t> = lines filter {line =&gt; </a:t>
            </a:r>
            <a:r>
              <a:rPr lang="en-IN" sz="2300" dirty="0" err="1" smtClean="0"/>
              <a:t>line.length</a:t>
            </a:r>
            <a:r>
              <a:rPr lang="en-IN" sz="2300" dirty="0" smtClean="0"/>
              <a:t> &gt; 0}</a:t>
            </a:r>
          </a:p>
          <a:p>
            <a:r>
              <a:rPr lang="en-IN" dirty="0" smtClean="0"/>
              <a:t>Repartition</a:t>
            </a:r>
          </a:p>
          <a:p>
            <a:r>
              <a:rPr lang="en-IN" dirty="0" smtClean="0"/>
              <a:t>Union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 to Spark Streaming</a:t>
            </a:r>
          </a:p>
          <a:p>
            <a:r>
              <a:rPr lang="en-IN" dirty="0" smtClean="0"/>
              <a:t>Explore Spark Streaming Components</a:t>
            </a:r>
          </a:p>
          <a:p>
            <a:pPr lvl="1"/>
            <a:r>
              <a:rPr lang="en-IN" dirty="0" smtClean="0"/>
              <a:t>Architecture</a:t>
            </a:r>
          </a:p>
          <a:p>
            <a:pPr lvl="1"/>
            <a:r>
              <a:rPr lang="en-IN" dirty="0" smtClean="0"/>
              <a:t>Receiver and Destination</a:t>
            </a:r>
          </a:p>
          <a:p>
            <a:pPr lvl="1"/>
            <a:r>
              <a:rPr lang="en-IN" dirty="0" smtClean="0"/>
              <a:t>API</a:t>
            </a:r>
            <a:endParaRPr lang="en-IN" dirty="0"/>
          </a:p>
          <a:p>
            <a:pPr lvl="1"/>
            <a:r>
              <a:rPr lang="en-IN" dirty="0" err="1" smtClean="0"/>
              <a:t>DStream</a:t>
            </a:r>
            <a:endParaRPr lang="en-IN" dirty="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Transformation - Aggregation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Count</a:t>
            </a:r>
          </a:p>
          <a:p>
            <a:pPr lvl="1"/>
            <a:r>
              <a:rPr lang="en-IN" sz="2300" dirty="0" err="1" smtClean="0"/>
              <a:t>inputStream</a:t>
            </a:r>
            <a:r>
              <a:rPr lang="en-IN" sz="2300" dirty="0" smtClean="0"/>
              <a:t> = </a:t>
            </a:r>
            <a:r>
              <a:rPr lang="en-IN" sz="2300" dirty="0" err="1" smtClean="0"/>
              <a:t>ssc.socketTextStream</a:t>
            </a:r>
            <a:r>
              <a:rPr lang="en-IN" sz="2300" dirty="0" smtClean="0"/>
              <a:t>("</a:t>
            </a:r>
            <a:r>
              <a:rPr lang="en-IN" sz="2300" dirty="0" err="1" smtClean="0"/>
              <a:t>localhost</a:t>
            </a:r>
            <a:r>
              <a:rPr lang="en-IN" sz="2300" dirty="0" smtClean="0"/>
              <a:t>", 9999)</a:t>
            </a:r>
          </a:p>
          <a:p>
            <a:pPr lvl="1"/>
            <a:r>
              <a:rPr lang="en-IN" sz="2300" dirty="0" err="1" smtClean="0"/>
              <a:t>countsPerRdd</a:t>
            </a:r>
            <a:r>
              <a:rPr lang="en-IN" sz="2300" dirty="0" smtClean="0"/>
              <a:t> = </a:t>
            </a:r>
            <a:r>
              <a:rPr lang="en-IN" sz="2300" dirty="0" err="1" smtClean="0"/>
              <a:t>inputStream.count</a:t>
            </a:r>
            <a:r>
              <a:rPr lang="en-IN" sz="2300" dirty="0" smtClean="0"/>
              <a:t>()</a:t>
            </a:r>
          </a:p>
          <a:p>
            <a:r>
              <a:rPr lang="en-IN" dirty="0" smtClean="0"/>
              <a:t>Reduce</a:t>
            </a:r>
          </a:p>
          <a:p>
            <a:pPr lvl="1"/>
            <a:r>
              <a:rPr lang="en-IN" sz="2300" dirty="0" smtClean="0"/>
              <a:t>lines = </a:t>
            </a:r>
            <a:r>
              <a:rPr lang="en-IN" sz="2300" dirty="0" err="1" smtClean="0"/>
              <a:t>ssc.socketTextStream</a:t>
            </a:r>
            <a:r>
              <a:rPr lang="en-IN" sz="2300" dirty="0" smtClean="0"/>
              <a:t>("</a:t>
            </a:r>
            <a:r>
              <a:rPr lang="en-IN" sz="2300" dirty="0" err="1" smtClean="0"/>
              <a:t>localhost</a:t>
            </a:r>
            <a:r>
              <a:rPr lang="en-IN" sz="2300" dirty="0" smtClean="0"/>
              <a:t>", 9999)</a:t>
            </a:r>
          </a:p>
          <a:p>
            <a:pPr lvl="1"/>
            <a:r>
              <a:rPr lang="en-IN" sz="2300" dirty="0" smtClean="0"/>
              <a:t>words = lines </a:t>
            </a:r>
            <a:r>
              <a:rPr lang="en-IN" sz="2300" dirty="0" err="1" smtClean="0"/>
              <a:t>flatMap</a:t>
            </a:r>
            <a:r>
              <a:rPr lang="en-IN" sz="2300" dirty="0" smtClean="0"/>
              <a:t> {line =&gt; </a:t>
            </a:r>
            <a:r>
              <a:rPr lang="en-IN" sz="2300" dirty="0" err="1" smtClean="0"/>
              <a:t>line.split</a:t>
            </a:r>
            <a:r>
              <a:rPr lang="en-IN" sz="2300" dirty="0" smtClean="0"/>
              <a:t>(" ")}</a:t>
            </a:r>
          </a:p>
          <a:p>
            <a:pPr lvl="1"/>
            <a:r>
              <a:rPr lang="en-IN" sz="2300" dirty="0" err="1" smtClean="0"/>
              <a:t>longestWords</a:t>
            </a:r>
            <a:r>
              <a:rPr lang="en-IN" sz="2300" dirty="0" smtClean="0"/>
              <a:t> = words reduce { (w1, w2) =&gt; if(w1.length &gt; w2.length) w1 else w2}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Transformation - Special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err="1" smtClean="0"/>
              <a:t>updateStateByKey</a:t>
            </a:r>
            <a:endParaRPr lang="en-IN" dirty="0" smtClean="0"/>
          </a:p>
          <a:p>
            <a:pPr lvl="1"/>
            <a:r>
              <a:rPr lang="en-IN" sz="2300" dirty="0" err="1" smtClean="0"/>
              <a:t>val</a:t>
            </a:r>
            <a:r>
              <a:rPr lang="en-IN" sz="2300" dirty="0" smtClean="0"/>
              <a:t> lines = </a:t>
            </a:r>
            <a:r>
              <a:rPr lang="en-IN" sz="2300" dirty="0" err="1" smtClean="0"/>
              <a:t>ssc.socketTextStream</a:t>
            </a:r>
            <a:r>
              <a:rPr lang="en-IN" sz="2300" dirty="0" smtClean="0"/>
              <a:t>("</a:t>
            </a:r>
            <a:r>
              <a:rPr lang="en-IN" sz="2300" dirty="0" err="1" smtClean="0"/>
              <a:t>localhost</a:t>
            </a:r>
            <a:r>
              <a:rPr lang="en-IN" sz="2300" dirty="0" smtClean="0"/>
              <a:t>", 9999)</a:t>
            </a:r>
          </a:p>
          <a:p>
            <a:pPr lvl="1"/>
            <a:r>
              <a:rPr lang="en-IN" sz="2300" dirty="0" err="1" smtClean="0"/>
              <a:t>val</a:t>
            </a:r>
            <a:r>
              <a:rPr lang="en-IN" sz="2300" dirty="0" smtClean="0"/>
              <a:t> words = </a:t>
            </a:r>
            <a:r>
              <a:rPr lang="en-IN" sz="2300" dirty="0" err="1" smtClean="0"/>
              <a:t>lines.flatMap</a:t>
            </a:r>
            <a:r>
              <a:rPr lang="en-IN" sz="2300" dirty="0" smtClean="0"/>
              <a:t>{line =&gt; </a:t>
            </a:r>
            <a:r>
              <a:rPr lang="en-IN" sz="2300" dirty="0" err="1" smtClean="0"/>
              <a:t>line.split</a:t>
            </a:r>
            <a:r>
              <a:rPr lang="en-IN" sz="2300" dirty="0" smtClean="0"/>
              <a:t>(" ")}</a:t>
            </a:r>
          </a:p>
          <a:p>
            <a:pPr lvl="1"/>
            <a:r>
              <a:rPr lang="en-IN" sz="2300" dirty="0" err="1" smtClean="0"/>
              <a:t>val</a:t>
            </a:r>
            <a:r>
              <a:rPr lang="en-IN" sz="2300" dirty="0" smtClean="0"/>
              <a:t> </a:t>
            </a:r>
            <a:r>
              <a:rPr lang="en-IN" sz="2300" dirty="0" err="1" smtClean="0"/>
              <a:t>wordPairs</a:t>
            </a:r>
            <a:r>
              <a:rPr lang="en-IN" sz="2300" dirty="0" smtClean="0"/>
              <a:t> = words.map{word =&gt; (word, 1)}</a:t>
            </a:r>
          </a:p>
          <a:p>
            <a:pPr lvl="1"/>
            <a:r>
              <a:rPr lang="en-IN" sz="2300" dirty="0" smtClean="0"/>
              <a:t>// create a function of type (</a:t>
            </a:r>
            <a:r>
              <a:rPr lang="en-IN" sz="2300" dirty="0" err="1" smtClean="0"/>
              <a:t>xs</a:t>
            </a:r>
            <a:r>
              <a:rPr lang="en-IN" sz="2300" dirty="0" smtClean="0"/>
              <a:t>: </a:t>
            </a:r>
            <a:r>
              <a:rPr lang="en-IN" sz="2300" dirty="0" err="1" smtClean="0"/>
              <a:t>Seq</a:t>
            </a:r>
            <a:r>
              <a:rPr lang="en-IN" sz="2300" dirty="0" smtClean="0"/>
              <a:t>[</a:t>
            </a:r>
            <a:r>
              <a:rPr lang="en-IN" sz="2300" dirty="0" err="1" smtClean="0"/>
              <a:t>Int</a:t>
            </a:r>
            <a:r>
              <a:rPr lang="en-IN" sz="2300" dirty="0" smtClean="0"/>
              <a:t>], </a:t>
            </a:r>
            <a:r>
              <a:rPr lang="en-IN" sz="2300" dirty="0" err="1" smtClean="0"/>
              <a:t>prevState</a:t>
            </a:r>
            <a:r>
              <a:rPr lang="en-IN" sz="2300" dirty="0" smtClean="0"/>
              <a:t>: Option[</a:t>
            </a:r>
            <a:r>
              <a:rPr lang="en-IN" sz="2300" dirty="0" err="1" smtClean="0"/>
              <a:t>Int</a:t>
            </a:r>
            <a:r>
              <a:rPr lang="en-IN" sz="2300" dirty="0" smtClean="0"/>
              <a:t>]) =&gt; Option[</a:t>
            </a:r>
            <a:r>
              <a:rPr lang="en-IN" sz="2300" dirty="0" err="1" smtClean="0"/>
              <a:t>Int</a:t>
            </a:r>
            <a:r>
              <a:rPr lang="en-IN" sz="2300" dirty="0" smtClean="0"/>
              <a:t>]</a:t>
            </a:r>
          </a:p>
          <a:p>
            <a:pPr lvl="1"/>
            <a:r>
              <a:rPr lang="en-IN" sz="2300" dirty="0" err="1" smtClean="0"/>
              <a:t>val</a:t>
            </a:r>
            <a:r>
              <a:rPr lang="en-IN" sz="2300" dirty="0" smtClean="0"/>
              <a:t> </a:t>
            </a:r>
            <a:r>
              <a:rPr lang="en-IN" sz="2300" dirty="0" err="1" smtClean="0"/>
              <a:t>updateState</a:t>
            </a:r>
            <a:r>
              <a:rPr lang="en-IN" sz="2300" dirty="0" smtClean="0"/>
              <a:t> = (</a:t>
            </a:r>
            <a:r>
              <a:rPr lang="en-IN" sz="2300" dirty="0" err="1" smtClean="0"/>
              <a:t>xs</a:t>
            </a:r>
            <a:r>
              <a:rPr lang="en-IN" sz="2300" dirty="0" smtClean="0"/>
              <a:t>: </a:t>
            </a:r>
            <a:r>
              <a:rPr lang="en-IN" sz="2300" dirty="0" err="1" smtClean="0"/>
              <a:t>Seq</a:t>
            </a:r>
            <a:r>
              <a:rPr lang="en-IN" sz="2300" dirty="0" smtClean="0"/>
              <a:t>[</a:t>
            </a:r>
            <a:r>
              <a:rPr lang="en-IN" sz="2300" dirty="0" err="1" smtClean="0"/>
              <a:t>Int</a:t>
            </a:r>
            <a:r>
              <a:rPr lang="en-IN" sz="2300" dirty="0" smtClean="0"/>
              <a:t>], </a:t>
            </a:r>
            <a:r>
              <a:rPr lang="en-IN" sz="2300" dirty="0" err="1" smtClean="0"/>
              <a:t>prevState</a:t>
            </a:r>
            <a:r>
              <a:rPr lang="en-IN" sz="2300" dirty="0" smtClean="0"/>
              <a:t>: Option[</a:t>
            </a:r>
            <a:r>
              <a:rPr lang="en-IN" sz="2300" dirty="0" err="1" smtClean="0"/>
              <a:t>Int</a:t>
            </a:r>
            <a:r>
              <a:rPr lang="en-IN" sz="2300" dirty="0" smtClean="0"/>
              <a:t>]) =&gt; {</a:t>
            </a:r>
          </a:p>
          <a:p>
            <a:pPr lvl="1"/>
            <a:r>
              <a:rPr lang="en-IN" sz="2300" dirty="0" err="1" smtClean="0"/>
              <a:t>prevState</a:t>
            </a:r>
            <a:r>
              <a:rPr lang="en-IN" sz="2300" dirty="0" smtClean="0"/>
              <a:t> match {</a:t>
            </a:r>
          </a:p>
          <a:p>
            <a:pPr lvl="1"/>
            <a:r>
              <a:rPr lang="en-IN" sz="2300" dirty="0" smtClean="0"/>
              <a:t>case Some(</a:t>
            </a:r>
            <a:r>
              <a:rPr lang="en-IN" sz="2300" dirty="0" err="1" smtClean="0"/>
              <a:t>prevCount</a:t>
            </a:r>
            <a:r>
              <a:rPr lang="en-IN" sz="2300" dirty="0" smtClean="0"/>
              <a:t>) =&gt; Some(</a:t>
            </a:r>
            <a:r>
              <a:rPr lang="en-IN" sz="2300" dirty="0" err="1" smtClean="0"/>
              <a:t>prevCount</a:t>
            </a:r>
            <a:r>
              <a:rPr lang="en-IN" sz="2300" dirty="0" smtClean="0"/>
              <a:t> + xs.sum)</a:t>
            </a:r>
          </a:p>
          <a:p>
            <a:pPr lvl="1"/>
            <a:r>
              <a:rPr lang="en-IN" sz="2300" dirty="0" smtClean="0"/>
              <a:t>case None =&gt; Some(xs.sum)</a:t>
            </a:r>
            <a:r>
              <a:rPr lang="en-IN" sz="2800" dirty="0" smtClean="0"/>
              <a:t>}}</a:t>
            </a:r>
          </a:p>
          <a:p>
            <a:pPr lvl="1"/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runningCount</a:t>
            </a:r>
            <a:r>
              <a:rPr lang="en-IN" dirty="0" smtClean="0"/>
              <a:t> = </a:t>
            </a:r>
            <a:r>
              <a:rPr lang="en-IN" dirty="0" err="1" smtClean="0"/>
              <a:t>wordPairs.updateStateByKey</a:t>
            </a:r>
            <a:r>
              <a:rPr lang="en-IN" dirty="0" smtClean="0"/>
              <a:t>(</a:t>
            </a:r>
            <a:r>
              <a:rPr lang="en-IN" dirty="0" err="1" smtClean="0"/>
              <a:t>updateState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" y="79651"/>
            <a:ext cx="586242" cy="7816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179" y="679736"/>
            <a:ext cx="6937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from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pyspark</a:t>
            </a:r>
            <a:r>
              <a:rPr lang="en-US" sz="1400" dirty="0">
                <a:solidFill>
                  <a:schemeClr val="accent4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400" dirty="0">
                <a:solidFill>
                  <a:schemeClr val="accent3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import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SparkContext</a:t>
            </a:r>
            <a:endParaRPr lang="en-US" sz="1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en-US" sz="1400" dirty="0">
                <a:solidFill>
                  <a:schemeClr val="accent3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from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pyspark.streaming</a:t>
            </a:r>
            <a:r>
              <a:rPr lang="en-US" sz="1400" dirty="0">
                <a:solidFill>
                  <a:schemeClr val="accent4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400" dirty="0">
                <a:solidFill>
                  <a:schemeClr val="accent3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import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StreamingContext</a:t>
            </a:r>
            <a:endParaRPr lang="en-US" sz="1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endParaRPr lang="en-US" sz="1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# Create a local </a:t>
            </a:r>
            <a:r>
              <a:rPr lang="en-US" sz="1400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StreamingContext</a:t>
            </a:r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with two working thread and batch interval of 1 second</a:t>
            </a:r>
          </a:p>
          <a:p>
            <a:r>
              <a:rPr lang="en-US" sz="1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sc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 = </a:t>
            </a:r>
            <a:r>
              <a:rPr lang="en-US" sz="1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SparkContext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(</a:t>
            </a:r>
            <a:r>
              <a:rPr lang="en-US" sz="1400" dirty="0">
                <a:solidFill>
                  <a:srgbClr val="E96C4A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"local[2]"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, </a:t>
            </a:r>
            <a:r>
              <a:rPr lang="en-US" sz="1400" dirty="0">
                <a:solidFill>
                  <a:srgbClr val="E96C4A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"</a:t>
            </a:r>
            <a:r>
              <a:rPr lang="en-US" sz="1400" dirty="0" err="1">
                <a:solidFill>
                  <a:srgbClr val="E96C4A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NetworkWordCount</a:t>
            </a:r>
            <a:r>
              <a:rPr lang="en-US" sz="1400" dirty="0">
                <a:solidFill>
                  <a:srgbClr val="E96C4A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"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)</a:t>
            </a:r>
          </a:p>
          <a:p>
            <a:r>
              <a:rPr lang="en-US" sz="1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ssc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 = </a:t>
            </a:r>
            <a:r>
              <a:rPr lang="en-US" sz="14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StreamingContext</a:t>
            </a:r>
            <a:r>
              <a:rPr lang="en-US" sz="14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(</a:t>
            </a:r>
            <a:r>
              <a:rPr lang="en-US" sz="14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sc</a:t>
            </a:r>
            <a:r>
              <a:rPr lang="en-US" sz="14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, </a:t>
            </a:r>
            <a:r>
              <a:rPr lang="en-US" sz="1400" dirty="0" smtClean="0">
                <a:solidFill>
                  <a:srgbClr val="AB9AD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5</a:t>
            </a:r>
            <a:r>
              <a:rPr lang="en-US" sz="14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)</a:t>
            </a:r>
            <a:endParaRPr lang="en-US" sz="1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179" y="2416386"/>
            <a:ext cx="6937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# Create a DStream that will connect to </a:t>
            </a:r>
            <a:r>
              <a:rPr lang="en-US" sz="1400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hostname:port</a:t>
            </a:r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, like localhost:9999</a:t>
            </a:r>
          </a:p>
          <a:p>
            <a:r>
              <a:rPr lang="en-US" sz="14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linesDStream</a:t>
            </a:r>
            <a:r>
              <a:rPr lang="en-US" sz="14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= </a:t>
            </a:r>
            <a:r>
              <a:rPr lang="en-US" sz="1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ssc.socketTextStream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(</a:t>
            </a:r>
            <a:r>
              <a:rPr lang="en-US" sz="1400" dirty="0">
                <a:solidFill>
                  <a:srgbClr val="E96C4A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"localhost"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, </a:t>
            </a:r>
            <a:r>
              <a:rPr lang="en-US" sz="1400" dirty="0">
                <a:solidFill>
                  <a:srgbClr val="AB9AD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9999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179" y="3291262"/>
            <a:ext cx="693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# Split each line into words</a:t>
            </a:r>
          </a:p>
          <a:p>
            <a:r>
              <a:rPr lang="en-US" sz="14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wordsDStream</a:t>
            </a:r>
            <a:r>
              <a:rPr lang="en-US" sz="14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= </a:t>
            </a:r>
            <a:r>
              <a:rPr lang="en-US" sz="14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linesDStream.flatMap</a:t>
            </a:r>
            <a:r>
              <a:rPr lang="en-US" sz="14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(</a:t>
            </a:r>
            <a:r>
              <a:rPr lang="en-US" sz="1400" dirty="0" smtClean="0">
                <a:solidFill>
                  <a:schemeClr val="accent3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lambda</a:t>
            </a:r>
            <a:r>
              <a:rPr lang="en-US" sz="14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line: </a:t>
            </a:r>
            <a:r>
              <a:rPr lang="en-US" sz="1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line.split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(</a:t>
            </a:r>
            <a:r>
              <a:rPr lang="en-US" sz="1400" dirty="0">
                <a:solidFill>
                  <a:srgbClr val="E96C4A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" "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179" y="4166139"/>
            <a:ext cx="6937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# Count each word in each batch</a:t>
            </a:r>
          </a:p>
          <a:p>
            <a:r>
              <a:rPr lang="en-US" sz="14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pairsDStream</a:t>
            </a:r>
            <a:r>
              <a:rPr lang="en-US" sz="14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= </a:t>
            </a:r>
            <a:r>
              <a:rPr lang="en-US" sz="14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wordsDStream.map</a:t>
            </a:r>
            <a:r>
              <a:rPr lang="en-US" sz="14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(</a:t>
            </a:r>
            <a:r>
              <a:rPr lang="en-US" sz="1400" dirty="0" smtClean="0">
                <a:solidFill>
                  <a:schemeClr val="accent3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lambda</a:t>
            </a:r>
            <a:r>
              <a:rPr lang="en-US" sz="14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word: (word, </a:t>
            </a:r>
            <a:r>
              <a:rPr lang="en-US" sz="1400" dirty="0">
                <a:solidFill>
                  <a:srgbClr val="AB9AD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1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))</a:t>
            </a:r>
          </a:p>
          <a:p>
            <a:r>
              <a:rPr lang="en-US" sz="14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wordCountsDStream</a:t>
            </a:r>
            <a:r>
              <a:rPr lang="en-US" sz="14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= </a:t>
            </a:r>
            <a:r>
              <a:rPr lang="en-US" sz="14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pairsDStream.reduceByKey</a:t>
            </a:r>
            <a:r>
              <a:rPr lang="en-US" sz="14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(</a:t>
            </a:r>
            <a:r>
              <a:rPr lang="en-US" sz="1400" dirty="0" smtClean="0">
                <a:solidFill>
                  <a:schemeClr val="accent3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lambda</a:t>
            </a:r>
            <a:r>
              <a:rPr lang="en-US" sz="14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x, y: x + y)</a:t>
            </a:r>
          </a:p>
          <a:p>
            <a:endParaRPr lang="en-US" sz="1400" i="1" dirty="0">
              <a:solidFill>
                <a:schemeClr val="accent4">
                  <a:lumMod val="40000"/>
                  <a:lumOff val="60000"/>
                </a:schemeClr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# Print the first ten elements of each RDD generated in this DStream to the console</a:t>
            </a:r>
          </a:p>
          <a:p>
            <a:r>
              <a:rPr lang="en-US" sz="14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wordCountsDStream.pprint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179" y="5902789"/>
            <a:ext cx="693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ssc.start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()             </a:t>
            </a:r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# Start the computation</a:t>
            </a:r>
          </a:p>
          <a:p>
            <a:r>
              <a:rPr lang="en-US" sz="1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ssc.awaitTermination</a:t>
            </a:r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()</a:t>
            </a:r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 # Wait for the computation to terminate</a:t>
            </a:r>
            <a:endParaRPr lang="en-US" sz="1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1499" y="1746330"/>
            <a:ext cx="1183257" cy="4607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71499" y="1780106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linesStream</a:t>
            </a:r>
            <a:endParaRPr lang="en-US" sz="1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1499" y="2685587"/>
            <a:ext cx="1183257" cy="47673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71499" y="2735397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wordsStream</a:t>
            </a:r>
            <a:endParaRPr lang="en-US" sz="1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57783" y="3640877"/>
            <a:ext cx="1183257" cy="47673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71499" y="3690688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pairsStream</a:t>
            </a:r>
            <a:endParaRPr lang="en-US" sz="1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45506" y="4623507"/>
            <a:ext cx="1309250" cy="47673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45506" y="4701405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wordCountsStream</a:t>
            </a:r>
            <a:endParaRPr lang="en-US" sz="12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3231" y="5712504"/>
            <a:ext cx="938521" cy="78418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8216834" y="2207033"/>
            <a:ext cx="0" cy="474087"/>
          </a:xfrm>
          <a:prstGeom prst="straightConnector1">
            <a:avLst/>
          </a:prstGeom>
          <a:ln w="15875">
            <a:solidFill>
              <a:srgbClr val="FE522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329" y="2274767"/>
            <a:ext cx="217689" cy="40635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8216834" y="3156442"/>
            <a:ext cx="3827" cy="478554"/>
          </a:xfrm>
          <a:prstGeom prst="straightConnector1">
            <a:avLst/>
          </a:prstGeom>
          <a:ln w="15875">
            <a:solidFill>
              <a:srgbClr val="FE522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329" y="3224177"/>
            <a:ext cx="217689" cy="406353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8216834" y="4122081"/>
            <a:ext cx="3827" cy="478554"/>
          </a:xfrm>
          <a:prstGeom prst="straightConnector1">
            <a:avLst/>
          </a:prstGeom>
          <a:ln w="15875">
            <a:solidFill>
              <a:srgbClr val="FE522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329" y="4189816"/>
            <a:ext cx="217689" cy="406353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8234517" y="5128714"/>
            <a:ext cx="3827" cy="478554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24629" y="1142448"/>
            <a:ext cx="3827" cy="478554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7" descr="https://cdn3.iconfinder.com/data/icons/macosxstyle/macosxstyle_png/512/Intran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97" y="457226"/>
            <a:ext cx="651826" cy="86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23095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Streaming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org.apache.spark</a:t>
            </a:r>
            <a:r>
              <a:rPr lang="en-IN" dirty="0" smtClean="0"/>
              <a:t>._</a:t>
            </a:r>
          </a:p>
          <a:p>
            <a:r>
              <a:rPr lang="en-IN" dirty="0" smtClean="0"/>
              <a:t>import </a:t>
            </a:r>
            <a:r>
              <a:rPr lang="en-IN" dirty="0" err="1" smtClean="0"/>
              <a:t>org.apache.spark.streaming</a:t>
            </a:r>
            <a:r>
              <a:rPr lang="en-IN" dirty="0" smtClean="0"/>
              <a:t>._</a:t>
            </a:r>
          </a:p>
          <a:p>
            <a:r>
              <a:rPr lang="en-IN" dirty="0" smtClean="0"/>
              <a:t>import </a:t>
            </a:r>
            <a:r>
              <a:rPr lang="en-IN" dirty="0" err="1" smtClean="0"/>
              <a:t>org.apache.spark.streaming.twitter</a:t>
            </a:r>
            <a:r>
              <a:rPr lang="en-IN" dirty="0" smtClean="0"/>
              <a:t>._</a:t>
            </a:r>
          </a:p>
          <a:p>
            <a:r>
              <a:rPr lang="en-IN" dirty="0" smtClean="0"/>
              <a:t>import twitter4j.Status</a:t>
            </a:r>
          </a:p>
          <a:p>
            <a:r>
              <a:rPr lang="en-IN" dirty="0" smtClean="0"/>
              <a:t>object </a:t>
            </a:r>
            <a:r>
              <a:rPr lang="en-IN" dirty="0" err="1" smtClean="0"/>
              <a:t>TrendingHashTags</a:t>
            </a:r>
            <a:r>
              <a:rPr lang="en-IN" dirty="0" smtClean="0"/>
              <a:t> {</a:t>
            </a:r>
          </a:p>
          <a:p>
            <a:r>
              <a:rPr lang="en-IN" dirty="0" smtClean="0"/>
              <a:t>def main(</a:t>
            </a:r>
            <a:r>
              <a:rPr lang="en-IN" dirty="0" err="1" smtClean="0"/>
              <a:t>args</a:t>
            </a:r>
            <a:r>
              <a:rPr lang="en-IN" dirty="0" smtClean="0"/>
              <a:t>: Array[String]): Unit = {</a:t>
            </a:r>
          </a:p>
          <a:p>
            <a:r>
              <a:rPr lang="en-IN" dirty="0" smtClean="0"/>
              <a:t>if (</a:t>
            </a:r>
            <a:r>
              <a:rPr lang="en-IN" dirty="0" err="1" smtClean="0"/>
              <a:t>args.length</a:t>
            </a:r>
            <a:r>
              <a:rPr lang="en-IN" dirty="0" smtClean="0"/>
              <a:t> &lt; 8) {</a:t>
            </a:r>
          </a:p>
          <a:p>
            <a:r>
              <a:rPr lang="en-IN" dirty="0" err="1" smtClean="0"/>
              <a:t>System.err.println</a:t>
            </a:r>
            <a:r>
              <a:rPr lang="en-IN" dirty="0" smtClean="0"/>
              <a:t>("Usage: </a:t>
            </a:r>
            <a:r>
              <a:rPr lang="en-IN" dirty="0" err="1" smtClean="0"/>
              <a:t>TrendingHashTags</a:t>
            </a:r>
            <a:r>
              <a:rPr lang="en-IN" dirty="0" smtClean="0"/>
              <a:t> &lt;consumer key&gt; &lt;consumer secret&gt; " +</a:t>
            </a:r>
          </a:p>
          <a:p>
            <a:r>
              <a:rPr lang="en-IN" dirty="0" smtClean="0"/>
              <a:t>"&lt;access token&gt; &lt;access token secret&gt; " +</a:t>
            </a:r>
          </a:p>
          <a:p>
            <a:r>
              <a:rPr lang="en-IN" dirty="0" smtClean="0"/>
              <a:t>"&lt;language&gt; &lt;batch interval&gt; &lt;min-threshold&gt; &lt;show-count&gt; " +</a:t>
            </a:r>
          </a:p>
          <a:p>
            <a:r>
              <a:rPr lang="en-IN" dirty="0" smtClean="0"/>
              <a:t>"[&lt;filters&gt;]")</a:t>
            </a:r>
          </a:p>
          <a:p>
            <a:r>
              <a:rPr lang="en-IN" dirty="0" err="1" smtClean="0"/>
              <a:t>System.exit</a:t>
            </a:r>
            <a:r>
              <a:rPr lang="en-IN" dirty="0" smtClean="0"/>
              <a:t>(1)</a:t>
            </a:r>
          </a:p>
          <a:p>
            <a:r>
              <a:rPr lang="en-IN" dirty="0" smtClean="0"/>
              <a:t>}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Array(</a:t>
            </a:r>
            <a:r>
              <a:rPr lang="en-IN" dirty="0" err="1" smtClean="0"/>
              <a:t>consumerKey</a:t>
            </a:r>
            <a:r>
              <a:rPr lang="en-IN" dirty="0" smtClean="0"/>
              <a:t>, </a:t>
            </a:r>
            <a:r>
              <a:rPr lang="en-IN" dirty="0" err="1" smtClean="0"/>
              <a:t>consumerSecret</a:t>
            </a:r>
            <a:r>
              <a:rPr lang="en-IN" dirty="0" smtClean="0"/>
              <a:t>, </a:t>
            </a:r>
            <a:r>
              <a:rPr lang="en-IN" dirty="0" err="1" smtClean="0"/>
              <a:t>accessToken</a:t>
            </a:r>
            <a:r>
              <a:rPr lang="en-IN" dirty="0" smtClean="0"/>
              <a:t>, </a:t>
            </a:r>
            <a:r>
              <a:rPr lang="en-IN" dirty="0" err="1" smtClean="0"/>
              <a:t>accessTokenSecret</a:t>
            </a:r>
            <a:r>
              <a:rPr lang="en-IN" dirty="0" smtClean="0"/>
              <a:t>,</a:t>
            </a:r>
          </a:p>
          <a:p>
            <a:r>
              <a:rPr lang="en-IN" dirty="0" err="1" smtClean="0"/>
              <a:t>lang</a:t>
            </a:r>
            <a:r>
              <a:rPr lang="en-IN" dirty="0" smtClean="0"/>
              <a:t>, </a:t>
            </a:r>
            <a:r>
              <a:rPr lang="en-IN" dirty="0" err="1" smtClean="0"/>
              <a:t>batchInterval</a:t>
            </a:r>
            <a:r>
              <a:rPr lang="en-IN" dirty="0" smtClean="0"/>
              <a:t>, </a:t>
            </a:r>
            <a:r>
              <a:rPr lang="en-IN" dirty="0" err="1" smtClean="0"/>
              <a:t>minThreshold</a:t>
            </a:r>
            <a:r>
              <a:rPr lang="en-IN" dirty="0" smtClean="0"/>
              <a:t>, </a:t>
            </a:r>
            <a:r>
              <a:rPr lang="en-IN" dirty="0" err="1" smtClean="0"/>
              <a:t>showCount</a:t>
            </a:r>
            <a:r>
              <a:rPr lang="en-IN" dirty="0" smtClean="0"/>
              <a:t> ) = </a:t>
            </a:r>
            <a:r>
              <a:rPr lang="en-IN" dirty="0" err="1" smtClean="0"/>
              <a:t>args.take</a:t>
            </a:r>
            <a:r>
              <a:rPr lang="en-IN" dirty="0" smtClean="0"/>
              <a:t>(8)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filters = </a:t>
            </a:r>
            <a:r>
              <a:rPr lang="en-IN" dirty="0" err="1" smtClean="0"/>
              <a:t>args.takeRight</a:t>
            </a:r>
            <a:r>
              <a:rPr lang="en-IN" dirty="0" smtClean="0"/>
              <a:t>(</a:t>
            </a:r>
            <a:r>
              <a:rPr lang="en-IN" dirty="0" err="1" smtClean="0"/>
              <a:t>args.length</a:t>
            </a:r>
            <a:r>
              <a:rPr lang="en-IN" dirty="0" smtClean="0"/>
              <a:t> - 8)</a:t>
            </a:r>
          </a:p>
          <a:p>
            <a:r>
              <a:rPr lang="en-IN" dirty="0" err="1" smtClean="0"/>
              <a:t>System.setProperty</a:t>
            </a:r>
            <a:r>
              <a:rPr lang="en-IN" dirty="0" smtClean="0"/>
              <a:t>("twitter4j.oauth.consumerKey", </a:t>
            </a:r>
            <a:r>
              <a:rPr lang="en-IN" dirty="0" err="1" smtClean="0"/>
              <a:t>consumerKey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System.setProperty</a:t>
            </a:r>
            <a:r>
              <a:rPr lang="en-IN" dirty="0" smtClean="0"/>
              <a:t>("twitter4j.oauth.consumerSecret", </a:t>
            </a:r>
            <a:r>
              <a:rPr lang="en-IN" dirty="0" err="1" smtClean="0"/>
              <a:t>consumerSecret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System.setProperty</a:t>
            </a:r>
            <a:r>
              <a:rPr lang="en-IN" dirty="0" smtClean="0"/>
              <a:t>("twitter4j.oauth.accessToken", </a:t>
            </a:r>
            <a:r>
              <a:rPr lang="en-IN" dirty="0" err="1" smtClean="0"/>
              <a:t>accessToken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System.setProperty</a:t>
            </a:r>
            <a:r>
              <a:rPr lang="en-IN" dirty="0" smtClean="0"/>
              <a:t>("twitter4j.oauth.accessTokenSecret", </a:t>
            </a:r>
            <a:r>
              <a:rPr lang="en-IN" dirty="0" err="1" smtClean="0"/>
              <a:t>accessTokenSecret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Streaming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 smtClean="0"/>
              <a:t>val</a:t>
            </a:r>
            <a:r>
              <a:rPr lang="en-IN" dirty="0" smtClean="0"/>
              <a:t> conf = new </a:t>
            </a:r>
            <a:r>
              <a:rPr lang="en-IN" dirty="0" err="1" smtClean="0"/>
              <a:t>SparkConf</a:t>
            </a:r>
            <a:r>
              <a:rPr lang="en-IN" dirty="0" smtClean="0"/>
              <a:t>().</a:t>
            </a:r>
            <a:r>
              <a:rPr lang="en-IN" dirty="0" err="1" smtClean="0"/>
              <a:t>setAppName</a:t>
            </a:r>
            <a:r>
              <a:rPr lang="en-IN" dirty="0" smtClean="0"/>
              <a:t>("</a:t>
            </a:r>
            <a:r>
              <a:rPr lang="en-IN" dirty="0" err="1" smtClean="0"/>
              <a:t>TrendingHashTags</a:t>
            </a:r>
            <a:r>
              <a:rPr lang="en-IN" dirty="0" smtClean="0"/>
              <a:t>")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ssc</a:t>
            </a:r>
            <a:r>
              <a:rPr lang="en-IN" dirty="0" smtClean="0"/>
              <a:t> = new </a:t>
            </a:r>
            <a:r>
              <a:rPr lang="en-IN" dirty="0" err="1" smtClean="0"/>
              <a:t>StreamingContext</a:t>
            </a:r>
            <a:r>
              <a:rPr lang="en-IN" dirty="0" smtClean="0"/>
              <a:t>(conf, Seconds(</a:t>
            </a:r>
            <a:r>
              <a:rPr lang="en-IN" dirty="0" err="1" smtClean="0"/>
              <a:t>batchInterval.toInt</a:t>
            </a:r>
            <a:r>
              <a:rPr lang="en-IN" dirty="0" smtClean="0"/>
              <a:t>))</a:t>
            </a:r>
          </a:p>
          <a:p>
            <a:r>
              <a:rPr lang="en-IN" dirty="0" err="1" smtClean="0"/>
              <a:t>ssc.checkpoint</a:t>
            </a:r>
            <a:r>
              <a:rPr lang="en-IN" dirty="0" smtClean="0"/>
              <a:t>("checkpoint")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tweets = </a:t>
            </a:r>
            <a:r>
              <a:rPr lang="en-IN" dirty="0" err="1" smtClean="0"/>
              <a:t>TwitterUtils.createStream</a:t>
            </a:r>
            <a:r>
              <a:rPr lang="en-IN" dirty="0" smtClean="0"/>
              <a:t>(</a:t>
            </a:r>
            <a:r>
              <a:rPr lang="en-IN" dirty="0" err="1" smtClean="0"/>
              <a:t>ssc</a:t>
            </a:r>
            <a:r>
              <a:rPr lang="en-IN" dirty="0" smtClean="0"/>
              <a:t>, None, filters)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tweetsFilteredByLang</a:t>
            </a:r>
            <a:r>
              <a:rPr lang="en-IN" dirty="0" smtClean="0"/>
              <a:t> = </a:t>
            </a:r>
            <a:r>
              <a:rPr lang="en-IN" dirty="0" err="1" smtClean="0"/>
              <a:t>tweets.filter</a:t>
            </a:r>
            <a:r>
              <a:rPr lang="en-IN" dirty="0" smtClean="0"/>
              <a:t>{tweet =&gt; </a:t>
            </a:r>
            <a:r>
              <a:rPr lang="en-IN" dirty="0" err="1" smtClean="0"/>
              <a:t>tweet.getLang</a:t>
            </a:r>
            <a:r>
              <a:rPr lang="en-IN" dirty="0" smtClean="0"/>
              <a:t>() == </a:t>
            </a:r>
            <a:r>
              <a:rPr lang="en-IN" dirty="0" err="1" smtClean="0"/>
              <a:t>lang</a:t>
            </a:r>
            <a:r>
              <a:rPr lang="en-IN" dirty="0" smtClean="0"/>
              <a:t>}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statuses = tweetsFilteredByLang.map{ tweet =&gt; </a:t>
            </a:r>
            <a:r>
              <a:rPr lang="en-IN" dirty="0" err="1" smtClean="0"/>
              <a:t>tweet.getText</a:t>
            </a:r>
            <a:r>
              <a:rPr lang="en-IN" dirty="0" smtClean="0"/>
              <a:t>()}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words = </a:t>
            </a:r>
            <a:r>
              <a:rPr lang="en-IN" dirty="0" err="1" smtClean="0"/>
              <a:t>statuses.flatMap</a:t>
            </a:r>
            <a:r>
              <a:rPr lang="en-IN" dirty="0" smtClean="0"/>
              <a:t>{status =&gt; </a:t>
            </a:r>
            <a:r>
              <a:rPr lang="en-IN" dirty="0" err="1" smtClean="0"/>
              <a:t>status.split</a:t>
            </a:r>
            <a:r>
              <a:rPr lang="en-IN" dirty="0" smtClean="0"/>
              <a:t>("""\s+""")}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hashTags</a:t>
            </a:r>
            <a:r>
              <a:rPr lang="en-IN" dirty="0" smtClean="0"/>
              <a:t> = </a:t>
            </a:r>
            <a:r>
              <a:rPr lang="en-IN" dirty="0" err="1" smtClean="0"/>
              <a:t>words.filter</a:t>
            </a:r>
            <a:r>
              <a:rPr lang="en-IN" dirty="0" smtClean="0"/>
              <a:t>{word =&gt; </a:t>
            </a:r>
            <a:r>
              <a:rPr lang="en-IN" dirty="0" err="1" smtClean="0"/>
              <a:t>word.startsWith</a:t>
            </a:r>
            <a:r>
              <a:rPr lang="en-IN" dirty="0" smtClean="0"/>
              <a:t>("#")}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hashTagPairs</a:t>
            </a:r>
            <a:r>
              <a:rPr lang="en-IN" dirty="0" smtClean="0"/>
              <a:t> = hashTags.map{</a:t>
            </a:r>
            <a:r>
              <a:rPr lang="en-IN" dirty="0" err="1" smtClean="0"/>
              <a:t>hashtag</a:t>
            </a:r>
            <a:r>
              <a:rPr lang="en-IN" dirty="0" smtClean="0"/>
              <a:t> =&gt; (</a:t>
            </a:r>
            <a:r>
              <a:rPr lang="en-IN" dirty="0" err="1" smtClean="0"/>
              <a:t>hashtag</a:t>
            </a:r>
            <a:r>
              <a:rPr lang="en-IN" dirty="0" smtClean="0"/>
              <a:t>, 1)}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Streaming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tagsWithCounts</a:t>
            </a:r>
            <a:r>
              <a:rPr lang="en-IN" dirty="0" smtClean="0"/>
              <a:t> = </a:t>
            </a:r>
            <a:r>
              <a:rPr lang="en-IN" dirty="0" err="1" smtClean="0"/>
              <a:t>hashTagPairs.updateStateByKey</a:t>
            </a:r>
            <a:r>
              <a:rPr lang="en-IN" dirty="0" smtClean="0"/>
              <a:t>(</a:t>
            </a:r>
          </a:p>
          <a:p>
            <a:r>
              <a:rPr lang="en-IN" dirty="0" smtClean="0"/>
              <a:t>(counts: </a:t>
            </a:r>
            <a:r>
              <a:rPr lang="en-IN" dirty="0" err="1" smtClean="0"/>
              <a:t>Seq</a:t>
            </a:r>
            <a:r>
              <a:rPr lang="en-IN" dirty="0" smtClean="0"/>
              <a:t>[</a:t>
            </a:r>
            <a:r>
              <a:rPr lang="en-IN" dirty="0" err="1" smtClean="0"/>
              <a:t>Int</a:t>
            </a:r>
            <a:r>
              <a:rPr lang="en-IN" dirty="0" smtClean="0"/>
              <a:t>], </a:t>
            </a:r>
            <a:r>
              <a:rPr lang="en-IN" dirty="0" err="1" smtClean="0"/>
              <a:t>prevCount</a:t>
            </a:r>
            <a:r>
              <a:rPr lang="en-IN" dirty="0" smtClean="0"/>
              <a:t>: Option[</a:t>
            </a:r>
            <a:r>
              <a:rPr lang="en-IN" dirty="0" err="1" smtClean="0"/>
              <a:t>Int</a:t>
            </a:r>
            <a:r>
              <a:rPr lang="en-IN" dirty="0" smtClean="0"/>
              <a:t>]) =&gt;</a:t>
            </a:r>
          </a:p>
          <a:p>
            <a:r>
              <a:rPr lang="en-IN" dirty="0" smtClean="0"/>
              <a:t>prevCount.map{c =&gt; c + counts.sum}.</a:t>
            </a:r>
            <a:r>
              <a:rPr lang="en-IN" dirty="0" err="1" smtClean="0"/>
              <a:t>orElse</a:t>
            </a:r>
            <a:r>
              <a:rPr lang="en-IN" dirty="0" smtClean="0"/>
              <a:t>{Some(counts.sum)}</a:t>
            </a:r>
          </a:p>
          <a:p>
            <a:r>
              <a:rPr lang="en-IN" dirty="0" smtClean="0"/>
              <a:t>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topHashTags</a:t>
            </a:r>
            <a:r>
              <a:rPr lang="en-IN" dirty="0" smtClean="0"/>
              <a:t> = </a:t>
            </a:r>
            <a:r>
              <a:rPr lang="en-IN" dirty="0" err="1" smtClean="0"/>
              <a:t>tagsWithCounts.filter</a:t>
            </a:r>
            <a:r>
              <a:rPr lang="en-IN" dirty="0" smtClean="0"/>
              <a:t>{ case(t, c) =&gt;</a:t>
            </a:r>
          </a:p>
          <a:p>
            <a:r>
              <a:rPr lang="en-IN" dirty="0" smtClean="0"/>
              <a:t>c &gt; </a:t>
            </a:r>
            <a:r>
              <a:rPr lang="en-IN" dirty="0" err="1" smtClean="0"/>
              <a:t>minThreshold.toInt</a:t>
            </a:r>
            <a:endParaRPr lang="en-IN" dirty="0" smtClean="0"/>
          </a:p>
          <a:p>
            <a:r>
              <a:rPr lang="en-IN" dirty="0" smtClean="0"/>
              <a:t>}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sortedTopHashTags</a:t>
            </a:r>
            <a:r>
              <a:rPr lang="en-IN" dirty="0" smtClean="0"/>
              <a:t> = </a:t>
            </a:r>
            <a:r>
              <a:rPr lang="en-IN" dirty="0" err="1" smtClean="0"/>
              <a:t>topHashTags.transform</a:t>
            </a:r>
            <a:r>
              <a:rPr lang="en-IN" dirty="0" smtClean="0"/>
              <a:t>{ </a:t>
            </a:r>
            <a:r>
              <a:rPr lang="en-IN" dirty="0" err="1" smtClean="0"/>
              <a:t>rdd</a:t>
            </a:r>
            <a:r>
              <a:rPr lang="en-IN" dirty="0" smtClean="0"/>
              <a:t> =&gt;</a:t>
            </a:r>
          </a:p>
          <a:p>
            <a:r>
              <a:rPr lang="en-IN" dirty="0" err="1" smtClean="0"/>
              <a:t>rdd.sortBy</a:t>
            </a:r>
            <a:r>
              <a:rPr lang="en-IN" dirty="0" smtClean="0"/>
              <a:t>({case(w, c) =&gt; c}, false)</a:t>
            </a:r>
          </a:p>
          <a:p>
            <a:r>
              <a:rPr lang="en-IN" dirty="0" smtClean="0"/>
              <a:t>}</a:t>
            </a:r>
          </a:p>
          <a:p>
            <a:r>
              <a:rPr lang="en-IN" dirty="0" err="1" smtClean="0"/>
              <a:t>sortedTopHashTags.print</a:t>
            </a:r>
            <a:r>
              <a:rPr lang="en-IN" dirty="0" smtClean="0"/>
              <a:t>(</a:t>
            </a:r>
            <a:r>
              <a:rPr lang="en-IN" dirty="0" err="1" smtClean="0"/>
              <a:t>showCount.toInt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ssc.start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ssc.awaitTermination</a:t>
            </a:r>
            <a:r>
              <a:rPr lang="en-IN" dirty="0" smtClean="0"/>
              <a:t>()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4000" b="1" dirty="0" smtClean="0">
                <a:solidFill>
                  <a:schemeClr val="accent3"/>
                </a:solidFill>
              </a:rPr>
              <a:t>THANK YOU</a:t>
            </a:r>
            <a:endParaRPr lang="en-IN" sz="4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Batch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dirty="0" smtClean="0"/>
              <a:t>Data processed in batches</a:t>
            </a:r>
          </a:p>
          <a:p>
            <a:pPr lvl="1"/>
            <a:r>
              <a:rPr lang="en-IN" dirty="0" smtClean="0"/>
              <a:t>Collected over time</a:t>
            </a:r>
          </a:p>
          <a:p>
            <a:pPr lvl="1"/>
            <a:r>
              <a:rPr lang="en-IN" dirty="0" smtClean="0"/>
              <a:t>High latency</a:t>
            </a:r>
          </a:p>
          <a:p>
            <a:r>
              <a:rPr lang="en-IN" dirty="0" smtClean="0"/>
              <a:t>Earliest Big Data apps developed for this</a:t>
            </a:r>
          </a:p>
          <a:p>
            <a:pPr lvl="1"/>
            <a:r>
              <a:rPr lang="en-IN" dirty="0" err="1" smtClean="0"/>
              <a:t>Hadoop</a:t>
            </a:r>
            <a:endParaRPr lang="en-IN" dirty="0" smtClean="0"/>
          </a:p>
          <a:p>
            <a:r>
              <a:rPr lang="en-IN" dirty="0" smtClean="0"/>
              <a:t>What about real time streaming and analytics?</a:t>
            </a:r>
          </a:p>
          <a:p>
            <a:pPr lvl="1"/>
            <a:r>
              <a:rPr lang="en-IN" dirty="0" smtClean="0"/>
              <a:t>Fraud detection</a:t>
            </a:r>
          </a:p>
          <a:p>
            <a:pPr lvl="1"/>
            <a:r>
              <a:rPr lang="en-IN" dirty="0" smtClean="0"/>
              <a:t>Decision Analytics</a:t>
            </a:r>
          </a:p>
          <a:p>
            <a:pPr lvl="1"/>
            <a:r>
              <a:rPr lang="en-IN" dirty="0" smtClean="0"/>
              <a:t>Market Trading</a:t>
            </a:r>
          </a:p>
          <a:p>
            <a:r>
              <a:rPr lang="en-IN" dirty="0" smtClean="0"/>
              <a:t>Challenge</a:t>
            </a:r>
          </a:p>
          <a:p>
            <a:pPr lvl="1"/>
            <a:r>
              <a:rPr lang="en-IN" dirty="0" smtClean="0"/>
              <a:t>High velocity data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Spark Streaming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Distributed data stream processing framework</a:t>
            </a:r>
          </a:p>
          <a:p>
            <a:pPr lvl="1"/>
            <a:r>
              <a:rPr lang="en-IN" dirty="0" smtClean="0"/>
              <a:t>Process high velocity data in real time</a:t>
            </a:r>
          </a:p>
          <a:p>
            <a:pPr lvl="1"/>
            <a:r>
              <a:rPr lang="en-IN" dirty="0" smtClean="0"/>
              <a:t>Distributed, and highly scalable</a:t>
            </a:r>
          </a:p>
          <a:p>
            <a:pPr lvl="1"/>
            <a:r>
              <a:rPr lang="en-IN" dirty="0" smtClean="0"/>
              <a:t>Scalable</a:t>
            </a:r>
          </a:p>
          <a:p>
            <a:pPr lvl="1"/>
            <a:r>
              <a:rPr lang="en-IN" dirty="0" smtClean="0"/>
              <a:t>Fault Tolerant</a:t>
            </a:r>
          </a:p>
          <a:p>
            <a:r>
              <a:rPr lang="en-IN" dirty="0" smtClean="0"/>
              <a:t>Simple API</a:t>
            </a:r>
          </a:p>
          <a:p>
            <a:r>
              <a:rPr lang="en-IN" dirty="0" smtClean="0"/>
              <a:t>Low latency ~ 1 sec</a:t>
            </a:r>
          </a:p>
          <a:p>
            <a:r>
              <a:rPr lang="en-IN" dirty="0" smtClean="0"/>
              <a:t>Runs on top of Spark Core</a:t>
            </a:r>
          </a:p>
          <a:p>
            <a:r>
              <a:rPr lang="en-IN" dirty="0" smtClean="0"/>
              <a:t>Interact with </a:t>
            </a:r>
            <a:r>
              <a:rPr lang="en-IN" dirty="0" err="1" smtClean="0"/>
              <a:t>MLLib</a:t>
            </a:r>
            <a:r>
              <a:rPr lang="en-IN" dirty="0" smtClean="0"/>
              <a:t>, Spark SQL etc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09613" y="3880081"/>
            <a:ext cx="2097047" cy="7776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Streaming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1150" y="2564903"/>
            <a:ext cx="1873973" cy="131517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279991" y="2410886"/>
            <a:ext cx="2678906" cy="2246839"/>
          </a:xfrm>
          <a:prstGeom prst="roundRect">
            <a:avLst/>
          </a:prstGeom>
          <a:noFill/>
          <a:ln>
            <a:solidFill>
              <a:srgbClr val="E77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3" y="1971675"/>
            <a:ext cx="1193006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2241" y="1990725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Kafka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00113" y="2600325"/>
            <a:ext cx="1193006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2242" y="2619375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Flume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900113" y="3228975"/>
            <a:ext cx="1193006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2241" y="3248025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HDFS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900113" y="3857625"/>
            <a:ext cx="1193006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85116" y="387667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S3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900113" y="4486275"/>
            <a:ext cx="1193006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2242" y="4505325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Kinesis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900113" y="5114925"/>
            <a:ext cx="1193006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42242" y="5133975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Twitter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900113" y="1295400"/>
            <a:ext cx="1193006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7928" y="131445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TCP</a:t>
            </a:r>
            <a:endParaRPr lang="en-US" sz="2000" dirty="0"/>
          </a:p>
        </p:txBody>
      </p:sp>
      <p:sp>
        <p:nvSpPr>
          <p:cNvPr id="19" name="Right Arrow 18"/>
          <p:cNvSpPr/>
          <p:nvPr/>
        </p:nvSpPr>
        <p:spPr>
          <a:xfrm>
            <a:off x="2288719" y="3029010"/>
            <a:ext cx="808441" cy="895410"/>
          </a:xfrm>
          <a:prstGeom prst="rightArrow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22332" y="2362020"/>
            <a:ext cx="1193006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17550" y="2390625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HDFS</a:t>
            </a:r>
            <a:endParaRPr lang="en-US" sz="2000" dirty="0"/>
          </a:p>
        </p:txBody>
      </p:sp>
      <p:sp>
        <p:nvSpPr>
          <p:cNvPr id="22" name="Right Arrow 21"/>
          <p:cNvSpPr/>
          <p:nvPr/>
        </p:nvSpPr>
        <p:spPr>
          <a:xfrm>
            <a:off x="6056516" y="3009870"/>
            <a:ext cx="808441" cy="895410"/>
          </a:xfrm>
          <a:prstGeom prst="rightArrow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22332" y="2981205"/>
            <a:ext cx="1193006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43763" y="300019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22332" y="3590865"/>
            <a:ext cx="1193006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08044" y="3609855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Dashboards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7236619" y="4200525"/>
            <a:ext cx="1193006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22331" y="42195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92939" y="5114925"/>
            <a:ext cx="42043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Complex algorithms can be expressed using: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Spark transformations: </a:t>
            </a:r>
            <a:r>
              <a:rPr lang="en-US" sz="14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map(), reduce(), join(), </a:t>
            </a:r>
            <a:r>
              <a:rPr lang="en-US" sz="14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etc</a:t>
            </a:r>
            <a:endParaRPr lang="en-US" sz="1400" dirty="0" smtClean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/>
              <a:t>MLlib + </a:t>
            </a:r>
            <a:r>
              <a:rPr lang="en-US" sz="1600" dirty="0" err="1" smtClean="0"/>
              <a:t>GraphX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SQL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409423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35298" y="3376824"/>
            <a:ext cx="2097047" cy="7776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Streaming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9176" y="2183628"/>
            <a:ext cx="1571348" cy="1231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30" y="2973798"/>
            <a:ext cx="1883862" cy="769243"/>
          </a:xfrm>
          <a:prstGeom prst="rect">
            <a:avLst/>
          </a:prstGeom>
        </p:spPr>
      </p:pic>
      <p:pic>
        <p:nvPicPr>
          <p:cNvPr id="5" name="Picture 2" descr="http://nathanmarz.com/storage/storm_logo.png?__SQUARESPACE_CACHEVERSION=141239546749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3" y="3063022"/>
            <a:ext cx="1826310" cy="95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71538" y="1351402"/>
            <a:ext cx="4872037" cy="4107278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99385" y="1351402"/>
            <a:ext cx="4865921" cy="4284573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49817" y="1432946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D7049"/>
                </a:solidFill>
              </a:rPr>
              <a:t>Batch</a:t>
            </a:r>
            <a:endParaRPr lang="en-US" sz="2400" dirty="0">
              <a:solidFill>
                <a:srgbClr val="FD704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1837" y="1482644"/>
            <a:ext cx="1128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D7049"/>
                </a:solidFill>
              </a:rPr>
              <a:t>Realtime</a:t>
            </a:r>
            <a:endParaRPr lang="en-US" sz="2400" dirty="0">
              <a:solidFill>
                <a:srgbClr val="FD704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8531" y="4058450"/>
            <a:ext cx="157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One unified API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25419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9712" y="292047"/>
            <a:ext cx="3442893" cy="7776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Use Cases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94" y="2259184"/>
            <a:ext cx="2142857" cy="169523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022303" y="2732560"/>
            <a:ext cx="84528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22303" y="3012551"/>
            <a:ext cx="84528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22303" y="3239378"/>
            <a:ext cx="84528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22303" y="3476838"/>
            <a:ext cx="84528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7576" y="4497054"/>
            <a:ext cx="115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views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665557" y="3305268"/>
            <a:ext cx="1755344" cy="5326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Streaming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8264" y="2276872"/>
            <a:ext cx="1194572" cy="93654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39029" y="2368723"/>
            <a:ext cx="2008403" cy="1600200"/>
          </a:xfrm>
          <a:prstGeom prst="roundRect">
            <a:avLst/>
          </a:prstGeom>
          <a:noFill/>
          <a:ln>
            <a:solidFill>
              <a:srgbClr val="E77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762" y="2737359"/>
            <a:ext cx="438842" cy="91279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364700" y="2364976"/>
            <a:ext cx="784780" cy="16002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5035" y="4497054"/>
            <a:ext cx="170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 for buffering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422606" y="2966928"/>
            <a:ext cx="84528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22606" y="3193755"/>
            <a:ext cx="84528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5557" y="4536136"/>
            <a:ext cx="188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 for processing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22605" y="496203"/>
            <a:ext cx="192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(live statistics)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0328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83768" y="292047"/>
            <a:ext cx="2938837" cy="7776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Use Cases</a:t>
            </a:r>
            <a:endParaRPr lang="en-US" sz="3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059578" y="1840517"/>
            <a:ext cx="84528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059578" y="2120508"/>
            <a:ext cx="84528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59578" y="2347335"/>
            <a:ext cx="84528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59578" y="2584795"/>
            <a:ext cx="84528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3212976"/>
            <a:ext cx="204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 meter readings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45297" y="3673740"/>
            <a:ext cx="1755344" cy="5326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Streaming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5683" y="2794346"/>
            <a:ext cx="1194572" cy="93654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618768" y="2737195"/>
            <a:ext cx="2008403" cy="1600200"/>
          </a:xfrm>
          <a:prstGeom prst="roundRect">
            <a:avLst/>
          </a:prstGeom>
          <a:noFill/>
          <a:ln>
            <a:solidFill>
              <a:srgbClr val="E77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http://cypresscreekestates.com/smartme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01" y="1069167"/>
            <a:ext cx="855112" cy="96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cypresscreekestates.com/smartme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26" y="1069166"/>
            <a:ext cx="855112" cy="96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ypresscreekestates.com/smartme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01" y="2220469"/>
            <a:ext cx="855112" cy="96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cypresscreekestates.com/smartme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26" y="2220469"/>
            <a:ext cx="855112" cy="96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cdn.tripwiremagazine.com/wp-content/uploads/2013/01/weather-icon-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34" y="3926399"/>
            <a:ext cx="1891734" cy="223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39182" y="6243445"/>
            <a:ext cx="176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 weather data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841" y="1898482"/>
            <a:ext cx="438842" cy="91279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311780" y="1526099"/>
            <a:ext cx="784780" cy="16002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43023" y="2679481"/>
            <a:ext cx="829281" cy="44194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5" idx="1"/>
          </p:cNvCxnSpPr>
          <p:nvPr/>
        </p:nvCxnSpPr>
        <p:spPr>
          <a:xfrm flipV="1">
            <a:off x="2827086" y="4776392"/>
            <a:ext cx="1407692" cy="40988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827085" y="4552467"/>
            <a:ext cx="1350315" cy="402787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6016" y="3284984"/>
            <a:ext cx="176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2 live data sources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22605" y="496203"/>
            <a:ext cx="332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(Anomaly Detection)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83821" y="4273491"/>
            <a:ext cx="678359" cy="899156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4234778" y="4144025"/>
            <a:ext cx="784780" cy="126473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28008" y="4039487"/>
            <a:ext cx="1156951" cy="435399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9512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6760" y="3327320"/>
            <a:ext cx="1755344" cy="5326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Streaming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7147" y="2447926"/>
            <a:ext cx="1194572" cy="93654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850231" y="2390775"/>
            <a:ext cx="2008403" cy="1600200"/>
          </a:xfrm>
          <a:prstGeom prst="roundRect">
            <a:avLst/>
          </a:prstGeom>
          <a:noFill/>
          <a:ln>
            <a:solidFill>
              <a:srgbClr val="E77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74933" y="3000375"/>
            <a:ext cx="985838" cy="381000"/>
          </a:xfrm>
          <a:prstGeom prst="rightArrow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165" y="2577643"/>
            <a:ext cx="1503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Input data stream</a:t>
            </a:r>
            <a:endParaRPr lang="en-US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657324" y="3327320"/>
            <a:ext cx="952178" cy="5326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Core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6128" y="2447926"/>
            <a:ext cx="1194572" cy="93654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129212" y="2390775"/>
            <a:ext cx="2008403" cy="1600200"/>
          </a:xfrm>
          <a:prstGeom prst="roundRect">
            <a:avLst/>
          </a:prstGeom>
          <a:noFill/>
          <a:ln>
            <a:solidFill>
              <a:srgbClr val="E77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735098" y="2946320"/>
            <a:ext cx="324656" cy="381000"/>
          </a:xfrm>
          <a:prstGeom prst="rightArrow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66230" y="3034353"/>
            <a:ext cx="208129" cy="20016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93760" y="3032009"/>
            <a:ext cx="208129" cy="20016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19373" y="3032008"/>
            <a:ext cx="208129" cy="20016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134707" y="2943975"/>
            <a:ext cx="324656" cy="38100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65839" y="3032008"/>
            <a:ext cx="208129" cy="20016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93369" y="3029664"/>
            <a:ext cx="208129" cy="20016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18982" y="3029663"/>
            <a:ext cx="208129" cy="20016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36296" y="2132856"/>
            <a:ext cx="1503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Batches of processed data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043151" y="2129051"/>
            <a:ext cx="150610" cy="78714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79912" y="1556792"/>
            <a:ext cx="227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Batches every X seconds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311728" y="2129051"/>
            <a:ext cx="75443" cy="79260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5438" y="2129051"/>
            <a:ext cx="25237" cy="79260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0752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5654</TotalTime>
  <Words>1122</Words>
  <Application>Microsoft Macintosh PowerPoint</Application>
  <PresentationFormat>On-screen Show (4:3)</PresentationFormat>
  <Paragraphs>277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Anonymous Pro</vt:lpstr>
      <vt:lpstr>Calibri</vt:lpstr>
      <vt:lpstr>Georgia</vt:lpstr>
      <vt:lpstr>Wingdings</vt:lpstr>
      <vt:lpstr>Wingdings 2</vt:lpstr>
      <vt:lpstr>Civic</vt:lpstr>
      <vt:lpstr>Spark Streaming</vt:lpstr>
      <vt:lpstr>Agenda</vt:lpstr>
      <vt:lpstr>Batch Processing</vt:lpstr>
      <vt:lpstr>Spark Streaming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Terminology</vt:lpstr>
      <vt:lpstr>API</vt:lpstr>
      <vt:lpstr>API</vt:lpstr>
      <vt:lpstr>API</vt:lpstr>
      <vt:lpstr>PowerPoint Presentation</vt:lpstr>
      <vt:lpstr>PowerPoint Presentation</vt:lpstr>
      <vt:lpstr>Spark Streaming Program Steps</vt:lpstr>
      <vt:lpstr>DStream Creation and Processing</vt:lpstr>
      <vt:lpstr>Transformations</vt:lpstr>
      <vt:lpstr>Transformation - Aggregation</vt:lpstr>
      <vt:lpstr>Transformation - Special</vt:lpstr>
      <vt:lpstr>PowerPoint Presentation</vt:lpstr>
      <vt:lpstr>Twitter Streaming App</vt:lpstr>
      <vt:lpstr>Twitter Streaming App</vt:lpstr>
      <vt:lpstr>Twitter Streaming App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Suyog Daga</dc:creator>
  <cp:lastModifiedBy>Peeyush Taori</cp:lastModifiedBy>
  <cp:revision>228</cp:revision>
  <dcterms:created xsi:type="dcterms:W3CDTF">2016-05-30T20:29:22Z</dcterms:created>
  <dcterms:modified xsi:type="dcterms:W3CDTF">2016-09-20T10:14:57Z</dcterms:modified>
</cp:coreProperties>
</file>