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5"/>
  </p:notesMasterIdLst>
  <p:sldIdLst>
    <p:sldId id="256" r:id="rId2"/>
    <p:sldId id="258" r:id="rId3"/>
    <p:sldId id="257" r:id="rId4"/>
    <p:sldId id="261" r:id="rId5"/>
    <p:sldId id="259" r:id="rId6"/>
    <p:sldId id="260" r:id="rId7"/>
    <p:sldId id="278" r:id="rId8"/>
    <p:sldId id="264" r:id="rId9"/>
    <p:sldId id="265" r:id="rId10"/>
    <p:sldId id="270" r:id="rId11"/>
    <p:sldId id="266" r:id="rId12"/>
    <p:sldId id="279" r:id="rId13"/>
    <p:sldId id="280" r:id="rId14"/>
    <p:sldId id="271" r:id="rId15"/>
    <p:sldId id="281" r:id="rId16"/>
    <p:sldId id="298" r:id="rId17"/>
    <p:sldId id="299" r:id="rId18"/>
    <p:sldId id="300" r:id="rId19"/>
    <p:sldId id="272" r:id="rId20"/>
    <p:sldId id="273" r:id="rId21"/>
    <p:sldId id="301" r:id="rId22"/>
    <p:sldId id="274" r:id="rId23"/>
    <p:sldId id="276" r:id="rId24"/>
    <p:sldId id="282" r:id="rId25"/>
    <p:sldId id="287" r:id="rId26"/>
    <p:sldId id="283" r:id="rId27"/>
    <p:sldId id="284" r:id="rId28"/>
    <p:sldId id="288" r:id="rId29"/>
    <p:sldId id="285" r:id="rId30"/>
    <p:sldId id="286" r:id="rId31"/>
    <p:sldId id="289" r:id="rId32"/>
    <p:sldId id="292" r:id="rId33"/>
    <p:sldId id="290" r:id="rId34"/>
    <p:sldId id="291" r:id="rId35"/>
    <p:sldId id="277" r:id="rId36"/>
    <p:sldId id="293" r:id="rId37"/>
    <p:sldId id="294" r:id="rId38"/>
    <p:sldId id="295" r:id="rId39"/>
    <p:sldId id="302" r:id="rId40"/>
    <p:sldId id="303" r:id="rId41"/>
    <p:sldId id="304" r:id="rId42"/>
    <p:sldId id="312" r:id="rId43"/>
    <p:sldId id="31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2258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7A0C9-AC92-4FAC-BD5B-F3D5A90FE2CE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8088-C448-4527-9EE6-6B7899C772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7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5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7D8C-7970-48FE-9283-7C11973B60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48088-C448-4527-9EE6-6B7899C7725A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BA63B9-540E-47BD-B0A4-7712FBF7E8C5}" type="datetimeFigureOut">
              <a:rPr lang="en-IN" smtClean="0"/>
              <a:pPr/>
              <a:t>16-04-2019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1F7C633-129D-47C7-B3E6-F1E5280083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hyperlink" Target="http://hive.apache.or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hyperlink" Target="http://hadoop.apache.org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Spark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Ooyala</a:t>
            </a:r>
            <a:endParaRPr lang="en-IN" dirty="0"/>
          </a:p>
          <a:p>
            <a:pPr lvl="1"/>
            <a:r>
              <a:rPr lang="en-IN" dirty="0"/>
              <a:t>Offers analytics services to media organizations</a:t>
            </a:r>
          </a:p>
          <a:p>
            <a:pPr lvl="1"/>
            <a:r>
              <a:rPr lang="en-IN" dirty="0"/>
              <a:t>&gt;2 billion analytics per day to maximize revenues</a:t>
            </a:r>
          </a:p>
          <a:p>
            <a:pPr lvl="1"/>
            <a:r>
              <a:rPr lang="en-IN" dirty="0"/>
              <a:t>Deliver real-time insights</a:t>
            </a:r>
          </a:p>
          <a:p>
            <a:r>
              <a:rPr lang="en-IN" dirty="0" err="1"/>
              <a:t>Facebook</a:t>
            </a:r>
            <a:endParaRPr lang="en-IN" dirty="0"/>
          </a:p>
          <a:p>
            <a:pPr lvl="1"/>
            <a:r>
              <a:rPr lang="en-IN" dirty="0"/>
              <a:t>Uses Spark extensively</a:t>
            </a:r>
          </a:p>
          <a:p>
            <a:pPr lvl="1"/>
            <a:r>
              <a:rPr lang="en-IN" dirty="0"/>
              <a:t>Primary user of </a:t>
            </a:r>
            <a:r>
              <a:rPr lang="en-IN" dirty="0" err="1"/>
              <a:t>BlinkDB</a:t>
            </a:r>
            <a:endParaRPr lang="en-IN" dirty="0"/>
          </a:p>
          <a:p>
            <a:r>
              <a:rPr lang="en-IN" dirty="0" err="1"/>
              <a:t>Uber</a:t>
            </a:r>
            <a:endParaRPr lang="en-IN" dirty="0"/>
          </a:p>
          <a:p>
            <a:pPr lvl="1"/>
            <a:r>
              <a:rPr lang="en-IN" dirty="0"/>
              <a:t>Spark Streaming to analyze data in real-time</a:t>
            </a:r>
          </a:p>
          <a:p>
            <a:pPr lvl="1"/>
            <a:r>
              <a:rPr lang="en-IN" dirty="0"/>
              <a:t>Drives decisions such as surge pricing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2050" name="Picture 2" descr="D:\Spark\Images\spark_engin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7584" y="1772816"/>
            <a:ext cx="7416824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2760" y="97546"/>
            <a:ext cx="1457985" cy="1143060"/>
          </a:xfrm>
          <a:prstGeom prst="rect">
            <a:avLst/>
          </a:prstGeom>
        </p:spPr>
      </p:pic>
      <p:pic>
        <p:nvPicPr>
          <p:cNvPr id="46" name="Picture 4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96" y="359534"/>
            <a:ext cx="2248901" cy="7096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5522" y="669076"/>
            <a:ext cx="45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1551525"/>
            <a:ext cx="1286255" cy="5252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27" y="3183324"/>
            <a:ext cx="1213961" cy="50581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5" y="2272848"/>
            <a:ext cx="429781" cy="6096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2377602"/>
            <a:ext cx="9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YARN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8825" y="2577657"/>
            <a:ext cx="2333393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8825" y="1814135"/>
            <a:ext cx="2333393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32759" y="1409032"/>
            <a:ext cx="851675" cy="66771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04406" y="1491936"/>
            <a:ext cx="486339" cy="64439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44" y="2207833"/>
            <a:ext cx="448850" cy="7214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23436" y="4007452"/>
            <a:ext cx="76357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80" y="4270062"/>
            <a:ext cx="570787" cy="700967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3148825" y="4687743"/>
            <a:ext cx="2333393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7731" y="4286688"/>
            <a:ext cx="851675" cy="66771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526251" y="4509990"/>
            <a:ext cx="77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SQL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59315" y="5011080"/>
            <a:ext cx="945956" cy="529735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3148825" y="5375401"/>
            <a:ext cx="2333393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7731" y="4874690"/>
            <a:ext cx="851675" cy="66771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532554" y="5075891"/>
            <a:ext cx="1135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MLlib</a:t>
            </a:r>
            <a:endParaRPr lang="en-US" sz="20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63854" y="6039307"/>
            <a:ext cx="2333393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32759" y="5538596"/>
            <a:ext cx="851675" cy="66771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547582" y="5739797"/>
            <a:ext cx="1624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Streaming</a:t>
            </a:r>
          </a:p>
        </p:txBody>
      </p:sp>
      <p:pic>
        <p:nvPicPr>
          <p:cNvPr id="1028" name="Picture 4" descr="https://storm.apache.org/images/logocontest/storm_logo_winner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5" y="5804029"/>
            <a:ext cx="1247675" cy="6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/>
          <p:cNvCxnSpPr/>
          <p:nvPr/>
        </p:nvCxnSpPr>
        <p:spPr>
          <a:xfrm>
            <a:off x="3148825" y="3367332"/>
            <a:ext cx="2333393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41326" y="2408820"/>
            <a:ext cx="111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Mesos</a:t>
            </a:r>
            <a:endParaRPr lang="en-US" sz="2000" b="1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19144" y="3172805"/>
            <a:ext cx="437208" cy="41972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361752" y="3152303"/>
            <a:ext cx="130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Tachyon</a:t>
            </a:r>
          </a:p>
        </p:txBody>
      </p:sp>
    </p:spTree>
    <p:extLst>
      <p:ext uri="{BB962C8B-B14F-4D97-AF65-F5344CB8AC3E}">
        <p14:creationId xmlns:p14="http://schemas.microsoft.com/office/powerpoint/2010/main" val="2011040599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/>
      <p:bldP spid="61" grpId="0"/>
      <p:bldP spid="70" grpId="0"/>
      <p:bldP spid="72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9" y="1449188"/>
            <a:ext cx="1213961" cy="505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0" y="1449187"/>
            <a:ext cx="1258135" cy="513738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1416610" y="1702096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42" y="1509403"/>
            <a:ext cx="1213961" cy="505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03" y="1509403"/>
            <a:ext cx="1258135" cy="51373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150803" y="1762311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40744" y="1775394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39" y="1522484"/>
            <a:ext cx="1213961" cy="50581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977041" y="1788474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23789" y="3770496"/>
            <a:ext cx="999638" cy="783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6" y="3770497"/>
            <a:ext cx="688640" cy="91818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323427" y="4229590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96207" y="4229589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9077" y="3770496"/>
            <a:ext cx="999638" cy="78371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7268715" y="4229590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1" y="3976680"/>
            <a:ext cx="1213961" cy="50581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423682" y="4229588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29" y="3896942"/>
            <a:ext cx="902894" cy="6652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5316" y="306689"/>
            <a:ext cx="467520" cy="6233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23928" y="188640"/>
            <a:ext cx="3670589" cy="2463047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17543" y="4951541"/>
            <a:ext cx="456653" cy="6088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75038" y="3501536"/>
            <a:ext cx="2965706" cy="2456205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40" y="3787768"/>
            <a:ext cx="688640" cy="91818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2684283" y="4246861"/>
            <a:ext cx="492318" cy="1"/>
          </a:xfrm>
          <a:prstGeom prst="straightConnector1">
            <a:avLst/>
          </a:prstGeom>
          <a:ln w="2222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ttp://rvs.github.com/oozie/images/oozie_50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14" y="967859"/>
            <a:ext cx="1021397" cy="3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i662.photobucket.com/albums/uu346/Gearhead43/RLC%20Stargate/Uz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36" y="641832"/>
            <a:ext cx="608603" cy="48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832808" y="5519886"/>
            <a:ext cx="1033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10x – 100x</a:t>
            </a:r>
          </a:p>
        </p:txBody>
      </p:sp>
      <p:sp>
        <p:nvSpPr>
          <p:cNvPr id="29" name="Up Arrow 28"/>
          <p:cNvSpPr/>
          <p:nvPr/>
        </p:nvSpPr>
        <p:spPr>
          <a:xfrm>
            <a:off x="7167861" y="5195264"/>
            <a:ext cx="201709" cy="462852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113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Spark </a:t>
            </a:r>
            <a:r>
              <a:rPr lang="en-IN" dirty="0" err="1"/>
              <a:t>MapReduce</a:t>
            </a:r>
            <a:r>
              <a:rPr lang="en-IN" dirty="0"/>
              <a:t> Competition</a:t>
            </a:r>
          </a:p>
        </p:txBody>
      </p:sp>
      <p:pic>
        <p:nvPicPr>
          <p:cNvPr id="3074" name="Picture 2" descr="D:\Spark\Images\SparkMapReduceSort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13475" y="1527175"/>
            <a:ext cx="5480538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Execution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Spark-submit script</a:t>
            </a:r>
          </a:p>
          <a:p>
            <a:pPr lvl="1"/>
            <a:r>
              <a:rPr lang="en-IN" dirty="0"/>
              <a:t>Launch apps on a cluster</a:t>
            </a:r>
          </a:p>
          <a:p>
            <a:r>
              <a:rPr lang="en-IN" dirty="0"/>
              <a:t>Spark applications</a:t>
            </a:r>
          </a:p>
          <a:p>
            <a:pPr lvl="1"/>
            <a:r>
              <a:rPr lang="en-IN" dirty="0"/>
              <a:t>Run as independent processes. </a:t>
            </a:r>
          </a:p>
          <a:p>
            <a:pPr lvl="1"/>
            <a:r>
              <a:rPr lang="en-IN" dirty="0"/>
              <a:t>Driver program coordinates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Architecture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527174"/>
            <a:ext cx="5904656" cy="485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dirty="0"/>
              <a:t>Shuffle</a:t>
            </a:r>
          </a:p>
          <a:p>
            <a:pPr lvl="1"/>
            <a:r>
              <a:rPr lang="en-IN" dirty="0"/>
              <a:t>Redistributes data among cluster of nodes by a criteria</a:t>
            </a:r>
          </a:p>
          <a:p>
            <a:pPr lvl="1"/>
            <a:r>
              <a:rPr lang="en-IN" dirty="0"/>
              <a:t>Groups data into bucket (partitions)</a:t>
            </a:r>
          </a:p>
          <a:p>
            <a:pPr lvl="1"/>
            <a:r>
              <a:rPr lang="en-IN" dirty="0"/>
              <a:t>Expensive </a:t>
            </a:r>
          </a:p>
          <a:p>
            <a:r>
              <a:rPr lang="en-IN" dirty="0"/>
              <a:t>Job</a:t>
            </a:r>
          </a:p>
          <a:p>
            <a:pPr lvl="1"/>
            <a:r>
              <a:rPr lang="en-IN" dirty="0"/>
              <a:t>Set of computations </a:t>
            </a:r>
          </a:p>
          <a:p>
            <a:pPr lvl="1"/>
            <a:r>
              <a:rPr lang="en-IN" dirty="0"/>
              <a:t>Application can have multiple jobs</a:t>
            </a:r>
          </a:p>
          <a:p>
            <a:r>
              <a:rPr lang="en-IN" dirty="0"/>
              <a:t>Stage</a:t>
            </a:r>
          </a:p>
          <a:p>
            <a:pPr lvl="1"/>
            <a:r>
              <a:rPr lang="en-IN" dirty="0"/>
              <a:t>Collection of tasks</a:t>
            </a:r>
          </a:p>
          <a:p>
            <a:pPr lvl="1"/>
            <a:r>
              <a:rPr lang="en-IN" dirty="0"/>
              <a:t>Stages could depend on each other</a:t>
            </a:r>
          </a:p>
          <a:p>
            <a:pPr lvl="1"/>
            <a:r>
              <a:rPr lang="en-IN" dirty="0"/>
              <a:t>Shuffle boundaries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Run Application</a:t>
            </a:r>
          </a:p>
          <a:p>
            <a:r>
              <a:rPr lang="en-IN" dirty="0"/>
              <a:t>Connect to cluster manager &amp; get executors on worker nodes</a:t>
            </a:r>
          </a:p>
          <a:p>
            <a:r>
              <a:rPr lang="en-IN" dirty="0"/>
              <a:t>Spark splits jobs into stages</a:t>
            </a:r>
          </a:p>
          <a:p>
            <a:r>
              <a:rPr lang="en-IN" dirty="0"/>
              <a:t>Executors run tasks in parallel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Launch Spark REPL</a:t>
            </a:r>
          </a:p>
          <a:p>
            <a:pPr lvl="1"/>
            <a:r>
              <a:rPr lang="en-IN" dirty="0"/>
              <a:t>VM Distribution comes pre-installed with Spark</a:t>
            </a:r>
          </a:p>
          <a:p>
            <a:pPr lvl="1"/>
            <a:r>
              <a:rPr lang="en-IN" dirty="0"/>
              <a:t>Can also install Spark as standalone on Windows</a:t>
            </a:r>
          </a:p>
          <a:p>
            <a:r>
              <a:rPr lang="en-IN" dirty="0"/>
              <a:t>For now, we will not worry much about installation</a:t>
            </a:r>
          </a:p>
          <a:p>
            <a:pPr lvl="1"/>
            <a:r>
              <a:rPr lang="en-IN" dirty="0"/>
              <a:t>Focus on being able to program</a:t>
            </a:r>
          </a:p>
          <a:p>
            <a:pPr lvl="1"/>
            <a:r>
              <a:rPr lang="en-IN" dirty="0"/>
              <a:t>Understand building blocks</a:t>
            </a:r>
          </a:p>
          <a:p>
            <a:r>
              <a:rPr lang="en-IN" dirty="0"/>
              <a:t>Multiple REPL (Python, </a:t>
            </a:r>
            <a:r>
              <a:rPr lang="en-IN" dirty="0" err="1"/>
              <a:t>Scala</a:t>
            </a:r>
            <a:r>
              <a:rPr lang="en-IN" dirty="0"/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Spark</a:t>
            </a:r>
          </a:p>
          <a:p>
            <a:r>
              <a:rPr lang="en-IN" dirty="0"/>
              <a:t>Spark Architecture</a:t>
            </a:r>
          </a:p>
          <a:p>
            <a:r>
              <a:rPr lang="en-IN" dirty="0" err="1"/>
              <a:t>Scala</a:t>
            </a:r>
            <a:endParaRPr lang="en-IN" dirty="0"/>
          </a:p>
          <a:p>
            <a:r>
              <a:rPr lang="en-IN" dirty="0"/>
              <a:t>Explore Spark Components</a:t>
            </a:r>
          </a:p>
          <a:p>
            <a:pPr lvl="1"/>
            <a:r>
              <a:rPr lang="en-IN" dirty="0"/>
              <a:t>Spark SQL</a:t>
            </a:r>
          </a:p>
          <a:p>
            <a:pPr lvl="1"/>
            <a:r>
              <a:rPr lang="en-IN" dirty="0"/>
              <a:t>Streaming</a:t>
            </a:r>
          </a:p>
          <a:p>
            <a:pPr lvl="1"/>
            <a:r>
              <a:rPr lang="en-IN" dirty="0" err="1"/>
              <a:t>MLLib</a:t>
            </a:r>
            <a:endParaRPr lang="en-IN" dirty="0"/>
          </a:p>
          <a:p>
            <a:pPr lvl="1"/>
            <a:r>
              <a:rPr lang="en-IN" dirty="0" err="1"/>
              <a:t>GraphX</a:t>
            </a:r>
            <a:endParaRPr lang="en-IN" dirty="0"/>
          </a:p>
          <a:p>
            <a:pPr lvl="1"/>
            <a:r>
              <a:rPr lang="en-IN" dirty="0"/>
              <a:t>Blink DB</a:t>
            </a:r>
          </a:p>
          <a:p>
            <a:r>
              <a:rPr lang="en-IN" dirty="0"/>
              <a:t>Case Study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Driver Program</a:t>
            </a:r>
          </a:p>
          <a:p>
            <a:pPr lvl="1"/>
            <a:r>
              <a:rPr lang="en-IN" dirty="0"/>
              <a:t>Connects to, and communicates with Spark cluster</a:t>
            </a:r>
          </a:p>
          <a:p>
            <a:pPr lvl="1"/>
            <a:r>
              <a:rPr lang="en-IN" dirty="0"/>
              <a:t>REPL is a driver program</a:t>
            </a:r>
          </a:p>
          <a:p>
            <a:pPr lvl="1"/>
            <a:r>
              <a:rPr lang="en-IN" dirty="0"/>
              <a:t>Pushes work to a cluster and brings back</a:t>
            </a:r>
          </a:p>
          <a:p>
            <a:r>
              <a:rPr lang="en-IN" dirty="0"/>
              <a:t>What happens when there is no cluster?</a:t>
            </a:r>
          </a:p>
          <a:p>
            <a:pPr lvl="1"/>
            <a:r>
              <a:rPr lang="en-IN" dirty="0"/>
              <a:t>Simulates one in JVM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Main entry point to Spark library</a:t>
            </a:r>
          </a:p>
          <a:p>
            <a:r>
              <a:rPr lang="en-IN" dirty="0"/>
              <a:t>Connection to Spark cluster</a:t>
            </a:r>
          </a:p>
          <a:p>
            <a:r>
              <a:rPr lang="en-IN" dirty="0"/>
              <a:t>Apps create instance of </a:t>
            </a:r>
            <a:r>
              <a:rPr lang="en-IN" dirty="0" err="1"/>
              <a:t>SparkContext</a:t>
            </a:r>
            <a:endParaRPr lang="en-IN" dirty="0"/>
          </a:p>
          <a:p>
            <a:pPr lvl="1"/>
            <a:r>
              <a:rPr lang="en-IN" dirty="0"/>
              <a:t>One instance per app</a:t>
            </a:r>
          </a:p>
          <a:p>
            <a:pPr lvl="1"/>
            <a:r>
              <a:rPr lang="en-IN" dirty="0" err="1"/>
              <a:t>val</a:t>
            </a:r>
            <a:r>
              <a:rPr lang="en-IN" dirty="0"/>
              <a:t> sc = new </a:t>
            </a:r>
            <a:r>
              <a:rPr lang="en-IN" dirty="0" err="1"/>
              <a:t>SparkContext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Abstract representation of data</a:t>
            </a:r>
          </a:p>
          <a:p>
            <a:r>
              <a:rPr lang="en-IN" dirty="0"/>
              <a:t>Breaks data into partitions</a:t>
            </a:r>
          </a:p>
          <a:p>
            <a:r>
              <a:rPr lang="en-IN" dirty="0"/>
              <a:t>More partition -&gt; More parallelism</a:t>
            </a:r>
          </a:p>
          <a:p>
            <a:r>
              <a:rPr lang="en-IN" dirty="0"/>
              <a:t>Distributed collection</a:t>
            </a:r>
          </a:p>
          <a:p>
            <a:r>
              <a:rPr lang="en-IN" dirty="0"/>
              <a:t>Immutable, partitioned, fault tolerant, strongly typed, in-memory </a:t>
            </a:r>
          </a:p>
          <a:p>
            <a:r>
              <a:rPr lang="en-IN" dirty="0"/>
              <a:t>Can be created in two ways</a:t>
            </a:r>
          </a:p>
          <a:p>
            <a:pPr lvl="1"/>
            <a:r>
              <a:rPr lang="en-IN" dirty="0"/>
              <a:t>Parallelize a collection – In Memory</a:t>
            </a:r>
          </a:p>
          <a:p>
            <a:pPr lvl="1"/>
            <a:r>
              <a:rPr lang="en-IN" dirty="0"/>
              <a:t>Read data from external data sources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Parallelize in Python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wordsRDD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([“fish", “cats“, “dogs”])</a:t>
            </a:r>
          </a:p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Parallelize in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n-NO" sz="2300" dirty="0">
                <a:latin typeface="Consolas" panose="020B0609020204030204" pitchFamily="49" charset="0"/>
                <a:cs typeface="Consolas" panose="020B0609020204030204" pitchFamily="49" charset="0"/>
              </a:rPr>
              <a:t>val wordsRDD= sc.parallelize(List("fish", "cats", "dogs"))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a local txt file in Python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linesRDD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("/path/to/README.md")</a:t>
            </a:r>
          </a:p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a local txt file in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n-NO" sz="2300" dirty="0">
                <a:latin typeface="Consolas" panose="020B0609020204030204" pitchFamily="49" charset="0"/>
                <a:cs typeface="Consolas" panose="020B0609020204030204" pitchFamily="49" charset="0"/>
              </a:rPr>
              <a:t>val linesRDD = sc.textFile("/path/to/README.md")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5052" y="1593411"/>
            <a:ext cx="3340729" cy="18740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503690" y="1593410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167988" y="1593410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845865" y="1593410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16953" y="1611517"/>
            <a:ext cx="0" cy="1855960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596" y="1848933"/>
            <a:ext cx="60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item-1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item-2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item-3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item-4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item-5</a:t>
            </a:r>
          </a:p>
          <a:p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753" y="1848933"/>
            <a:ext cx="604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</a:rPr>
              <a:t>item-6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item-7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item-8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item-9</a:t>
            </a:r>
          </a:p>
          <a:p>
            <a:r>
              <a:rPr lang="en-US" sz="1200" dirty="0">
                <a:latin typeface="Candara" panose="020E0502030303020204" pitchFamily="34" charset="0"/>
              </a:rPr>
              <a:t>item-10</a:t>
            </a:r>
          </a:p>
          <a:p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337" y="1848933"/>
            <a:ext cx="6043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ndara" panose="020E0502030303020204" pitchFamily="34" charset="0"/>
              </a:rPr>
              <a:t>item-11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item-12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item-13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item-14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item-15</a:t>
            </a:r>
          </a:p>
          <a:p>
            <a:endParaRPr lang="en-US" sz="1100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6213" y="1837946"/>
            <a:ext cx="6043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ndara" panose="020E0502030303020204" pitchFamily="34" charset="0"/>
              </a:rPr>
              <a:t>item-16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item-17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item-18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item-19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item-20</a:t>
            </a:r>
          </a:p>
          <a:p>
            <a:endParaRPr lang="en-US" sz="11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4089" y="1828893"/>
            <a:ext cx="6043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ndara" panose="020E0502030303020204" pitchFamily="34" charset="0"/>
              </a:rPr>
              <a:t>item-21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item-22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item-23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item-24</a:t>
            </a:r>
          </a:p>
          <a:p>
            <a:r>
              <a:rPr lang="en-US" sz="1100" dirty="0">
                <a:latin typeface="Candara" panose="020E0502030303020204" pitchFamily="34" charset="0"/>
              </a:rPr>
              <a:t>item-25</a:t>
            </a:r>
          </a:p>
          <a:p>
            <a:endParaRPr lang="en-US" sz="11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3071" y="916303"/>
            <a:ext cx="90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RDD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6007" y="4505477"/>
            <a:ext cx="1208969" cy="16157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66835" y="4916338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9947" y="5190260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9103" y="4560434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88992" y="5354003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881" y="4505477"/>
            <a:ext cx="1208969" cy="161577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144709" y="4916338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7821" y="5190260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46977" y="4560434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66866" y="5354003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36090" y="4505477"/>
            <a:ext cx="1208969" cy="161577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86917" y="4916338"/>
            <a:ext cx="530090" cy="619703"/>
          </a:xfrm>
          <a:prstGeom prst="rect">
            <a:avLst/>
          </a:prstGeom>
          <a:solidFill>
            <a:srgbClr val="E7BF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</a:t>
            </a:r>
            <a:endParaRPr lang="en-US" b="1" dirty="0">
              <a:solidFill>
                <a:schemeClr val="bg1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10029" y="5190260"/>
            <a:ext cx="268418" cy="138557"/>
          </a:xfrm>
          <a:prstGeom prst="rect">
            <a:avLst/>
          </a:prstGeom>
          <a:solidFill>
            <a:srgbClr val="BBE6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RDD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89185" y="4560434"/>
            <a:ext cx="318392" cy="161465"/>
          </a:xfrm>
          <a:prstGeom prst="rect">
            <a:avLst/>
          </a:prstGeom>
          <a:solidFill>
            <a:srgbClr val="FE72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87495" y="3467477"/>
            <a:ext cx="510642" cy="172278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77832" y="3489449"/>
            <a:ext cx="325240" cy="170081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73916" y="3450914"/>
            <a:ext cx="1849577" cy="197236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78074" y="3467475"/>
            <a:ext cx="886216" cy="172278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3"/>
          </p:cNvCxnSpPr>
          <p:nvPr/>
        </p:nvCxnSpPr>
        <p:spPr>
          <a:xfrm flipH="1">
            <a:off x="4435284" y="3469641"/>
            <a:ext cx="1421416" cy="195364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65822" y="370744"/>
            <a:ext cx="3034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more partitions = more parallelism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732826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Two types</a:t>
            </a:r>
          </a:p>
          <a:p>
            <a:pPr lvl="1"/>
            <a:r>
              <a:rPr lang="en-IN" dirty="0"/>
              <a:t>Transformations </a:t>
            </a:r>
          </a:p>
          <a:p>
            <a:pPr lvl="2"/>
            <a:r>
              <a:rPr lang="en-IN" dirty="0"/>
              <a:t>Convert one RDD to another</a:t>
            </a:r>
          </a:p>
          <a:p>
            <a:pPr lvl="2"/>
            <a:r>
              <a:rPr lang="en-IN" dirty="0"/>
              <a:t>Work with actual data objects</a:t>
            </a:r>
          </a:p>
          <a:p>
            <a:pPr lvl="1"/>
            <a:r>
              <a:rPr lang="en-IN" dirty="0"/>
              <a:t>Actions</a:t>
            </a:r>
          </a:p>
          <a:p>
            <a:pPr lvl="2"/>
            <a:r>
              <a:rPr lang="en-IN" dirty="0"/>
              <a:t>Trigger entire workflow</a:t>
            </a:r>
          </a:p>
          <a:p>
            <a:pPr lvl="2"/>
            <a:r>
              <a:rPr lang="en-IN" dirty="0"/>
              <a:t>Present results to the driver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717" y="1604167"/>
            <a:ext cx="5228217" cy="1752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245507" y="1622275"/>
            <a:ext cx="0" cy="1734111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74580" y="1613219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62462" y="1613219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7084" y="1700808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Warn, ts, msg2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1213" y="1628800"/>
            <a:ext cx="111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msg8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Warn, ts, msg2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msg8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9645" y="1628800"/>
            <a:ext cx="1119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msg5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Info, ts, msg5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4527" y="1628801"/>
            <a:ext cx="1077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Warn, ts, msg9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8304" y="2204864"/>
            <a:ext cx="109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484784"/>
            <a:ext cx="1213961" cy="50581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591058" y="1147722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654" y="1144693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89332" y="1156911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98940" y="1143461"/>
            <a:ext cx="1309" cy="43777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2565" y="664129"/>
            <a:ext cx="338411" cy="5143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36460" y="660659"/>
            <a:ext cx="338411" cy="5143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0354" y="632085"/>
            <a:ext cx="338411" cy="5143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6225" y="648756"/>
            <a:ext cx="338411" cy="514385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4474581" y="3378439"/>
            <a:ext cx="1" cy="813057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76717" y="4428536"/>
            <a:ext cx="5228217" cy="1752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45507" y="4446644"/>
            <a:ext cx="0" cy="1734111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74580" y="4437588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2462" y="4437588"/>
            <a:ext cx="0" cy="1743166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47084" y="4796206"/>
            <a:ext cx="1116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9645" y="4796205"/>
            <a:ext cx="111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4527" y="4824954"/>
            <a:ext cx="1077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endParaRPr lang="en-US" sz="1600" dirty="0">
              <a:latin typeface="Candara" panose="020E050203030302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50344" y="5742395"/>
            <a:ext cx="135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1841" y="3612762"/>
            <a:ext cx="1278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4366" y="3659353"/>
            <a:ext cx="184053" cy="245404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4474580" y="6251446"/>
            <a:ext cx="1" cy="813057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82460" y="2937640"/>
            <a:ext cx="121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(input/base RDD)</a:t>
            </a:r>
          </a:p>
        </p:txBody>
      </p:sp>
    </p:spTree>
    <p:extLst>
      <p:ext uri="{BB962C8B-B14F-4D97-AF65-F5344CB8AC3E}">
        <p14:creationId xmlns:p14="http://schemas.microsoft.com/office/powerpoint/2010/main" val="21407315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717" y="561931"/>
            <a:ext cx="5228217" cy="1313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245507" y="580037"/>
            <a:ext cx="0" cy="1295752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74580" y="570983"/>
            <a:ext cx="0" cy="130480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62462" y="570983"/>
            <a:ext cx="0" cy="130480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50344" y="1506457"/>
            <a:ext cx="142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74581" y="0"/>
            <a:ext cx="1" cy="497698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466344" y="1868463"/>
            <a:ext cx="1" cy="813057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2105713"/>
            <a:ext cx="1361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5224"/>
                </a:solidFill>
                <a:latin typeface="Candara" panose="020E0502030303020204" pitchFamily="34" charset="0"/>
              </a:rPr>
              <a:t>.coalesce( 2 )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738" y="2772360"/>
            <a:ext cx="2497863" cy="1288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466343" y="2790468"/>
            <a:ext cx="3185" cy="130512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1105" y="2852936"/>
            <a:ext cx="11166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300" dirty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  <a:p>
            <a:r>
              <a:rPr lang="en-US" sz="13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5234" y="2991981"/>
            <a:ext cx="11166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r>
              <a:rPr lang="en-US" sz="13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4308" y="3726262"/>
            <a:ext cx="13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66155" y="770563"/>
            <a:ext cx="1116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716" y="770562"/>
            <a:ext cx="111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3598" y="790602"/>
            <a:ext cx="1058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61597" y="4095595"/>
            <a:ext cx="1" cy="81305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31840" y="4311784"/>
            <a:ext cx="124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3792" y="5160071"/>
            <a:ext cx="1681030" cy="14439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08104" y="5733256"/>
            <a:ext cx="10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233952049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4" grpId="0"/>
      <p:bldP spid="15" grpId="0"/>
      <p:bldP spid="2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What happens once action is called?</a:t>
            </a:r>
          </a:p>
          <a:p>
            <a:pPr lvl="1"/>
            <a:r>
              <a:rPr lang="en-IN" dirty="0"/>
              <a:t>Data pipelines empty</a:t>
            </a:r>
          </a:p>
          <a:p>
            <a:pPr lvl="1"/>
            <a:r>
              <a:rPr lang="en-IN" dirty="0"/>
              <a:t>RDD could exist, but no data</a:t>
            </a:r>
          </a:p>
          <a:p>
            <a:r>
              <a:rPr lang="en-IN" dirty="0"/>
              <a:t>If we want to save intermediate RDD?</a:t>
            </a:r>
          </a:p>
          <a:p>
            <a:pPr lvl="1"/>
            <a:r>
              <a:rPr lang="en-IN" dirty="0"/>
              <a:t>Repeating process is wasteful</a:t>
            </a:r>
          </a:p>
          <a:p>
            <a:pPr lvl="1"/>
            <a:r>
              <a:rPr lang="en-IN" dirty="0"/>
              <a:t>Caching is the solution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4129623" y="2003119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137285" y="1117827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199934" y="753741"/>
            <a:ext cx="1959607" cy="509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659259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29624" y="753741"/>
            <a:ext cx="1706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66300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4128" y="908720"/>
            <a:ext cx="153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1772816"/>
            <a:ext cx="17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0078" y="2490474"/>
            <a:ext cx="2497863" cy="1442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135683" y="2508582"/>
            <a:ext cx="3185" cy="130512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0445" y="2564904"/>
            <a:ext cx="1116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400" dirty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  <a:p>
            <a:r>
              <a:rPr lang="en-US" sz="14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4575" y="2710095"/>
            <a:ext cx="1116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6136" y="31409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99934" y="1580911"/>
            <a:ext cx="1959607" cy="50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59259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29624" y="1580912"/>
            <a:ext cx="1706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66300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48537" y="3970593"/>
            <a:ext cx="8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9355" y="4017184"/>
            <a:ext cx="184053" cy="245404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4119010" y="3933056"/>
            <a:ext cx="1412006" cy="432752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2085" y="4457710"/>
            <a:ext cx="2497863" cy="953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54117" y="4519163"/>
            <a:ext cx="0" cy="87345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6540" y="4519163"/>
            <a:ext cx="1116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4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5330" y="4519163"/>
            <a:ext cx="111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5654" y="5411612"/>
            <a:ext cx="122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errorMsg1RDD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8488" y="5395210"/>
            <a:ext cx="1" cy="59686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1" y="556453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7133" y="6129640"/>
            <a:ext cx="591225" cy="50783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5065" y="61632"/>
            <a:ext cx="303886" cy="405181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3436528" y="264223"/>
            <a:ext cx="548537" cy="48409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3890381" y="466812"/>
            <a:ext cx="246628" cy="27809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</p:cNvCxnSpPr>
          <p:nvPr/>
        </p:nvCxnSpPr>
        <p:spPr>
          <a:xfrm>
            <a:off x="4137008" y="466812"/>
            <a:ext cx="282665" cy="26363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</p:cNvCxnSpPr>
          <p:nvPr/>
        </p:nvCxnSpPr>
        <p:spPr>
          <a:xfrm>
            <a:off x="4288951" y="264222"/>
            <a:ext cx="629189" cy="471866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</p:cNvCxnSpPr>
          <p:nvPr/>
        </p:nvCxnSpPr>
        <p:spPr>
          <a:xfrm flipH="1">
            <a:off x="3025118" y="3933056"/>
            <a:ext cx="1093892" cy="1068082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762" y="5138701"/>
            <a:ext cx="591225" cy="50783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4" y="2935723"/>
            <a:ext cx="821572" cy="60536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5576" y="2492896"/>
            <a:ext cx="2032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andara" panose="020E0502030303020204" pitchFamily="34" charset="0"/>
              </a:rPr>
              <a:t>saveToCassandra</a:t>
            </a:r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(  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296316" y="3119914"/>
            <a:ext cx="1573247" cy="5678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1721" y="4731365"/>
            <a:ext cx="1046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.count(  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14107" y="5057493"/>
            <a:ext cx="26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andara" panose="020E05020303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8834547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5" grpId="0"/>
      <p:bldP spid="26" grpId="0"/>
      <p:bldP spid="27" grpId="0"/>
      <p:bldP spid="30" grpId="0"/>
      <p:bldP spid="41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You should know</a:t>
            </a:r>
          </a:p>
          <a:p>
            <a:pPr lvl="1"/>
            <a:r>
              <a:rPr lang="en-IN" dirty="0"/>
              <a:t>Core Spark</a:t>
            </a:r>
          </a:p>
          <a:p>
            <a:pPr lvl="1"/>
            <a:r>
              <a:rPr lang="en-IN" dirty="0"/>
              <a:t>Building blocks of Spark</a:t>
            </a:r>
          </a:p>
          <a:p>
            <a:pPr lvl="1"/>
            <a:r>
              <a:rPr lang="en-IN" dirty="0"/>
              <a:t>Write programs in Spark </a:t>
            </a:r>
          </a:p>
          <a:p>
            <a:pPr lvl="1"/>
            <a:r>
              <a:rPr lang="en-IN" dirty="0"/>
              <a:t>Understand </a:t>
            </a:r>
            <a:r>
              <a:rPr lang="en-IN" dirty="0" err="1"/>
              <a:t>Scala</a:t>
            </a:r>
            <a:endParaRPr lang="en-IN" dirty="0"/>
          </a:p>
          <a:p>
            <a:pPr lvl="1"/>
            <a:r>
              <a:rPr lang="en-IN" dirty="0"/>
              <a:t>How Spark fits the Big Data ecosystem</a:t>
            </a:r>
          </a:p>
          <a:p>
            <a:pPr lvl="1"/>
            <a:r>
              <a:rPr lang="en-IN" dirty="0"/>
              <a:t>Spark SQL</a:t>
            </a:r>
          </a:p>
          <a:p>
            <a:pPr lvl="1"/>
            <a:r>
              <a:rPr lang="en-IN" dirty="0"/>
              <a:t>Machine Learning </a:t>
            </a:r>
          </a:p>
          <a:p>
            <a:pPr lvl="1"/>
            <a:r>
              <a:rPr lang="en-IN" dirty="0"/>
              <a:t>Streaming data analytics</a:t>
            </a:r>
          </a:p>
          <a:p>
            <a:pPr lvl="1"/>
            <a:r>
              <a:rPr lang="en-IN" dirty="0"/>
              <a:t>Graph Exploration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/>
          <p:cNvSpPr/>
          <p:nvPr/>
        </p:nvSpPr>
        <p:spPr>
          <a:xfrm>
            <a:off x="2671763" y="2171255"/>
            <a:ext cx="3196595" cy="1881053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29623" y="2003119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37285" y="1117827"/>
            <a:ext cx="1153" cy="443416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199934" y="753741"/>
            <a:ext cx="1959607" cy="5093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659259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29624" y="753741"/>
            <a:ext cx="1706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6300" y="753741"/>
            <a:ext cx="0" cy="513652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08104" y="908720"/>
            <a:ext cx="160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logLinesRDD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80112" y="1700808"/>
            <a:ext cx="143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errorsRDD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70078" y="2490474"/>
            <a:ext cx="2497863" cy="1288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4135683" y="2508582"/>
            <a:ext cx="3185" cy="130512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940445" y="2710095"/>
            <a:ext cx="111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200" dirty="0">
                <a:latin typeface="Candara" panose="020E0502030303020204" pitchFamily="34" charset="0"/>
                <a:cs typeface="Consolas" panose="020B0609020204030204" pitchFamily="49" charset="0"/>
              </a:rPr>
              <a:t>Error, ts, msg3</a:t>
            </a:r>
          </a:p>
          <a:p>
            <a:r>
              <a:rPr lang="en-US" sz="12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34575" y="2710095"/>
            <a:ext cx="1116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msg4</a:t>
            </a:r>
          </a:p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4168" y="3212976"/>
            <a:ext cx="141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cleanedRDD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99934" y="1580911"/>
            <a:ext cx="1959607" cy="5015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3659259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29624" y="1580912"/>
            <a:ext cx="1706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66300" y="1580912"/>
            <a:ext cx="0" cy="505879"/>
          </a:xfrm>
          <a:prstGeom prst="line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48537" y="3970593"/>
            <a:ext cx="82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E5224"/>
                </a:solidFill>
                <a:latin typeface="Candara" panose="020E0502030303020204" pitchFamily="34" charset="0"/>
              </a:rPr>
              <a:t>.filter(      )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9355" y="4017184"/>
            <a:ext cx="184053" cy="245404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54" idx="2"/>
          </p:cNvCxnSpPr>
          <p:nvPr/>
        </p:nvCxnSpPr>
        <p:spPr>
          <a:xfrm>
            <a:off x="4119010" y="3778479"/>
            <a:ext cx="1412006" cy="587329"/>
          </a:xfrm>
          <a:prstGeom prst="straightConnector1">
            <a:avLst/>
          </a:prstGeom>
          <a:ln>
            <a:solidFill>
              <a:srgbClr val="FE5224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82085" y="4457710"/>
            <a:ext cx="2497863" cy="9539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554117" y="4519163"/>
            <a:ext cx="0" cy="873457"/>
          </a:xfrm>
          <a:prstGeom prst="line">
            <a:avLst/>
          </a:prstGeom>
          <a:ln w="19050">
            <a:solidFill>
              <a:schemeClr val="tx2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56540" y="4519163"/>
            <a:ext cx="1116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</a:t>
            </a:r>
          </a:p>
          <a:p>
            <a:r>
              <a:rPr lang="en-US" sz="14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25330" y="4519163"/>
            <a:ext cx="111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  <a:cs typeface="Consolas" panose="020B0609020204030204" pitchFamily="49" charset="0"/>
              </a:rPr>
              <a:t>Error, ts, msg1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75654" y="5411612"/>
            <a:ext cx="180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errorMsg1RDD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558488" y="5395210"/>
            <a:ext cx="1" cy="596867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55977" y="5564538"/>
            <a:ext cx="121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.collect(  )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7133" y="6129640"/>
            <a:ext cx="591225" cy="5078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5065" y="61632"/>
            <a:ext cx="303886" cy="405181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76" idx="1"/>
          </p:cNvCxnSpPr>
          <p:nvPr/>
        </p:nvCxnSpPr>
        <p:spPr>
          <a:xfrm flipH="1">
            <a:off x="3436528" y="264223"/>
            <a:ext cx="548537" cy="48409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2"/>
          </p:cNvCxnSpPr>
          <p:nvPr/>
        </p:nvCxnSpPr>
        <p:spPr>
          <a:xfrm flipH="1">
            <a:off x="3890381" y="466812"/>
            <a:ext cx="246628" cy="278090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2"/>
          </p:cNvCxnSpPr>
          <p:nvPr/>
        </p:nvCxnSpPr>
        <p:spPr>
          <a:xfrm>
            <a:off x="4137008" y="466812"/>
            <a:ext cx="282665" cy="263634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3"/>
          </p:cNvCxnSpPr>
          <p:nvPr/>
        </p:nvCxnSpPr>
        <p:spPr>
          <a:xfrm>
            <a:off x="4288951" y="264222"/>
            <a:ext cx="629189" cy="471866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4" idx="2"/>
          </p:cNvCxnSpPr>
          <p:nvPr/>
        </p:nvCxnSpPr>
        <p:spPr>
          <a:xfrm flipH="1">
            <a:off x="3025118" y="3778479"/>
            <a:ext cx="1093892" cy="1222659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835697" y="4731365"/>
            <a:ext cx="126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.count(  )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3762" y="5138701"/>
            <a:ext cx="591225" cy="50783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54" y="2935723"/>
            <a:ext cx="821572" cy="60536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259632" y="2492896"/>
            <a:ext cx="152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.</a:t>
            </a:r>
            <a:r>
              <a:rPr lang="en-US" sz="1600" dirty="0" err="1">
                <a:solidFill>
                  <a:schemeClr val="accent3"/>
                </a:solidFill>
                <a:latin typeface="Candara" panose="020E0502030303020204" pitchFamily="34" charset="0"/>
              </a:rPr>
              <a:t>saveToCassandra</a:t>
            </a:r>
            <a:r>
              <a:rPr lang="en-US" sz="1600" dirty="0">
                <a:solidFill>
                  <a:schemeClr val="accent3"/>
                </a:solidFill>
                <a:latin typeface="Candara" panose="020E0502030303020204" pitchFamily="34" charset="0"/>
              </a:rPr>
              <a:t>(  )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1296316" y="3119914"/>
            <a:ext cx="1573247" cy="5678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63" y="2492799"/>
            <a:ext cx="276482" cy="36864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94" y="2494083"/>
            <a:ext cx="276482" cy="36864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2914107" y="5057493"/>
            <a:ext cx="26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andara" panose="020E05020303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38065372"/>
      </p:ext>
    </p:extLst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Putting it together – Lifecycle of Spark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Create RDD</a:t>
            </a:r>
          </a:p>
          <a:p>
            <a:pPr lvl="1"/>
            <a:r>
              <a:rPr lang="en-IN" dirty="0"/>
              <a:t>Parallelize</a:t>
            </a:r>
          </a:p>
          <a:p>
            <a:pPr lvl="1"/>
            <a:r>
              <a:rPr lang="en-IN" dirty="0"/>
              <a:t>Read data from external sources</a:t>
            </a:r>
          </a:p>
          <a:p>
            <a:r>
              <a:rPr lang="en-IN" dirty="0"/>
              <a:t>Transform operations</a:t>
            </a:r>
          </a:p>
          <a:p>
            <a:r>
              <a:rPr lang="en-IN" dirty="0"/>
              <a:t>Optional – Cache RDD</a:t>
            </a:r>
          </a:p>
          <a:p>
            <a:r>
              <a:rPr lang="en-IN" dirty="0"/>
              <a:t>Actions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Similar to Java, strongly typed</a:t>
            </a:r>
          </a:p>
          <a:p>
            <a:r>
              <a:rPr lang="en-GB" dirty="0"/>
              <a:t>Stored internally in different types.</a:t>
            </a:r>
          </a:p>
          <a:p>
            <a:r>
              <a:rPr lang="en-GB" dirty="0"/>
              <a:t>Each type allows access to a number of methods.</a:t>
            </a:r>
          </a:p>
          <a:p>
            <a:r>
              <a:rPr lang="en-GB" dirty="0" err="1"/>
              <a:t>HadoopRDD</a:t>
            </a:r>
            <a:r>
              <a:rPr lang="en-GB" dirty="0"/>
              <a:t>, </a:t>
            </a:r>
            <a:r>
              <a:rPr lang="en-GB" dirty="0" err="1"/>
              <a:t>PairRDD</a:t>
            </a:r>
            <a:r>
              <a:rPr lang="en-GB" dirty="0"/>
              <a:t>, </a:t>
            </a:r>
            <a:r>
              <a:rPr lang="en-GB" dirty="0" err="1"/>
              <a:t>PythonRDD</a:t>
            </a:r>
            <a:r>
              <a:rPr lang="en-GB" dirty="0"/>
              <a:t>, </a:t>
            </a:r>
            <a:r>
              <a:rPr lang="en-GB" dirty="0" err="1"/>
              <a:t>JdbcRDD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Commonly used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element by element (Most, not all)</a:t>
            </a:r>
          </a:p>
          <a:p>
            <a:r>
              <a:rPr lang="en-GB" dirty="0"/>
              <a:t>General </a:t>
            </a:r>
          </a:p>
          <a:p>
            <a:pPr lvl="1"/>
            <a:r>
              <a:rPr lang="en-GB" dirty="0"/>
              <a:t>Map(), filter(), </a:t>
            </a:r>
            <a:r>
              <a:rPr lang="en-GB" dirty="0" err="1"/>
              <a:t>flatMap</a:t>
            </a:r>
            <a:r>
              <a:rPr lang="en-GB" dirty="0"/>
              <a:t>(), </a:t>
            </a:r>
            <a:r>
              <a:rPr lang="en-GB" dirty="0" err="1"/>
              <a:t>groupBy</a:t>
            </a:r>
            <a:r>
              <a:rPr lang="en-GB" dirty="0"/>
              <a:t>(), </a:t>
            </a:r>
            <a:r>
              <a:rPr lang="en-GB" dirty="0" err="1"/>
              <a:t>sortBy</a:t>
            </a:r>
            <a:r>
              <a:rPr lang="en-GB" dirty="0"/>
              <a:t>() </a:t>
            </a:r>
          </a:p>
          <a:p>
            <a:r>
              <a:rPr lang="en-GB" dirty="0"/>
              <a:t>Math </a:t>
            </a:r>
          </a:p>
          <a:p>
            <a:pPr lvl="1"/>
            <a:r>
              <a:rPr lang="en-GB" dirty="0"/>
              <a:t>sample(), random(), union(), intersection(), distinct(), subtract(), </a:t>
            </a:r>
            <a:r>
              <a:rPr lang="en-GB" dirty="0" err="1"/>
              <a:t>cartesian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General</a:t>
            </a:r>
          </a:p>
          <a:p>
            <a:pPr lvl="1"/>
            <a:r>
              <a:rPr lang="en-GB" dirty="0"/>
              <a:t>Reduce(), collect(), first(), aggregate()</a:t>
            </a:r>
          </a:p>
          <a:p>
            <a:r>
              <a:rPr lang="en-GB" dirty="0"/>
              <a:t>Math</a:t>
            </a:r>
          </a:p>
          <a:p>
            <a:pPr lvl="1"/>
            <a:r>
              <a:rPr lang="en-GB" dirty="0"/>
              <a:t>count(), min(), max(), </a:t>
            </a:r>
            <a:r>
              <a:rPr lang="en-GB" dirty="0" err="1"/>
              <a:t>stdev</a:t>
            </a:r>
            <a:r>
              <a:rPr lang="en-GB" dirty="0"/>
              <a:t>(), variance()</a:t>
            </a:r>
          </a:p>
          <a:p>
            <a:r>
              <a:rPr lang="en-GB" dirty="0"/>
              <a:t>IO </a:t>
            </a:r>
          </a:p>
          <a:p>
            <a:pPr lvl="1"/>
            <a:r>
              <a:rPr lang="en-GB" dirty="0" err="1"/>
              <a:t>saveToCassandra</a:t>
            </a:r>
            <a:r>
              <a:rPr lang="en-GB" dirty="0"/>
              <a:t>(), </a:t>
            </a:r>
            <a:r>
              <a:rPr lang="en-GB" dirty="0" err="1"/>
              <a:t>countByKey</a:t>
            </a:r>
            <a:r>
              <a:rPr lang="en-GB" dirty="0"/>
              <a:t>(), </a:t>
            </a:r>
            <a:r>
              <a:rPr lang="en-GB" dirty="0" err="1"/>
              <a:t>foreach</a:t>
            </a:r>
            <a:r>
              <a:rPr lang="en-GB" dirty="0"/>
              <a:t>()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lines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Let’s discuss some commonly used transformations</a:t>
            </a:r>
          </a:p>
          <a:p>
            <a:r>
              <a:rPr lang="en-IN" dirty="0"/>
              <a:t>Map</a:t>
            </a:r>
          </a:p>
          <a:p>
            <a:pPr lvl="1"/>
            <a:r>
              <a:rPr lang="en-GB" dirty="0"/>
              <a:t>applies a function to each element of RDD and returns a new RDD</a:t>
            </a:r>
          </a:p>
          <a:p>
            <a:r>
              <a:rPr lang="en-GB" dirty="0"/>
              <a:t>Python: </a:t>
            </a:r>
          </a:p>
          <a:p>
            <a:pPr lvl="1"/>
            <a:r>
              <a:rPr lang="en-GB" dirty="0"/>
              <a:t>x = </a:t>
            </a:r>
            <a:r>
              <a:rPr lang="en-GB" dirty="0" err="1"/>
              <a:t>sc.parallelize</a:t>
            </a:r>
            <a:r>
              <a:rPr lang="en-GB" dirty="0"/>
              <a:t>([“</a:t>
            </a:r>
            <a:r>
              <a:rPr lang="en-GB" dirty="0" err="1"/>
              <a:t>a”,”b”,”c</a:t>
            </a:r>
            <a:r>
              <a:rPr lang="en-GB" dirty="0"/>
              <a:t>”])</a:t>
            </a:r>
          </a:p>
          <a:p>
            <a:pPr lvl="1"/>
            <a:r>
              <a:rPr lang="en-GB" dirty="0"/>
              <a:t>Y = x.map(lambda z: (</a:t>
            </a:r>
            <a:r>
              <a:rPr lang="en-GB" dirty="0" err="1"/>
              <a:t>z,z</a:t>
            </a:r>
            <a:r>
              <a:rPr lang="en-GB" dirty="0"/>
              <a:t>))</a:t>
            </a:r>
          </a:p>
          <a:p>
            <a:pPr lvl="1"/>
            <a:r>
              <a:rPr lang="en-GB" dirty="0"/>
              <a:t>Print(</a:t>
            </a:r>
            <a:r>
              <a:rPr lang="en-GB" dirty="0" err="1"/>
              <a:t>x.collect</a:t>
            </a:r>
            <a:r>
              <a:rPr lang="en-GB" dirty="0"/>
              <a:t>())</a:t>
            </a:r>
          </a:p>
          <a:p>
            <a:pPr lvl="1"/>
            <a:r>
              <a:rPr lang="en-GB" dirty="0"/>
              <a:t>Print(</a:t>
            </a:r>
            <a:r>
              <a:rPr lang="en-GB" dirty="0" err="1"/>
              <a:t>y.collect</a:t>
            </a:r>
            <a:r>
              <a:rPr lang="en-GB" dirty="0"/>
              <a:t>())</a:t>
            </a:r>
          </a:p>
          <a:p>
            <a:r>
              <a:rPr lang="en-IN" dirty="0" err="1"/>
              <a:t>Scala</a:t>
            </a:r>
            <a:r>
              <a:rPr lang="en-IN" dirty="0"/>
              <a:t>: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val</a:t>
            </a:r>
            <a:r>
              <a:rPr lang="en-GB" dirty="0"/>
              <a:t> x = </a:t>
            </a:r>
            <a:r>
              <a:rPr lang="en-GB" dirty="0" err="1"/>
              <a:t>sc.parallelize</a:t>
            </a:r>
            <a:r>
              <a:rPr lang="en-GB" dirty="0"/>
              <a:t>(Array(“</a:t>
            </a:r>
            <a:r>
              <a:rPr lang="en-GB" dirty="0" err="1"/>
              <a:t>a”,”b”,”c</a:t>
            </a:r>
            <a:r>
              <a:rPr lang="en-GB" dirty="0"/>
              <a:t>”))</a:t>
            </a:r>
          </a:p>
          <a:p>
            <a:pPr lvl="1"/>
            <a:r>
              <a:rPr lang="en-GB" dirty="0"/>
              <a:t>Val Y = x.map(z =&gt; (</a:t>
            </a:r>
            <a:r>
              <a:rPr lang="en-GB" dirty="0" err="1"/>
              <a:t>z,z</a:t>
            </a:r>
            <a:r>
              <a:rPr lang="en-GB" dirty="0"/>
              <a:t>))</a:t>
            </a:r>
          </a:p>
          <a:p>
            <a:pPr lvl="1"/>
            <a:r>
              <a:rPr lang="en-GB" dirty="0"/>
              <a:t>Print(</a:t>
            </a:r>
            <a:r>
              <a:rPr lang="en-GB" dirty="0" err="1"/>
              <a:t>x.collect</a:t>
            </a:r>
            <a:r>
              <a:rPr lang="en-GB" dirty="0"/>
              <a:t>().</a:t>
            </a:r>
            <a:r>
              <a:rPr lang="en-GB" dirty="0" err="1"/>
              <a:t>mkString</a:t>
            </a:r>
            <a:r>
              <a:rPr lang="en-GB" dirty="0"/>
              <a:t>(“, “))</a:t>
            </a:r>
          </a:p>
          <a:p>
            <a:pPr lvl="1"/>
            <a:r>
              <a:rPr lang="en-GB" dirty="0"/>
              <a:t>Print(</a:t>
            </a:r>
            <a:r>
              <a:rPr lang="en-GB" dirty="0" err="1"/>
              <a:t>y.collect</a:t>
            </a:r>
            <a:r>
              <a:rPr lang="en-GB" dirty="0"/>
              <a:t>() .</a:t>
            </a:r>
            <a:r>
              <a:rPr lang="en-GB" dirty="0" err="1"/>
              <a:t>mkString</a:t>
            </a:r>
            <a:r>
              <a:rPr lang="en-GB" dirty="0"/>
              <a:t>(“, “))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 -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Filter</a:t>
            </a:r>
          </a:p>
          <a:p>
            <a:pPr lvl="1"/>
            <a:r>
              <a:rPr lang="en-GB" dirty="0"/>
              <a:t>Keeps an element if condition is true. </a:t>
            </a:r>
          </a:p>
          <a:p>
            <a:r>
              <a:rPr lang="en-GB" dirty="0"/>
              <a:t>Python </a:t>
            </a:r>
          </a:p>
          <a:p>
            <a:pPr lvl="1"/>
            <a:r>
              <a:rPr lang="en-GB" dirty="0"/>
              <a:t>x = </a:t>
            </a:r>
            <a:r>
              <a:rPr lang="en-GB" dirty="0" err="1"/>
              <a:t>sc.parallelize</a:t>
            </a:r>
            <a:r>
              <a:rPr lang="en-GB" dirty="0"/>
              <a:t>([4,5,6,8])</a:t>
            </a:r>
          </a:p>
          <a:p>
            <a:pPr lvl="1"/>
            <a:r>
              <a:rPr lang="en-GB" dirty="0"/>
              <a:t>Y = </a:t>
            </a:r>
            <a:r>
              <a:rPr lang="en-GB" dirty="0" err="1"/>
              <a:t>x.filter</a:t>
            </a:r>
            <a:r>
              <a:rPr lang="en-GB" dirty="0"/>
              <a:t>(lambda x:x-5==1)</a:t>
            </a:r>
          </a:p>
          <a:p>
            <a:pPr lvl="1"/>
            <a:r>
              <a:rPr lang="en-GB" dirty="0"/>
              <a:t>Print(</a:t>
            </a:r>
            <a:r>
              <a:rPr lang="en-GB" dirty="0" err="1"/>
              <a:t>x.collect</a:t>
            </a:r>
            <a:r>
              <a:rPr lang="en-GB" dirty="0"/>
              <a:t>())</a:t>
            </a:r>
          </a:p>
          <a:p>
            <a:pPr lvl="1"/>
            <a:r>
              <a:rPr lang="en-GB" dirty="0"/>
              <a:t>Print(</a:t>
            </a:r>
            <a:r>
              <a:rPr lang="en-GB" dirty="0" err="1"/>
              <a:t>y.collect</a:t>
            </a:r>
            <a:r>
              <a:rPr lang="en-GB" dirty="0"/>
              <a:t>())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Transformations -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Takes two RDD as input and returns a new RDD that has common elements</a:t>
            </a:r>
          </a:p>
          <a:p>
            <a:r>
              <a:rPr lang="en-IN" dirty="0" err="1"/>
              <a:t>Scala</a:t>
            </a:r>
            <a:endParaRPr lang="en-IN" dirty="0"/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batsman = </a:t>
            </a:r>
            <a:r>
              <a:rPr lang="en-IN" sz="2300" dirty="0" err="1"/>
              <a:t>sc.parallelize</a:t>
            </a:r>
            <a:r>
              <a:rPr lang="en-IN" sz="2300" dirty="0"/>
              <a:t>(List(“</a:t>
            </a:r>
            <a:r>
              <a:rPr lang="en-IN" sz="2300" dirty="0" err="1"/>
              <a:t>Sachin</a:t>
            </a:r>
            <a:r>
              <a:rPr lang="en-IN" sz="2300" dirty="0"/>
              <a:t>", “</a:t>
            </a:r>
            <a:r>
              <a:rPr lang="en-IN" sz="2300" dirty="0" err="1"/>
              <a:t>Virat</a:t>
            </a:r>
            <a:r>
              <a:rPr lang="en-IN" sz="2300" dirty="0"/>
              <a:t>", “</a:t>
            </a:r>
            <a:r>
              <a:rPr lang="en-IN" sz="2300" dirty="0" err="1"/>
              <a:t>Yuvraj</a:t>
            </a:r>
            <a:r>
              <a:rPr lang="en-IN" sz="2300" dirty="0"/>
              <a:t>"))</a:t>
            </a:r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bowler =</a:t>
            </a:r>
            <a:r>
              <a:rPr lang="en-IN" sz="2300" dirty="0" err="1"/>
              <a:t>sc.parallelize</a:t>
            </a:r>
            <a:r>
              <a:rPr lang="en-IN" sz="2300" dirty="0"/>
              <a:t>(List(“</a:t>
            </a:r>
            <a:r>
              <a:rPr lang="en-IN" sz="2300" dirty="0" err="1"/>
              <a:t>Sachin</a:t>
            </a:r>
            <a:r>
              <a:rPr lang="en-IN" sz="2300" dirty="0"/>
              <a:t>", “</a:t>
            </a:r>
            <a:r>
              <a:rPr lang="en-IN" sz="2300" dirty="0" err="1"/>
              <a:t>Yuvraj</a:t>
            </a:r>
            <a:r>
              <a:rPr lang="en-IN" sz="2300" dirty="0"/>
              <a:t>", “</a:t>
            </a:r>
            <a:r>
              <a:rPr lang="en-IN" sz="2300" dirty="0" err="1"/>
              <a:t>Zaheer</a:t>
            </a:r>
            <a:r>
              <a:rPr lang="en-IN" sz="2300" dirty="0"/>
              <a:t>"))</a:t>
            </a:r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allRounder</a:t>
            </a:r>
            <a:r>
              <a:rPr lang="en-IN" sz="2300" dirty="0"/>
              <a:t> = </a:t>
            </a:r>
            <a:r>
              <a:rPr lang="en-IN" sz="2300" dirty="0" err="1"/>
              <a:t>batsman.intersection</a:t>
            </a:r>
            <a:r>
              <a:rPr lang="en-IN" sz="2300" dirty="0"/>
              <a:t>(bowler)</a:t>
            </a:r>
            <a:endParaRPr lang="en-IN" dirty="0"/>
          </a:p>
          <a:p>
            <a:pPr lvl="1"/>
            <a:r>
              <a:rPr lang="en-IN" sz="2300" dirty="0" err="1"/>
              <a:t>allRounder.collect</a:t>
            </a:r>
            <a:r>
              <a:rPr lang="en-IN" sz="2300" dirty="0"/>
              <a:t>()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Transformations - </a:t>
            </a:r>
            <a:r>
              <a:rPr lang="en-IN" dirty="0" err="1"/>
              <a:t>GroupBy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Similar to </a:t>
            </a:r>
            <a:r>
              <a:rPr lang="en-GB" dirty="0" err="1"/>
              <a:t>groupby</a:t>
            </a:r>
            <a:r>
              <a:rPr lang="en-GB" dirty="0"/>
              <a:t> in SQL. </a:t>
            </a:r>
          </a:p>
          <a:p>
            <a:r>
              <a:rPr lang="en-GB" dirty="0"/>
              <a:t>Groups the data, and creates </a:t>
            </a:r>
            <a:r>
              <a:rPr lang="en-GB" dirty="0" err="1"/>
              <a:t>key,value</a:t>
            </a:r>
            <a:r>
              <a:rPr lang="en-GB" dirty="0"/>
              <a:t> pairs</a:t>
            </a:r>
          </a:p>
          <a:p>
            <a:r>
              <a:rPr lang="en-GB" dirty="0"/>
              <a:t>Python </a:t>
            </a:r>
          </a:p>
          <a:p>
            <a:pPr lvl="1"/>
            <a:r>
              <a:rPr lang="en-GB" dirty="0"/>
              <a:t>x = </a:t>
            </a:r>
            <a:r>
              <a:rPr lang="en-GB" dirty="0" err="1"/>
              <a:t>sc.parallelize</a:t>
            </a:r>
            <a:r>
              <a:rPr lang="en-GB" dirty="0"/>
              <a:t>([‘</a:t>
            </a:r>
            <a:r>
              <a:rPr lang="en-GB" dirty="0" err="1"/>
              <a:t>Ajay’,’Amit’,’Manav’,’Manish’,’Sonam</a:t>
            </a:r>
            <a:r>
              <a:rPr lang="en-GB" dirty="0"/>
              <a:t>’])</a:t>
            </a:r>
          </a:p>
          <a:p>
            <a:pPr lvl="1"/>
            <a:r>
              <a:rPr lang="en-GB" dirty="0"/>
              <a:t>Y = </a:t>
            </a:r>
            <a:r>
              <a:rPr lang="en-GB" dirty="0" err="1"/>
              <a:t>x.groupBy</a:t>
            </a:r>
            <a:r>
              <a:rPr lang="en-GB" dirty="0"/>
              <a:t>(lambda w: w[0])</a:t>
            </a:r>
          </a:p>
          <a:p>
            <a:pPr lvl="1"/>
            <a:r>
              <a:rPr lang="en-GB" dirty="0"/>
              <a:t>Print [(key, list(value)) for (</a:t>
            </a:r>
            <a:r>
              <a:rPr lang="en-GB" dirty="0" err="1"/>
              <a:t>key,value</a:t>
            </a:r>
            <a:r>
              <a:rPr lang="en-GB" dirty="0"/>
              <a:t>) in </a:t>
            </a:r>
            <a:r>
              <a:rPr lang="en-GB" dirty="0" err="1"/>
              <a:t>y.collect</a:t>
            </a:r>
            <a:r>
              <a:rPr lang="en-GB" dirty="0"/>
              <a:t>()]</a:t>
            </a:r>
          </a:p>
          <a:p>
            <a:r>
              <a:rPr lang="en-IN" dirty="0" err="1"/>
              <a:t>Scala</a:t>
            </a:r>
            <a:endParaRPr lang="en-IN" dirty="0"/>
          </a:p>
          <a:p>
            <a:pPr lvl="1"/>
            <a:r>
              <a:rPr lang="en-GB" dirty="0" err="1"/>
              <a:t>val</a:t>
            </a:r>
            <a:r>
              <a:rPr lang="en-GB" dirty="0"/>
              <a:t> x = </a:t>
            </a:r>
            <a:r>
              <a:rPr lang="en-GB" dirty="0" err="1"/>
              <a:t>sc.parallelize</a:t>
            </a:r>
            <a:r>
              <a:rPr lang="en-GB" dirty="0"/>
              <a:t>(Array(“</a:t>
            </a:r>
            <a:r>
              <a:rPr lang="en-GB" dirty="0" err="1"/>
              <a:t>Ajay”,”Amit”,”Manav”,”Manish”,”Sonam</a:t>
            </a:r>
            <a:r>
              <a:rPr lang="en-GB" dirty="0"/>
              <a:t>”])</a:t>
            </a:r>
          </a:p>
          <a:p>
            <a:pPr lvl="1"/>
            <a:r>
              <a:rPr lang="en-GB" dirty="0" err="1"/>
              <a:t>val</a:t>
            </a:r>
            <a:r>
              <a:rPr lang="en-GB" dirty="0"/>
              <a:t> y = </a:t>
            </a:r>
            <a:r>
              <a:rPr lang="en-GB" dirty="0" err="1"/>
              <a:t>x.groupBy</a:t>
            </a:r>
            <a:r>
              <a:rPr lang="en-GB" dirty="0"/>
              <a:t>(w =&gt; </a:t>
            </a:r>
            <a:r>
              <a:rPr lang="en-GB" dirty="0" err="1"/>
              <a:t>w.charAt</a:t>
            </a:r>
            <a:r>
              <a:rPr lang="en-GB" dirty="0"/>
              <a:t>(0))</a:t>
            </a:r>
          </a:p>
          <a:p>
            <a:pPr lvl="1"/>
            <a:r>
              <a:rPr lang="en-GB" dirty="0" err="1"/>
              <a:t>println</a:t>
            </a:r>
            <a:r>
              <a:rPr lang="en-GB" dirty="0"/>
              <a:t> (</a:t>
            </a:r>
            <a:r>
              <a:rPr lang="en-GB" dirty="0" err="1"/>
              <a:t>y.collect</a:t>
            </a:r>
            <a:r>
              <a:rPr lang="en-GB" dirty="0"/>
              <a:t>().</a:t>
            </a:r>
            <a:r>
              <a:rPr lang="en-GB" dirty="0" err="1"/>
              <a:t>mkString</a:t>
            </a:r>
            <a:r>
              <a:rPr lang="en-GB" dirty="0"/>
              <a:t>(“,”))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-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Returns elements as array</a:t>
            </a:r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rdd</a:t>
            </a:r>
            <a:r>
              <a:rPr lang="en-IN" sz="2300" dirty="0"/>
              <a:t> = </a:t>
            </a:r>
            <a:r>
              <a:rPr lang="en-IN" sz="2300" dirty="0" err="1"/>
              <a:t>sc.parallelize</a:t>
            </a:r>
            <a:r>
              <a:rPr lang="en-IN" sz="2300" dirty="0"/>
              <a:t>((1 to 10000).</a:t>
            </a:r>
            <a:r>
              <a:rPr lang="en-IN" sz="2300" dirty="0" err="1"/>
              <a:t>toList</a:t>
            </a:r>
            <a:r>
              <a:rPr lang="en-IN" sz="2300" dirty="0"/>
              <a:t>)</a:t>
            </a:r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filteredRdd</a:t>
            </a:r>
            <a:r>
              <a:rPr lang="en-IN" sz="2300" dirty="0"/>
              <a:t> = </a:t>
            </a:r>
            <a:r>
              <a:rPr lang="en-IN" sz="2300" dirty="0" err="1"/>
              <a:t>rdd</a:t>
            </a:r>
            <a:r>
              <a:rPr lang="en-IN" sz="2300" dirty="0"/>
              <a:t> filter { x =&gt; (x % 1000) == 0 }</a:t>
            </a:r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filterResult</a:t>
            </a:r>
            <a:r>
              <a:rPr lang="en-IN" sz="2300" dirty="0"/>
              <a:t> = </a:t>
            </a:r>
            <a:r>
              <a:rPr lang="en-IN" sz="2300" dirty="0" err="1"/>
              <a:t>filteredRdd.collect</a:t>
            </a:r>
            <a:endParaRPr lang="en-IN" sz="2300" dirty="0"/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total = </a:t>
            </a:r>
            <a:r>
              <a:rPr lang="en-IN" sz="2300" dirty="0" err="1"/>
              <a:t>rdd.count</a:t>
            </a:r>
            <a:endParaRPr lang="en-IN" sz="2300" dirty="0"/>
          </a:p>
          <a:p>
            <a:pPr lvl="1"/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Project Lifecycle</a:t>
            </a:r>
          </a:p>
        </p:txBody>
      </p:sp>
      <p:pic>
        <p:nvPicPr>
          <p:cNvPr id="4098" name="Picture 2" descr="D:\Spark\Images\BigDataLifeCycl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408712" cy="475252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- </a:t>
            </a:r>
            <a:r>
              <a:rPr lang="en-IN" dirty="0" err="1"/>
              <a:t>countByValue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Returns a count of each unique value</a:t>
            </a:r>
          </a:p>
          <a:p>
            <a:pPr lvl="1"/>
            <a:r>
              <a:rPr lang="nn-NO" sz="2300" dirty="0"/>
              <a:t>val rdd = sc.parallelize(List(1, 5, 6, 24, 1, 5, 24, 1, 2, 1))</a:t>
            </a:r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counts = </a:t>
            </a:r>
            <a:r>
              <a:rPr lang="en-IN" sz="2300" dirty="0" err="1"/>
              <a:t>rdd.countByValue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-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Aggregates elements by a rule</a:t>
            </a:r>
          </a:p>
          <a:p>
            <a:pPr lvl="1"/>
            <a:r>
              <a:rPr lang="en-IN" sz="2300" dirty="0" err="1"/>
              <a:t>val</a:t>
            </a:r>
            <a:r>
              <a:rPr lang="en-IN" sz="2300" dirty="0"/>
              <a:t> </a:t>
            </a:r>
            <a:r>
              <a:rPr lang="en-IN" sz="2300" dirty="0" err="1"/>
              <a:t>numbersRdd</a:t>
            </a:r>
            <a:r>
              <a:rPr lang="en-IN" sz="2300" dirty="0"/>
              <a:t> = </a:t>
            </a:r>
            <a:r>
              <a:rPr lang="en-IN" sz="2300" dirty="0" err="1"/>
              <a:t>sc.parallelize</a:t>
            </a:r>
            <a:r>
              <a:rPr lang="en-IN" sz="2300" dirty="0"/>
              <a:t>(List(1, 8, 1, 5))</a:t>
            </a:r>
          </a:p>
          <a:p>
            <a:pPr lvl="1"/>
            <a:r>
              <a:rPr lang="es-ES" sz="2300" dirty="0"/>
              <a:t>val </a:t>
            </a:r>
            <a:r>
              <a:rPr lang="es-ES" sz="2300" dirty="0" err="1"/>
              <a:t>sum</a:t>
            </a:r>
            <a:r>
              <a:rPr lang="es-ES" sz="2300" dirty="0"/>
              <a:t> = </a:t>
            </a:r>
            <a:r>
              <a:rPr lang="es-ES" sz="2300" dirty="0" err="1"/>
              <a:t>numbersRdd.reduce</a:t>
            </a:r>
            <a:r>
              <a:rPr lang="es-ES" sz="2300" dirty="0"/>
              <a:t> ((x, y) =&gt; x + y)</a:t>
            </a:r>
          </a:p>
          <a:p>
            <a:pPr lvl="1"/>
            <a:r>
              <a:rPr lang="es-ES" sz="2300" dirty="0"/>
              <a:t>val </a:t>
            </a:r>
            <a:r>
              <a:rPr lang="es-ES" sz="2300" dirty="0" err="1"/>
              <a:t>product</a:t>
            </a:r>
            <a:r>
              <a:rPr lang="es-ES" sz="2300" dirty="0"/>
              <a:t> = </a:t>
            </a:r>
            <a:r>
              <a:rPr lang="es-ES" sz="2300" dirty="0" err="1"/>
              <a:t>numbersRdd.reduce</a:t>
            </a:r>
            <a:r>
              <a:rPr lang="es-ES" sz="2300" dirty="0"/>
              <a:t>((x, y) =&gt; x * y)</a:t>
            </a:r>
          </a:p>
          <a:p>
            <a:pPr lvl="1"/>
            <a:r>
              <a:rPr lang="es-ES" sz="2000" dirty="0"/>
              <a:t>val mean = </a:t>
            </a:r>
            <a:r>
              <a:rPr lang="es-ES" sz="2000" dirty="0" err="1"/>
              <a:t>numbersRdd.mean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will perform several exercises to obtain a better understanding of RDDs:</a:t>
            </a:r>
          </a:p>
          <a:p>
            <a:pPr lvl="1"/>
            <a:r>
              <a:rPr lang="en-IN" dirty="0"/>
              <a:t>Create a Python collection of 10,000 integers</a:t>
            </a:r>
          </a:p>
          <a:p>
            <a:pPr lvl="1"/>
            <a:r>
              <a:rPr lang="en-IN" dirty="0"/>
              <a:t>Create a Spark base RDD from that collection</a:t>
            </a:r>
          </a:p>
          <a:p>
            <a:pPr lvl="1"/>
            <a:r>
              <a:rPr lang="en-IN" dirty="0"/>
              <a:t>Subtract one from each value using map</a:t>
            </a:r>
          </a:p>
          <a:p>
            <a:pPr lvl="1"/>
            <a:r>
              <a:rPr lang="en-IN" dirty="0"/>
              <a:t>Perform action collect to view results</a:t>
            </a:r>
          </a:p>
          <a:p>
            <a:pPr lvl="1"/>
            <a:r>
              <a:rPr lang="en-IN" dirty="0"/>
              <a:t>Perform action count to view counts</a:t>
            </a:r>
          </a:p>
          <a:p>
            <a:pPr lvl="1"/>
            <a:r>
              <a:rPr lang="en-IN" dirty="0"/>
              <a:t>Apply transformation filter and view results with collect</a:t>
            </a:r>
          </a:p>
          <a:p>
            <a:pPr lvl="1"/>
            <a:r>
              <a:rPr lang="en-IN" dirty="0"/>
              <a:t>Learn about lambda functions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data = </a:t>
            </a:r>
            <a:r>
              <a:rPr lang="en-IN" dirty="0" err="1"/>
              <a:t>xrange</a:t>
            </a:r>
            <a:r>
              <a:rPr lang="en-IN" dirty="0"/>
              <a:t>(1, 10001)</a:t>
            </a:r>
          </a:p>
          <a:p>
            <a:r>
              <a:rPr lang="en-US" dirty="0"/>
              <a:t>data[0]</a:t>
            </a:r>
          </a:p>
          <a:p>
            <a:r>
              <a:rPr lang="en-US" dirty="0" err="1"/>
              <a:t>len</a:t>
            </a:r>
            <a:r>
              <a:rPr lang="en-US" dirty="0"/>
              <a:t>(data)</a:t>
            </a:r>
          </a:p>
          <a:p>
            <a:r>
              <a:rPr lang="en-IN" dirty="0" err="1"/>
              <a:t>xrangeRDD</a:t>
            </a:r>
            <a:r>
              <a:rPr lang="en-IN" dirty="0"/>
              <a:t> = </a:t>
            </a:r>
            <a:r>
              <a:rPr lang="en-IN" dirty="0" err="1"/>
              <a:t>sc.parallelize</a:t>
            </a:r>
            <a:r>
              <a:rPr lang="en-IN" dirty="0"/>
              <a:t>(data, 8)</a:t>
            </a:r>
          </a:p>
          <a:p>
            <a:r>
              <a:rPr lang="en-IN" dirty="0"/>
              <a:t>print '</a:t>
            </a:r>
            <a:r>
              <a:rPr lang="en-IN" dirty="0" err="1"/>
              <a:t>xrangeRDD</a:t>
            </a:r>
            <a:r>
              <a:rPr lang="en-IN" dirty="0"/>
              <a:t> id: {0}'.format(xrangeRDD.id())</a:t>
            </a:r>
          </a:p>
          <a:p>
            <a:r>
              <a:rPr lang="en-IN" dirty="0" err="1"/>
              <a:t>xrangeRDD.getNumPartitions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Exponential growth of data</a:t>
            </a:r>
          </a:p>
          <a:p>
            <a:r>
              <a:rPr lang="en-IN" dirty="0"/>
              <a:t>Extract value out of data</a:t>
            </a:r>
          </a:p>
          <a:p>
            <a:r>
              <a:rPr lang="en-IN" dirty="0"/>
              <a:t>3 V </a:t>
            </a:r>
          </a:p>
          <a:p>
            <a:pPr lvl="1"/>
            <a:r>
              <a:rPr lang="en-IN" dirty="0"/>
              <a:t>Volume</a:t>
            </a:r>
          </a:p>
          <a:p>
            <a:pPr lvl="1"/>
            <a:r>
              <a:rPr lang="en-IN" dirty="0"/>
              <a:t>Velocity</a:t>
            </a:r>
          </a:p>
          <a:p>
            <a:pPr lvl="1"/>
            <a:r>
              <a:rPr lang="en-IN" dirty="0"/>
              <a:t>Variety</a:t>
            </a:r>
          </a:p>
          <a:p>
            <a:r>
              <a:rPr lang="en-IN" dirty="0"/>
              <a:t>Existing solutions not suitable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Tech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IN" dirty="0" err="1"/>
              <a:t>Hadoop</a:t>
            </a:r>
            <a:endParaRPr lang="en-IN" dirty="0"/>
          </a:p>
          <a:p>
            <a:pPr lvl="1"/>
            <a:r>
              <a:rPr lang="en-IN" dirty="0"/>
              <a:t>Distributed File System (HDFS)</a:t>
            </a:r>
          </a:p>
          <a:p>
            <a:pPr lvl="1"/>
            <a:r>
              <a:rPr lang="en-IN" dirty="0"/>
              <a:t>Distributed Computing Engine (</a:t>
            </a:r>
            <a:r>
              <a:rPr lang="en-IN" dirty="0" err="1"/>
              <a:t>MapReduce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Cluster Manager (YARN)</a:t>
            </a:r>
          </a:p>
          <a:p>
            <a:r>
              <a:rPr lang="en-IN" dirty="0"/>
              <a:t>Hive</a:t>
            </a:r>
          </a:p>
          <a:p>
            <a:r>
              <a:rPr lang="en-IN" dirty="0"/>
              <a:t>Columnar Storage (</a:t>
            </a:r>
            <a:r>
              <a:rPr lang="en-IN" dirty="0" err="1"/>
              <a:t>RCFile</a:t>
            </a:r>
            <a:r>
              <a:rPr lang="en-IN" dirty="0"/>
              <a:t>, Parquet)</a:t>
            </a:r>
          </a:p>
          <a:p>
            <a:r>
              <a:rPr lang="en-IN" dirty="0"/>
              <a:t>Messaging Systems (Kafka, </a:t>
            </a:r>
            <a:r>
              <a:rPr lang="en-IN" dirty="0" err="1"/>
              <a:t>ZeroMQ</a:t>
            </a:r>
            <a:r>
              <a:rPr lang="en-IN" dirty="0"/>
              <a:t>)</a:t>
            </a:r>
          </a:p>
          <a:p>
            <a:r>
              <a:rPr lang="en-IN" dirty="0" err="1"/>
              <a:t>NoSQL</a:t>
            </a:r>
            <a:r>
              <a:rPr lang="en-IN" dirty="0"/>
              <a:t> Databases </a:t>
            </a:r>
          </a:p>
          <a:p>
            <a:r>
              <a:rPr lang="en-IN" dirty="0"/>
              <a:t>Distributed SQL Query Engine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68960"/>
            <a:ext cx="1641817" cy="670408"/>
          </a:xfrm>
          <a:prstGeom prst="rect">
            <a:avLst/>
          </a:prstGeom>
        </p:spPr>
      </p:pic>
      <p:sp>
        <p:nvSpPr>
          <p:cNvPr id="25" name="Cloud 24"/>
          <p:cNvSpPr/>
          <p:nvPr/>
        </p:nvSpPr>
        <p:spPr>
          <a:xfrm>
            <a:off x="2699792" y="1844824"/>
            <a:ext cx="3699710" cy="371775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9512" y="5589240"/>
            <a:ext cx="244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General Batch Processing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194089" y="3368842"/>
            <a:ext cx="410892" cy="2343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686235" y="3341643"/>
            <a:ext cx="410892" cy="2343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29740" y="2237873"/>
            <a:ext cx="10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Pregel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7236" y="2972311"/>
            <a:ext cx="107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Dremel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7710" y="3794027"/>
            <a:ext cx="10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Impala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23825" y="3987589"/>
            <a:ext cx="97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GraphLab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44614" y="2033335"/>
            <a:ext cx="106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Giraph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3522" y="2731344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Drill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27578" y="2497543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66522" y="3584097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34236" y="3383169"/>
            <a:ext cx="97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79912" y="5589240"/>
            <a:ext cx="186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Specialized Systems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43808" y="6165304"/>
            <a:ext cx="368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(iterative, interactive, ML, streaming, graph, SQL,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3408" y="5373216"/>
            <a:ext cx="244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E5224"/>
                </a:solidFill>
              </a:rPr>
              <a:t>General Unified Engine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8751" y="2422539"/>
            <a:ext cx="123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(2004 – 2013)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43808" y="1484784"/>
            <a:ext cx="123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(2007 – 2015?)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83374" y="2233390"/>
            <a:ext cx="123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(2014 – ?)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8320" y="3149728"/>
            <a:ext cx="125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Mahout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5415" y="2866876"/>
            <a:ext cx="1113884" cy="873285"/>
          </a:xfrm>
          <a:prstGeom prst="rect">
            <a:avLst/>
          </a:prstGeom>
        </p:spPr>
      </p:pic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Galore</a:t>
            </a:r>
          </a:p>
        </p:txBody>
      </p:sp>
    </p:spTree>
    <p:extLst>
      <p:ext uri="{BB962C8B-B14F-4D97-AF65-F5344CB8AC3E}">
        <p14:creationId xmlns:p14="http://schemas.microsoft.com/office/powerpoint/2010/main" val="2248350139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In-memory computing framework</a:t>
            </a:r>
          </a:p>
          <a:p>
            <a:r>
              <a:rPr lang="en-IN" dirty="0"/>
              <a:t>Distributed Compute Engine</a:t>
            </a:r>
          </a:p>
          <a:p>
            <a:pPr lvl="1"/>
            <a:r>
              <a:rPr lang="en-IN" dirty="0"/>
              <a:t>Scheduler</a:t>
            </a:r>
          </a:p>
          <a:p>
            <a:pPr lvl="1"/>
            <a:r>
              <a:rPr lang="en-IN" dirty="0"/>
              <a:t>Monitor</a:t>
            </a:r>
          </a:p>
          <a:p>
            <a:pPr lvl="1"/>
            <a:r>
              <a:rPr lang="en-IN" dirty="0"/>
              <a:t>Distributed</a:t>
            </a:r>
          </a:p>
          <a:p>
            <a:r>
              <a:rPr lang="en-IN" dirty="0"/>
              <a:t>Attempt at unification</a:t>
            </a:r>
          </a:p>
          <a:p>
            <a:pPr lvl="1"/>
            <a:r>
              <a:rPr lang="en-IN" dirty="0"/>
              <a:t>Easy to develop</a:t>
            </a:r>
          </a:p>
          <a:p>
            <a:pPr lvl="1"/>
            <a:r>
              <a:rPr lang="en-IN" dirty="0"/>
              <a:t>Orders of magnitude fast</a:t>
            </a:r>
          </a:p>
          <a:p>
            <a:pPr lvl="1"/>
            <a:r>
              <a:rPr lang="en-IN" dirty="0"/>
              <a:t>Real time analytics</a:t>
            </a:r>
          </a:p>
          <a:p>
            <a:pPr lvl="1"/>
            <a:r>
              <a:rPr lang="en-IN" dirty="0"/>
              <a:t>Machine Learning</a:t>
            </a:r>
          </a:p>
          <a:p>
            <a:pPr lvl="1"/>
            <a:r>
              <a:rPr lang="en-IN" dirty="0"/>
              <a:t>Language Flexibility</a:t>
            </a:r>
          </a:p>
          <a:p>
            <a:pPr lvl="1"/>
            <a:r>
              <a:rPr lang="en-IN" dirty="0"/>
              <a:t>API to work with different tools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IN" dirty="0"/>
              <a:t>Spark can work in multiple modes</a:t>
            </a:r>
          </a:p>
          <a:p>
            <a:pPr lvl="1"/>
            <a:r>
              <a:rPr lang="en-IN" dirty="0"/>
              <a:t>Standalone</a:t>
            </a:r>
          </a:p>
          <a:p>
            <a:pPr lvl="1"/>
            <a:r>
              <a:rPr lang="en-IN" dirty="0" err="1"/>
              <a:t>Hadoop</a:t>
            </a:r>
            <a:endParaRPr lang="en-IN" dirty="0"/>
          </a:p>
          <a:p>
            <a:pPr lvl="1"/>
            <a:r>
              <a:rPr lang="en-IN" dirty="0"/>
              <a:t>Apache </a:t>
            </a:r>
            <a:r>
              <a:rPr lang="en-IN" dirty="0" err="1"/>
              <a:t>Mesos</a:t>
            </a:r>
            <a:endParaRPr lang="en-IN" dirty="0"/>
          </a:p>
          <a:p>
            <a:r>
              <a:rPr lang="en-IN" dirty="0"/>
              <a:t>Written in </a:t>
            </a:r>
            <a:r>
              <a:rPr lang="en-IN" dirty="0" err="1"/>
              <a:t>Scala</a:t>
            </a:r>
            <a:endParaRPr lang="en-IN" dirty="0"/>
          </a:p>
          <a:p>
            <a:pPr lvl="1"/>
            <a:r>
              <a:rPr lang="en-IN" dirty="0"/>
              <a:t>Close to 400,000 lines of code</a:t>
            </a:r>
          </a:p>
          <a:p>
            <a:pPr lvl="1"/>
            <a:r>
              <a:rPr lang="en-IN" dirty="0"/>
              <a:t>Very active developer community</a:t>
            </a:r>
          </a:p>
          <a:p>
            <a:pPr lvl="1"/>
            <a:r>
              <a:rPr lang="en-IN" dirty="0"/>
              <a:t>Parallel projects</a:t>
            </a:r>
          </a:p>
          <a:p>
            <a:r>
              <a:rPr lang="en-IN" dirty="0"/>
              <a:t>~100 years of effort (COCOMO model)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3235</TotalTime>
  <Words>1717</Words>
  <Application>Microsoft Office PowerPoint</Application>
  <PresentationFormat>On-screen Show (4:3)</PresentationFormat>
  <Paragraphs>402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Anonymous Pro</vt:lpstr>
      <vt:lpstr>Calibri</vt:lpstr>
      <vt:lpstr>Candara</vt:lpstr>
      <vt:lpstr>Consolas</vt:lpstr>
      <vt:lpstr>Georgia</vt:lpstr>
      <vt:lpstr>Wingdings</vt:lpstr>
      <vt:lpstr>Wingdings 2</vt:lpstr>
      <vt:lpstr>Civic</vt:lpstr>
      <vt:lpstr>Apache Spark</vt:lpstr>
      <vt:lpstr>Agenda</vt:lpstr>
      <vt:lpstr>Learning Objectives</vt:lpstr>
      <vt:lpstr>Big Data Project Lifecycle</vt:lpstr>
      <vt:lpstr>Why Big Data?</vt:lpstr>
      <vt:lpstr>Big Data Tech Landscape</vt:lpstr>
      <vt:lpstr>Confusion Galore</vt:lpstr>
      <vt:lpstr>Welcome to Spark</vt:lpstr>
      <vt:lpstr>PowerPoint Presentation</vt:lpstr>
      <vt:lpstr>Spark in Action</vt:lpstr>
      <vt:lpstr>Spark Components</vt:lpstr>
      <vt:lpstr>PowerPoint Presentation</vt:lpstr>
      <vt:lpstr>PowerPoint Presentation</vt:lpstr>
      <vt:lpstr>Spark MapReduce Competition</vt:lpstr>
      <vt:lpstr>Spark Execution Architecture</vt:lpstr>
      <vt:lpstr>High Level Architecture</vt:lpstr>
      <vt:lpstr>Code Execution</vt:lpstr>
      <vt:lpstr>Code Execution</vt:lpstr>
      <vt:lpstr>Let’s get started</vt:lpstr>
      <vt:lpstr>Building Blocks</vt:lpstr>
      <vt:lpstr>Spark Context</vt:lpstr>
      <vt:lpstr>RDD</vt:lpstr>
      <vt:lpstr>Example</vt:lpstr>
      <vt:lpstr>PowerPoint Presentation</vt:lpstr>
      <vt:lpstr>RDD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together – Lifecycle of Spark Program</vt:lpstr>
      <vt:lpstr>RDD Types</vt:lpstr>
      <vt:lpstr>Commonly used Transformations</vt:lpstr>
      <vt:lpstr>Commonly used Actions</vt:lpstr>
      <vt:lpstr>First lines of code</vt:lpstr>
      <vt:lpstr>Transformation - Filter</vt:lpstr>
      <vt:lpstr>Transformations - Intersection</vt:lpstr>
      <vt:lpstr>Transformations - GroupBy</vt:lpstr>
      <vt:lpstr>Actions - collect</vt:lpstr>
      <vt:lpstr>Actions - countByValue</vt:lpstr>
      <vt:lpstr>Actions - reduce</vt:lpstr>
      <vt:lpstr>Some example code</vt:lpstr>
      <vt:lpstr>Some 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Suyog Daga</dc:creator>
  <cp:lastModifiedBy>Sudhansu Taparia</cp:lastModifiedBy>
  <cp:revision>161</cp:revision>
  <dcterms:created xsi:type="dcterms:W3CDTF">2016-05-30T20:29:22Z</dcterms:created>
  <dcterms:modified xsi:type="dcterms:W3CDTF">2019-04-16T08:29:01Z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sutapari@microsoft.com</vt:lpwstr>
  </property>
  <property fmtid="{D5CDD505-2E9C-101B-9397-08002B2CF9AE}" pid="5" name="MSIP_Label_f42aa342-8706-4288-bd11-ebb85995028c_SetDate">
    <vt:lpwstr>2019-04-16T08:28:59.4111763Z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ccc14f89-d66c-4aa3-82ba-7117ab583047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