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4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64" d="100"/>
          <a:sy n="64" d="100"/>
        </p:scale>
        <p:origin x="85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362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242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50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456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23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6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5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2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7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5000" t="-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524" y="2186648"/>
            <a:ext cx="4737296" cy="1825283"/>
          </a:xfrm>
        </p:spPr>
        <p:txBody>
          <a:bodyPr/>
          <a:lstStyle/>
          <a:p>
            <a:r>
              <a:rPr lang="en-US" dirty="0" smtClean="0"/>
              <a:t>Data science job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835" y="4339005"/>
            <a:ext cx="3766625" cy="1181687"/>
          </a:xfrm>
        </p:spPr>
        <p:txBody>
          <a:bodyPr/>
          <a:lstStyle/>
          <a:p>
            <a:r>
              <a:rPr lang="en-US" sz="2100" b="1" dirty="0" err="1"/>
              <a:t>Sudhanthiralakshmi</a:t>
            </a:r>
            <a:r>
              <a:rPr lang="en-US" sz="2100" b="1" dirty="0"/>
              <a:t> M</a:t>
            </a:r>
          </a:p>
          <a:p>
            <a:r>
              <a:rPr lang="en-US" sz="2100" b="1" dirty="0"/>
              <a:t>7229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46413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0452" y="119921"/>
            <a:ext cx="8915400" cy="7953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Non Remote jobs based on location</a:t>
            </a:r>
            <a:endParaRPr lang="en-US" sz="3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8800" y="4912181"/>
            <a:ext cx="9405990" cy="4937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German based companies are mostly not offering remote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jobs,So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candidates have to think before applying for a job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German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companies are offering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non_remote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jobs,But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Giving less dollars compared to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US,So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choosing US market for remote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non_remote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jobs is a best decision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5" y="915259"/>
            <a:ext cx="5816182" cy="3942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02" y="1216625"/>
            <a:ext cx="4809967" cy="31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4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535" y="4744387"/>
            <a:ext cx="8915400" cy="56673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salary visualized using boxplot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2368" y="5565959"/>
            <a:ext cx="9009088" cy="954764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 Large enterprises in remote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offerring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more salary for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roles,So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if you're decided to go remote you should apply for large companies for salary parameters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47" y="292537"/>
            <a:ext cx="7420131" cy="45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2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3909" y="359764"/>
            <a:ext cx="9840704" cy="115424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Analysis of salaries based on the roles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9" y="1064301"/>
            <a:ext cx="10378189" cy="4557010"/>
          </a:xfrm>
        </p:spPr>
      </p:pic>
      <p:sp>
        <p:nvSpPr>
          <p:cNvPr id="8" name="TextBox 7"/>
          <p:cNvSpPr txBox="1"/>
          <p:nvPr/>
        </p:nvSpPr>
        <p:spPr>
          <a:xfrm>
            <a:off x="2053651" y="5831174"/>
            <a:ext cx="1013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  <a:r>
              <a:rPr lang="en-US" dirty="0"/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Datascientist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data engineer have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demand,But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Research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scientist,Financial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analyst and Applied ML scientist has low demand relatively paying good compared to above two!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7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59" y="314793"/>
            <a:ext cx="9765753" cy="159020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overall salaries based on location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81" y="1419396"/>
            <a:ext cx="10942819" cy="3778250"/>
          </a:xfrm>
        </p:spPr>
      </p:pic>
      <p:sp>
        <p:nvSpPr>
          <p:cNvPr id="5" name="Rectangle 4"/>
          <p:cNvSpPr/>
          <p:nvPr/>
        </p:nvSpPr>
        <p:spPr>
          <a:xfrm>
            <a:off x="1379095" y="5467105"/>
            <a:ext cx="8979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Insights: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 is giving high paying jobs compared to all other countries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4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475" y="489198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475" y="1439056"/>
            <a:ext cx="9751137" cy="541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Here we have used two algorithms for prediction of salaries based on location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highly effective structure within which you can lay out options and investigate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outcomes of choosing those options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: 0.71875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 </a:t>
            </a:r>
            <a:r>
              <a:rPr lang="en-US" dirty="0" smtClean="0"/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this algorithm we can able to predict the salary based on location with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72%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    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is a statistical analysis method to predict a binary outcome, such as yes or no, based on prior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 data 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 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0.8125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 </a:t>
            </a:r>
            <a:r>
              <a:rPr lang="en-US" dirty="0"/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this algorithm we can able to predict the salary based on location with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          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3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Thank you…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019738" y="4042861"/>
            <a:ext cx="2705386" cy="1008824"/>
          </a:xfrm>
        </p:spPr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98" y="569626"/>
            <a:ext cx="9825714" cy="110927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Steps involved in  Analysis process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458" y="1678898"/>
            <a:ext cx="8915400" cy="4142383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Explore </a:t>
            </a:r>
            <a:r>
              <a:rPr lang="en-US" sz="3600" dirty="0">
                <a:latin typeface="Calibri" panose="020F0502020204030204" pitchFamily="34" charset="0"/>
              </a:rPr>
              <a:t>every feature in the </a:t>
            </a:r>
            <a:r>
              <a:rPr lang="en-US" sz="3600" dirty="0" smtClean="0">
                <a:latin typeface="Calibri" panose="020F0502020204030204" pitchFamily="34" charset="0"/>
              </a:rPr>
              <a:t>dataset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</a:rPr>
              <a:t>Work </a:t>
            </a:r>
            <a:r>
              <a:rPr lang="en-US" sz="3600" dirty="0">
                <a:latin typeface="Calibri" panose="020F0502020204030204" pitchFamily="34" charset="0"/>
              </a:rPr>
              <a:t>Year </a:t>
            </a:r>
            <a:r>
              <a:rPr lang="en-US" sz="3600" dirty="0" smtClean="0">
                <a:latin typeface="Calibri" panose="020F0502020204030204" pitchFamily="34" charset="0"/>
              </a:rPr>
              <a:t>Analysis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</a:rPr>
              <a:t>Experience </a:t>
            </a:r>
            <a:r>
              <a:rPr lang="en-US" sz="3600" dirty="0">
                <a:latin typeface="Calibri" panose="020F0502020204030204" pitchFamily="34" charset="0"/>
              </a:rPr>
              <a:t>Level </a:t>
            </a:r>
            <a:r>
              <a:rPr lang="en-US" sz="3600" dirty="0" smtClean="0">
                <a:latin typeface="Calibri" panose="020F0502020204030204" pitchFamily="34" charset="0"/>
              </a:rPr>
              <a:t>Analysis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</a:rPr>
              <a:t>Company </a:t>
            </a:r>
            <a:r>
              <a:rPr lang="en-US" sz="3600" dirty="0">
                <a:latin typeface="Calibri" panose="020F0502020204030204" pitchFamily="34" charset="0"/>
              </a:rPr>
              <a:t>Location </a:t>
            </a:r>
            <a:r>
              <a:rPr lang="en-US" sz="3600" dirty="0" smtClean="0">
                <a:latin typeface="Calibri" panose="020F0502020204030204" pitchFamily="34" charset="0"/>
              </a:rPr>
              <a:t>Analysis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</a:rPr>
              <a:t>Salary Analysis</a:t>
            </a:r>
            <a:endParaRPr lang="en-US" sz="36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0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8662" y="509666"/>
            <a:ext cx="1015333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     </a:t>
            </a:r>
            <a:r>
              <a:rPr lang="en-US" sz="2000" b="1" dirty="0" err="1">
                <a:latin typeface="Calibri" panose="020F0502020204030204" pitchFamily="34" charset="0"/>
              </a:rPr>
              <a:t>W</a:t>
            </a:r>
            <a:r>
              <a:rPr lang="en-US" sz="2000" b="1" dirty="0" err="1" smtClean="0">
                <a:latin typeface="Calibri" panose="020F0502020204030204" pitchFamily="34" charset="0"/>
              </a:rPr>
              <a:t>ork_year</a:t>
            </a:r>
            <a:r>
              <a:rPr lang="en-US" sz="2000" dirty="0">
                <a:latin typeface="Calibri" panose="020F0502020204030204" pitchFamily="34" charset="0"/>
              </a:rPr>
              <a:t>: The year the salary was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     </a:t>
            </a:r>
            <a:r>
              <a:rPr lang="en-US" sz="2000" b="1" dirty="0" err="1">
                <a:latin typeface="Calibri" panose="020F0502020204030204" pitchFamily="34" charset="0"/>
              </a:rPr>
              <a:t>E</a:t>
            </a:r>
            <a:r>
              <a:rPr lang="en-US" sz="2000" b="1" dirty="0" err="1" smtClean="0">
                <a:latin typeface="Calibri" panose="020F0502020204030204" pitchFamily="34" charset="0"/>
              </a:rPr>
              <a:t>xperience_level</a:t>
            </a:r>
            <a:r>
              <a:rPr lang="en-US" sz="2000" dirty="0">
                <a:latin typeface="Calibri" panose="020F0502020204030204" pitchFamily="34" charset="0"/>
              </a:rPr>
              <a:t>: The experience level in the job during the year with the following possible values: EN = Entry-level / Junior; MI = Mid-level / Intermediate; SE = Senior-level / Expert; EX = Executive-level / Director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     </a:t>
            </a:r>
            <a:r>
              <a:rPr lang="en-US" sz="2000" b="1" dirty="0" err="1">
                <a:latin typeface="Calibri" panose="020F0502020204030204" pitchFamily="34" charset="0"/>
              </a:rPr>
              <a:t>E</a:t>
            </a:r>
            <a:r>
              <a:rPr lang="en-US" sz="2000" b="1" dirty="0" err="1" smtClean="0">
                <a:latin typeface="Calibri" panose="020F0502020204030204" pitchFamily="34" charset="0"/>
              </a:rPr>
              <a:t>mployment_type</a:t>
            </a:r>
            <a:r>
              <a:rPr lang="en-US" sz="2000" dirty="0">
                <a:latin typeface="Calibri" panose="020F0502020204030204" pitchFamily="34" charset="0"/>
              </a:rPr>
              <a:t>: The type of </a:t>
            </a:r>
            <a:r>
              <a:rPr lang="en-US" sz="2000" dirty="0" err="1">
                <a:latin typeface="Calibri" panose="020F0502020204030204" pitchFamily="34" charset="0"/>
              </a:rPr>
              <a:t>employement</a:t>
            </a:r>
            <a:r>
              <a:rPr lang="en-US" sz="2000" dirty="0">
                <a:latin typeface="Calibri" panose="020F0502020204030204" pitchFamily="34" charset="0"/>
              </a:rPr>
              <a:t> for the role: PT = Part-time; FT = </a:t>
            </a:r>
            <a:r>
              <a:rPr lang="en-US" sz="2000" dirty="0" smtClean="0">
                <a:latin typeface="Calibri" panose="020F0502020204030204" pitchFamily="34" charset="0"/>
              </a:rPr>
              <a:t>Full- time</a:t>
            </a:r>
            <a:r>
              <a:rPr lang="en-US" sz="2000" dirty="0">
                <a:latin typeface="Calibri" panose="020F0502020204030204" pitchFamily="34" charset="0"/>
              </a:rPr>
              <a:t>; CT </a:t>
            </a:r>
            <a:r>
              <a:rPr lang="en-US" sz="2000" dirty="0" smtClean="0">
                <a:latin typeface="Calibri" panose="020F0502020204030204" pitchFamily="34" charset="0"/>
              </a:rPr>
              <a:t>           Contract;    FL </a:t>
            </a:r>
            <a:r>
              <a:rPr lang="en-US" sz="2000" dirty="0">
                <a:latin typeface="Calibri" panose="020F0502020204030204" pitchFamily="34" charset="0"/>
              </a:rPr>
              <a:t>= </a:t>
            </a:r>
            <a:r>
              <a:rPr lang="en-US" sz="2000" dirty="0" smtClean="0">
                <a:latin typeface="Calibri" panose="020F0502020204030204" pitchFamily="34" charset="0"/>
              </a:rPr>
              <a:t>   Freelance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    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J</a:t>
            </a:r>
            <a:r>
              <a:rPr lang="en-US" sz="2000" b="1" dirty="0" err="1" smtClean="0">
                <a:latin typeface="Calibri" panose="020F0502020204030204" pitchFamily="34" charset="0"/>
              </a:rPr>
              <a:t>ob_title</a:t>
            </a:r>
            <a:r>
              <a:rPr lang="en-US" sz="2000" dirty="0">
                <a:latin typeface="Calibri" panose="020F0502020204030204" pitchFamily="34" charset="0"/>
              </a:rPr>
              <a:t>: The role worked 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during the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     </a:t>
            </a:r>
            <a:r>
              <a:rPr lang="en-US" sz="2000" b="1" dirty="0" smtClean="0">
                <a:latin typeface="Calibri" panose="020F0502020204030204" pitchFamily="34" charset="0"/>
              </a:rPr>
              <a:t>Salary</a:t>
            </a:r>
            <a:r>
              <a:rPr lang="en-US" sz="2000" dirty="0" smtClean="0">
                <a:latin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</a:rPr>
              <a:t>The total gross salary amount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     </a:t>
            </a:r>
            <a:r>
              <a:rPr lang="en-US" sz="2000" b="1" dirty="0">
                <a:latin typeface="Calibri" panose="020F0502020204030204" pitchFamily="34" charset="0"/>
              </a:rPr>
              <a:t>S</a:t>
            </a:r>
            <a:r>
              <a:rPr lang="en-US" sz="2000" b="1" dirty="0" smtClean="0">
                <a:latin typeface="Calibri" panose="020F0502020204030204" pitchFamily="34" charset="0"/>
              </a:rPr>
              <a:t>alary_currency</a:t>
            </a:r>
            <a:r>
              <a:rPr lang="en-US" sz="2000" dirty="0" smtClean="0">
                <a:latin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</a:rPr>
              <a:t>The currency of the salary paid as an ISO 4217 currency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     </a:t>
            </a:r>
            <a:r>
              <a:rPr lang="en-US" sz="2000" b="1" dirty="0" err="1">
                <a:latin typeface="Calibri" panose="020F0502020204030204" pitchFamily="34" charset="0"/>
              </a:rPr>
              <a:t>S</a:t>
            </a:r>
            <a:r>
              <a:rPr lang="en-US" sz="2000" b="1" dirty="0" err="1" smtClean="0">
                <a:latin typeface="Calibri" panose="020F0502020204030204" pitchFamily="34" charset="0"/>
              </a:rPr>
              <a:t>alary_in_usd</a:t>
            </a:r>
            <a:r>
              <a:rPr lang="en-US" sz="2000" dirty="0">
                <a:latin typeface="Calibri" panose="020F0502020204030204" pitchFamily="34" charset="0"/>
              </a:rPr>
              <a:t>: The salary in USD (FX rate divided by avg. USD rate for the </a:t>
            </a:r>
            <a:r>
              <a:rPr lang="en-US" sz="2000" dirty="0" err="1" smtClean="0">
                <a:latin typeface="Calibri" panose="020F0502020204030204" pitchFamily="34" charset="0"/>
              </a:rPr>
              <a:t>resp</a:t>
            </a:r>
            <a:r>
              <a:rPr lang="en-US" sz="2000" dirty="0" smtClean="0">
                <a:latin typeface="Calibri" panose="020F0502020204030204" pitchFamily="34" charset="0"/>
              </a:rPr>
              <a:t>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</a:rPr>
              <a:t>E</a:t>
            </a:r>
            <a:r>
              <a:rPr lang="en-US" sz="2000" b="1" dirty="0" err="1" smtClean="0">
                <a:latin typeface="Calibri" panose="020F0502020204030204" pitchFamily="34" charset="0"/>
              </a:rPr>
              <a:t>mployee_residence</a:t>
            </a:r>
            <a:r>
              <a:rPr lang="en-US" sz="2000" dirty="0">
                <a:latin typeface="Calibri" panose="020F0502020204030204" pitchFamily="34" charset="0"/>
              </a:rPr>
              <a:t>: Employee's primary country of residence in during the work year as an ISO 3166 country code(Alpha-2 code).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</a:rPr>
              <a:t>R</a:t>
            </a:r>
            <a:r>
              <a:rPr lang="en-US" sz="2000" b="1" dirty="0" err="1" smtClean="0">
                <a:latin typeface="Calibri" panose="020F0502020204030204" pitchFamily="34" charset="0"/>
              </a:rPr>
              <a:t>emote_ratio</a:t>
            </a:r>
            <a:r>
              <a:rPr lang="en-US" sz="2000" dirty="0">
                <a:latin typeface="Calibri" panose="020F0502020204030204" pitchFamily="34" charset="0"/>
              </a:rPr>
              <a:t>: The overall amount of work done remotely, possible values are as follows: 0 = No remote work (less than 20%); 50 = Partially remote; 100 = Fully remote (more than 80%)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</a:rPr>
              <a:t>C</a:t>
            </a:r>
            <a:r>
              <a:rPr lang="en-US" sz="2000" b="1" dirty="0" err="1" smtClean="0">
                <a:latin typeface="Calibri" panose="020F0502020204030204" pitchFamily="34" charset="0"/>
              </a:rPr>
              <a:t>ompany_location</a:t>
            </a:r>
            <a:r>
              <a:rPr lang="en-US" sz="2000" dirty="0">
                <a:latin typeface="Calibri" panose="020F0502020204030204" pitchFamily="34" charset="0"/>
              </a:rPr>
              <a:t>: The country of the employer's main office or contracting </a:t>
            </a:r>
            <a:r>
              <a:rPr lang="en-US" sz="2000" dirty="0" smtClean="0">
                <a:latin typeface="Calibri" panose="020F0502020204030204" pitchFamily="34" charset="0"/>
              </a:rPr>
              <a:t>branch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</a:rPr>
              <a:t>C</a:t>
            </a:r>
            <a:r>
              <a:rPr lang="en-US" sz="2000" b="1" dirty="0" err="1" smtClean="0">
                <a:latin typeface="Calibri" panose="020F0502020204030204" pitchFamily="34" charset="0"/>
              </a:rPr>
              <a:t>ompany_size</a:t>
            </a:r>
            <a:r>
              <a:rPr lang="en-US" sz="2000" dirty="0">
                <a:latin typeface="Calibri" panose="020F0502020204030204" pitchFamily="34" charset="0"/>
              </a:rPr>
              <a:t>: The average number of people that worked for the company during the year: S = less than 50 employees (small); M = 50 to 250 employees (medium); L = more than 250 employees (large)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725" y="278833"/>
            <a:ext cx="508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 about Datasets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54047" y="225970"/>
            <a:ext cx="10050566" cy="113813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Experience 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70" y="1662045"/>
            <a:ext cx="7330191" cy="3904689"/>
          </a:xfrm>
        </p:spPr>
      </p:pic>
      <p:sp>
        <p:nvSpPr>
          <p:cNvPr id="9" name="Rectangle 8"/>
          <p:cNvSpPr/>
          <p:nvPr/>
        </p:nvSpPr>
        <p:spPr>
          <a:xfrm>
            <a:off x="1693889" y="2353456"/>
            <a:ext cx="2548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MI - Mid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SE - Senior Executive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EN - Entry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EX - Executive</a:t>
            </a:r>
            <a:endParaRPr lang="en-US" b="0" i="0" dirty="0">
              <a:effectLst/>
              <a:latin typeface="Int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4046" y="5681272"/>
            <a:ext cx="1005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Inter"/>
              </a:rPr>
              <a:t>Insights:</a:t>
            </a:r>
            <a:r>
              <a:rPr lang="en-US" dirty="0">
                <a:latin typeface="Inter"/>
              </a:rPr>
              <a:t> Most of the employees are mid-level and senior </a:t>
            </a:r>
            <a:r>
              <a:rPr lang="en-US" dirty="0" err="1">
                <a:latin typeface="Inter"/>
              </a:rPr>
              <a:t>executives,So</a:t>
            </a:r>
            <a:r>
              <a:rPr lang="en-US" dirty="0">
                <a:latin typeface="Inter"/>
              </a:rPr>
              <a:t> it is very rare to get a job in </a:t>
            </a:r>
            <a:r>
              <a:rPr lang="en-US" dirty="0" err="1">
                <a:latin typeface="Inter"/>
              </a:rPr>
              <a:t>datascience</a:t>
            </a:r>
            <a:r>
              <a:rPr lang="en-US" dirty="0">
                <a:latin typeface="Inter"/>
              </a:rPr>
              <a:t> as entry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08" y="209862"/>
            <a:ext cx="9840704" cy="103432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salaries based on Experiences related to work year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7" y="1446723"/>
            <a:ext cx="5771212" cy="36235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69" y="1446723"/>
            <a:ext cx="5381469" cy="3588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8466" y="5621312"/>
            <a:ext cx="860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Here we have compared the salary for entry level and mid level experiences based on the Work years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7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8" y="149902"/>
            <a:ext cx="10792916" cy="8594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salaries based on Experiences related to work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4" y="1340555"/>
            <a:ext cx="6037772" cy="38624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99" y="2095863"/>
            <a:ext cx="5636301" cy="42358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2546" y="1090934"/>
            <a:ext cx="5549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have compared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salary of  Senior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experiences based on the Work years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9153" y="5366220"/>
            <a:ext cx="5266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Insights:</a:t>
            </a:r>
            <a:r>
              <a:rPr lang="en-US" dirty="0"/>
              <a:t> With these above four graphs we can </a:t>
            </a:r>
            <a:r>
              <a:rPr lang="en-US" dirty="0" err="1"/>
              <a:t>cleary</a:t>
            </a:r>
            <a:r>
              <a:rPr lang="en-US" dirty="0"/>
              <a:t> understood the salaries differences and raises between experience levels over the few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751" y="239844"/>
            <a:ext cx="9600861" cy="11542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Based on Job roles and their experiences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" y="1506514"/>
            <a:ext cx="5836171" cy="490178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26" y="1506514"/>
            <a:ext cx="5651292" cy="4901782"/>
          </a:xfrm>
        </p:spPr>
      </p:pic>
    </p:spTree>
    <p:extLst>
      <p:ext uri="{BB962C8B-B14F-4D97-AF65-F5344CB8AC3E}">
        <p14:creationId xmlns:p14="http://schemas.microsoft.com/office/powerpoint/2010/main" val="41945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948" y="0"/>
            <a:ext cx="8758019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Based on Job roles and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their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5" y="1603243"/>
            <a:ext cx="6285876" cy="377825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5" y="1603242"/>
            <a:ext cx="5353541" cy="48511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28295" y="5531015"/>
            <a:ext cx="6263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Inter"/>
              </a:rPr>
              <a:t>Insights:</a:t>
            </a:r>
            <a:r>
              <a:rPr lang="en-US" dirty="0">
                <a:latin typeface="Inter"/>
              </a:rPr>
              <a:t> We can see that most of the popular roles are </a:t>
            </a:r>
            <a:r>
              <a:rPr lang="en-US" dirty="0" err="1">
                <a:latin typeface="Inter"/>
              </a:rPr>
              <a:t>Datascientist,Machine</a:t>
            </a:r>
            <a:r>
              <a:rPr lang="en-US" dirty="0">
                <a:latin typeface="Inter"/>
              </a:rPr>
              <a:t> learning </a:t>
            </a:r>
            <a:r>
              <a:rPr lang="en-US" dirty="0" err="1">
                <a:latin typeface="Inter"/>
              </a:rPr>
              <a:t>scientist,Data</a:t>
            </a:r>
            <a:r>
              <a:rPr lang="en-US" dirty="0">
                <a:latin typeface="Inter"/>
              </a:rPr>
              <a:t> analyst across experience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4556" y="207599"/>
            <a:ext cx="10441849" cy="836131"/>
          </a:xfrm>
        </p:spPr>
        <p:txBody>
          <a:bodyPr>
            <a:normAutofit/>
          </a:bodyPr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Plots to identify remote jobs based on company location</a:t>
            </a:r>
            <a:b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174661" y="5638595"/>
            <a:ext cx="10253272" cy="73393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51 % company based on US are offering remote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jobs for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US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remote companies offering more dollars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domains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2" y="929391"/>
            <a:ext cx="5966084" cy="47092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05" y="1327153"/>
            <a:ext cx="4552630" cy="34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6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536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Inter</vt:lpstr>
      <vt:lpstr>Wingdings</vt:lpstr>
      <vt:lpstr>Wingdings 3</vt:lpstr>
      <vt:lpstr>Wisp</vt:lpstr>
      <vt:lpstr>Data science job Analysis </vt:lpstr>
      <vt:lpstr>Steps involved in  Analysis process:</vt:lpstr>
      <vt:lpstr>PowerPoint Presentation</vt:lpstr>
      <vt:lpstr>Analysis based on Experience </vt:lpstr>
      <vt:lpstr>Analysis of salaries based on Experiences related to work year</vt:lpstr>
      <vt:lpstr>Analysis of salaries based on Experiences related to work year</vt:lpstr>
      <vt:lpstr>Comparison Based on Job roles and their experiences</vt:lpstr>
      <vt:lpstr>Comparison Based on Job roles and   their experiences</vt:lpstr>
      <vt:lpstr>Plots to identify remote jobs based on company location </vt:lpstr>
      <vt:lpstr>Non Remote jobs based on location</vt:lpstr>
      <vt:lpstr>Distribution of salary visualized using boxplot</vt:lpstr>
      <vt:lpstr>Analysis of salaries based on the roles</vt:lpstr>
      <vt:lpstr>Analysis of overall salaries based on location</vt:lpstr>
      <vt:lpstr>Machine learning</vt:lpstr>
      <vt:lpstr>          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2022-08-10T09:40:31Z</dcterms:created>
  <dcterms:modified xsi:type="dcterms:W3CDTF">2022-08-18T17:31:19Z</dcterms:modified>
</cp:coreProperties>
</file>