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809" r:id="rId3"/>
    <p:sldId id="810" r:id="rId4"/>
    <p:sldId id="811" r:id="rId5"/>
    <p:sldId id="813" r:id="rId6"/>
    <p:sldId id="812" r:id="rId7"/>
    <p:sldId id="818" r:id="rId8"/>
    <p:sldId id="814" r:id="rId9"/>
    <p:sldId id="8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ee" initials="S" lastIdx="1" clrIdx="0">
    <p:extLst>
      <p:ext uri="{19B8F6BF-5375-455C-9EA6-DF929625EA0E}">
        <p15:presenceInfo xmlns:p15="http://schemas.microsoft.com/office/powerpoint/2012/main" userId="Sree" providerId="None"/>
      </p:ext>
    </p:extLst>
  </p:cmAuthor>
  <p:cmAuthor id="2" name="Bhargava Siddu TK." initials="BST" lastIdx="3" clrIdx="1">
    <p:extLst>
      <p:ext uri="{19B8F6BF-5375-455C-9EA6-DF929625EA0E}">
        <p15:presenceInfo xmlns:p15="http://schemas.microsoft.com/office/powerpoint/2012/main" userId="Bhargava Siddu TK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33FF"/>
    <a:srgbClr val="33CC33"/>
    <a:srgbClr val="17D9CB"/>
    <a:srgbClr val="FF9933"/>
    <a:srgbClr val="000066"/>
    <a:srgbClr val="FF5050"/>
    <a:srgbClr val="FF9900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3979" autoAdjust="0"/>
  </p:normalViewPr>
  <p:slideViewPr>
    <p:cSldViewPr>
      <p:cViewPr varScale="1">
        <p:scale>
          <a:sx n="89" d="100"/>
          <a:sy n="89" d="100"/>
        </p:scale>
        <p:origin x="44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2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048"/>
    </p:cViewPr>
  </p:sorter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C5164-7C06-4DFB-8643-D254AE925467}" type="datetimeFigureOut">
              <a:rPr lang="en-IN" smtClean="0"/>
              <a:pPr/>
              <a:t>18-08-2023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D6D2-2404-4C5A-9420-5572440CFBD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421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3A60-65C3-4BEB-B38C-8D2D2F65544C}" type="datetimeFigureOut">
              <a:rPr lang="en-IN" smtClean="0"/>
              <a:pPr/>
              <a:t>18-08-2023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D482B-6E37-493E-90A4-397B2A8676A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458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D482B-6E37-493E-90A4-397B2A8676A0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48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9919" y="6583680"/>
            <a:ext cx="1371600" cy="274320"/>
          </a:xfrm>
          <a:prstGeom prst="rect">
            <a:avLst/>
          </a:prstGeom>
        </p:spPr>
        <p:txBody>
          <a:bodyPr anchor="b" anchorCtr="0"/>
          <a:lstStyle>
            <a:lvl1pPr>
              <a:defRPr lang="en-IN" sz="1200" smtClean="0"/>
            </a:lvl1pPr>
          </a:lstStyle>
          <a:p>
            <a:fld id="{C7E1A61A-AC17-4F65-89A0-F2ECD875B453}" type="slidenum">
              <a:rPr lang="en-US" smtClean="0"/>
              <a:pPr/>
              <a:t>‹#›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anchor="b"/>
          <a:lstStyle/>
          <a:p>
            <a:r>
              <a:rPr lang="en-IN" dirty="0" smtClean="0"/>
              <a:t>For Rane's Internal Use only</a:t>
            </a:r>
            <a:endParaRPr lang="en-IN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65760" y="1005840"/>
            <a:ext cx="1170432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4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/>
          <p:cNvSpPr>
            <a:spLocks/>
          </p:cNvSpPr>
          <p:nvPr userDrawn="1"/>
        </p:nvSpPr>
        <p:spPr bwMode="auto">
          <a:xfrm>
            <a:off x="0" y="407"/>
            <a:ext cx="1280008" cy="917391"/>
          </a:xfrm>
          <a:custGeom>
            <a:avLst/>
            <a:gdLst>
              <a:gd name="T0" fmla="*/ 0 w 826"/>
              <a:gd name="T1" fmla="*/ 592 h 592"/>
              <a:gd name="T2" fmla="*/ 826 w 826"/>
              <a:gd name="T3" fmla="*/ 592 h 592"/>
              <a:gd name="T4" fmla="*/ 255 w 826"/>
              <a:gd name="T5" fmla="*/ 0 h 592"/>
              <a:gd name="T6" fmla="*/ 0 w 826"/>
              <a:gd name="T7" fmla="*/ 0 h 592"/>
              <a:gd name="T8" fmla="*/ 0 w 826"/>
              <a:gd name="T9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592">
                <a:moveTo>
                  <a:pt x="0" y="592"/>
                </a:moveTo>
                <a:lnTo>
                  <a:pt x="826" y="592"/>
                </a:lnTo>
                <a:lnTo>
                  <a:pt x="255" y="0"/>
                </a:lnTo>
                <a:lnTo>
                  <a:pt x="0" y="0"/>
                </a:lnTo>
                <a:lnTo>
                  <a:pt x="0" y="5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 userDrawn="1"/>
        </p:nvSpPr>
        <p:spPr bwMode="auto">
          <a:xfrm>
            <a:off x="0" y="407"/>
            <a:ext cx="640004" cy="914291"/>
          </a:xfrm>
          <a:custGeom>
            <a:avLst/>
            <a:gdLst>
              <a:gd name="T0" fmla="*/ 255 w 413"/>
              <a:gd name="T1" fmla="*/ 0 h 590"/>
              <a:gd name="T2" fmla="*/ 0 w 413"/>
              <a:gd name="T3" fmla="*/ 0 h 590"/>
              <a:gd name="T4" fmla="*/ 0 w 413"/>
              <a:gd name="T5" fmla="*/ 590 h 590"/>
              <a:gd name="T6" fmla="*/ 0 w 413"/>
              <a:gd name="T7" fmla="*/ 590 h 590"/>
              <a:gd name="T8" fmla="*/ 413 w 413"/>
              <a:gd name="T9" fmla="*/ 164 h 590"/>
              <a:gd name="T10" fmla="*/ 255 w 413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3" h="590">
                <a:moveTo>
                  <a:pt x="255" y="0"/>
                </a:moveTo>
                <a:lnTo>
                  <a:pt x="0" y="0"/>
                </a:lnTo>
                <a:lnTo>
                  <a:pt x="0" y="590"/>
                </a:lnTo>
                <a:lnTo>
                  <a:pt x="0" y="590"/>
                </a:lnTo>
                <a:lnTo>
                  <a:pt x="413" y="164"/>
                </a:lnTo>
                <a:lnTo>
                  <a:pt x="25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9920" y="6583680"/>
            <a:ext cx="1371600" cy="27432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fld id="{C7E1A61A-AC17-4F65-89A0-F2ECD875B453}" type="slidenum">
              <a:rPr lang="en-US" altLang="en-US" smtClean="0"/>
              <a:pPr/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40" y="116632"/>
            <a:ext cx="952221" cy="50405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583680"/>
            <a:ext cx="22860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dirty="0" smtClean="0"/>
              <a:t>For Rane's Internal Use only</a:t>
            </a:r>
            <a:endParaRPr lang="en-IN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914400" y="0"/>
            <a:ext cx="100584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5760" y="1005840"/>
            <a:ext cx="1170432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5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0066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entury Gothic" panose="020B0502020202020204" pitchFamily="34" charset="0"/>
        <a:buChar char="›"/>
        <a:defRPr kumimoji="0" lang="en-US" sz="2800" b="1" i="0" u="none" strike="noStrike" kern="1200" cap="none" spc="0" normalizeH="0" baseline="0" dirty="0" smtClean="0">
          <a:ln>
            <a:noFill/>
          </a:ln>
          <a:solidFill>
            <a:prstClr val="black"/>
          </a:solidFill>
          <a:effectLst/>
          <a:uLnTx/>
          <a:uFillTx/>
          <a:latin typeface="Century Gothic" panose="020B0502020202020204" pitchFamily="34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entury Gothic" panose="020B0502020202020204" pitchFamily="34" charset="0"/>
        <a:buChar char="›"/>
        <a:tabLst/>
        <a:defRPr sz="2400" b="1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377950" indent="-4667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entury Gothic" panose="020B0502020202020204" pitchFamily="34" charset="0"/>
        <a:buChar char="›"/>
        <a:defRPr lang="en-US" sz="2000" b="1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828800" indent="-4508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entury Gothic" panose="020B0502020202020204" pitchFamily="34" charset="0"/>
        <a:buChar char="›"/>
        <a:defRPr sz="1800" b="1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292350" indent="-4540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entury Gothic" panose="020B0502020202020204" pitchFamily="34" charset="0"/>
        <a:buChar char="›"/>
        <a:defRPr sz="1600" b="1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2113134" y="4395333"/>
            <a:ext cx="3058837" cy="1265915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b="1" spc="600" dirty="0" smtClean="0"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5560" y="2926058"/>
            <a:ext cx="475322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IN" sz="2400" b="1" kern="1100" spc="300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Rane Group Industry 4.0</a:t>
            </a:r>
            <a:endParaRPr lang="en-IN" sz="2400" b="1" kern="1100" spc="300" dirty="0">
              <a:solidFill>
                <a:prstClr val="black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24974" y="2335180"/>
            <a:ext cx="373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5197"/>
                </a:solidFill>
                <a:latin typeface="Century Gothic" panose="020B0502020202020204" pitchFamily="34" charset="0"/>
              </a:rPr>
              <a:t>Rane Data Centre</a:t>
            </a:r>
            <a:endParaRPr lang="en-IN" sz="3200" b="1" dirty="0">
              <a:solidFill>
                <a:srgbClr val="005197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2219644" y="4241720"/>
            <a:ext cx="1512000" cy="106841"/>
            <a:chOff x="4151313" y="5761082"/>
            <a:chExt cx="6135325" cy="106363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4151313" y="5761876"/>
              <a:ext cx="1402556" cy="104775"/>
            </a:xfrm>
            <a:prstGeom prst="rect">
              <a:avLst/>
            </a:prstGeom>
            <a:solidFill>
              <a:srgbClr val="0D7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6875268" y="5761082"/>
              <a:ext cx="1141412" cy="106363"/>
            </a:xfrm>
            <a:prstGeom prst="rect">
              <a:avLst/>
            </a:prstGeom>
            <a:solidFill>
              <a:srgbClr val="13CF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8016680" y="5761082"/>
              <a:ext cx="1143000" cy="106363"/>
            </a:xfrm>
            <a:prstGeom prst="rect">
              <a:avLst/>
            </a:prstGeom>
            <a:solidFill>
              <a:srgbClr val="11D09C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9143638" y="5761082"/>
              <a:ext cx="1143000" cy="106363"/>
            </a:xfrm>
            <a:prstGeom prst="rect">
              <a:avLst/>
            </a:prstGeom>
            <a:solidFill>
              <a:srgbClr val="7CCB62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5482926" y="5761876"/>
              <a:ext cx="1402556" cy="104775"/>
            </a:xfrm>
            <a:prstGeom prst="rect">
              <a:avLst/>
            </a:prstGeom>
            <a:solidFill>
              <a:srgbClr val="029CD8"/>
            </a:soli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40" y="116632"/>
            <a:ext cx="952221" cy="504056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For Rane's Internal Use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04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For </a:t>
            </a:r>
            <a:r>
              <a:rPr lang="en-IN" dirty="0" err="1" smtClean="0"/>
              <a:t>Rane's</a:t>
            </a:r>
            <a:r>
              <a:rPr lang="en-IN" dirty="0" smtClean="0"/>
              <a:t> Internal Use only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Industry 4.0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7328" y="980728"/>
            <a:ext cx="12022752" cy="5511512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" y="1125664"/>
            <a:ext cx="12000627" cy="5412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TextBox 30"/>
          <p:cNvSpPr txBox="1"/>
          <p:nvPr/>
        </p:nvSpPr>
        <p:spPr>
          <a:xfrm>
            <a:off x="3776018" y="2985021"/>
            <a:ext cx="2539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</a:p>
          <a:p>
            <a:pPr marL="342900" indent="-342900">
              <a:buAutoNum type="arabicPeriod"/>
            </a:pP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  <a:p>
            <a:pPr marL="342900" indent="-342900">
              <a:buAutoNum type="arabicPeriod"/>
            </a:pP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Reduction and Transformation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44091" y="3011186"/>
            <a:ext cx="2525423" cy="119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Development</a:t>
            </a:r>
          </a:p>
          <a:p>
            <a:pPr marL="342900" indent="-342900">
              <a:buAutoNum type="arabicPeriod"/>
            </a:pP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 Optimization</a:t>
            </a:r>
          </a:p>
          <a:p>
            <a:pPr marL="342900" indent="-342900">
              <a:buAutoNum type="arabicPeriod"/>
            </a:pP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Validation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8262" y="6134916"/>
            <a:ext cx="5314082" cy="37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Environment : JUPYTER NOTEBOOK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7255" y="4158822"/>
            <a:ext cx="4498649" cy="174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 smtClean="0">
              <a:solidFill>
                <a:schemeClr val="tx1"/>
              </a:solidFill>
            </a:endParaRPr>
          </a:p>
          <a:p>
            <a:endParaRPr lang="en-IN" sz="1600" b="1" dirty="0">
              <a:solidFill>
                <a:schemeClr val="tx1"/>
              </a:solidFill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1.Python libraries used for Analysis</a:t>
            </a:r>
            <a:r>
              <a:rPr lang="en-IN" sz="1600" dirty="0" smtClean="0">
                <a:solidFill>
                  <a:schemeClr val="tx1"/>
                </a:solidFill>
              </a:rPr>
              <a:t>: Numpy,Pandas,Scikitlearn,Tensorflow,keras,Statsmodels,XGBoost,PyTorch,Matplotlib,Seaborn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2.ML Algorithms used for Prediction</a:t>
            </a:r>
            <a:r>
              <a:rPr lang="en-IN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Linear Regression, Logistic Regression, Decision Trees, Random forest, Naïve </a:t>
            </a:r>
            <a:r>
              <a:rPr lang="en-IN" sz="1600" dirty="0" err="1" smtClean="0">
                <a:solidFill>
                  <a:schemeClr val="tx1"/>
                </a:solidFill>
              </a:rPr>
              <a:t>bayes</a:t>
            </a:r>
            <a:r>
              <a:rPr lang="en-IN" sz="1600" dirty="0" smtClean="0">
                <a:solidFill>
                  <a:schemeClr val="tx1"/>
                </a:solidFill>
              </a:rPr>
              <a:t>, KNN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27714" y="2767297"/>
            <a:ext cx="3294" cy="35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76120" y="2862720"/>
            <a:ext cx="0" cy="193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Left Arrow 41"/>
          <p:cNvSpPr/>
          <p:nvPr/>
        </p:nvSpPr>
        <p:spPr>
          <a:xfrm flipH="1">
            <a:off x="8308029" y="4448897"/>
            <a:ext cx="2384908" cy="125702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Send the processed output to Postgresql using </a:t>
            </a:r>
            <a:r>
              <a:rPr lang="en-IN" sz="1400" b="1" dirty="0" smtClean="0">
                <a:solidFill>
                  <a:schemeClr val="tx1"/>
                </a:solidFill>
              </a:rPr>
              <a:t>Pscyopg2</a:t>
            </a:r>
            <a:r>
              <a:rPr lang="en-IN" sz="1400" dirty="0" smtClean="0">
                <a:solidFill>
                  <a:schemeClr val="tx1"/>
                </a:solidFill>
              </a:rPr>
              <a:t> library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905164" y="3352800"/>
            <a:ext cx="9236" cy="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10692937" y="4475552"/>
            <a:ext cx="1154617" cy="159494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output - Prediction score will be received in </a:t>
            </a:r>
            <a:r>
              <a:rPr lang="en-IN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Postgresql or MSSQL </a:t>
            </a:r>
            <a:endParaRPr lang="en-IN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10393561" y="2968760"/>
            <a:ext cx="1676519" cy="1506792"/>
          </a:xfrm>
          <a:prstGeom prst="upArrow">
            <a:avLst>
              <a:gd name="adj1" fmla="val 50000"/>
              <a:gd name="adj2" fmla="val 4640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Output will get displayed in Ignition UI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62642" y="662266"/>
            <a:ext cx="536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Prediction Workflow Architecture</a:t>
            </a:r>
            <a:endParaRPr lang="en-IN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74597" y="1517593"/>
            <a:ext cx="482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Analysis + ML Prediction – Using PYTHON</a:t>
            </a:r>
            <a:endParaRPr lang="en-IN" b="1" dirty="0"/>
          </a:p>
        </p:txBody>
      </p:sp>
      <p:sp>
        <p:nvSpPr>
          <p:cNvPr id="9" name="Can 8"/>
          <p:cNvSpPr/>
          <p:nvPr/>
        </p:nvSpPr>
        <p:spPr>
          <a:xfrm>
            <a:off x="246648" y="4011034"/>
            <a:ext cx="1440160" cy="15121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 from MSSQL Data base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Left Arrow 19"/>
          <p:cNvSpPr/>
          <p:nvPr/>
        </p:nvSpPr>
        <p:spPr>
          <a:xfrm flipH="1">
            <a:off x="1699465" y="4319063"/>
            <a:ext cx="2075133" cy="89611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Get input from MSSQL using </a:t>
            </a:r>
            <a:r>
              <a:rPr lang="en-IN" sz="1400" b="1" dirty="0" err="1" smtClean="0">
                <a:solidFill>
                  <a:schemeClr val="tx1"/>
                </a:solidFill>
              </a:rPr>
              <a:t>Pymssql</a:t>
            </a:r>
            <a:r>
              <a:rPr lang="en-IN" sz="1400" dirty="0" smtClean="0">
                <a:solidFill>
                  <a:schemeClr val="tx1"/>
                </a:solidFill>
              </a:rPr>
              <a:t> library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8549" y="2002581"/>
            <a:ext cx="11862107" cy="98244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43827" y="2214648"/>
            <a:ext cx="169492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957236" y="2350164"/>
            <a:ext cx="1859018" cy="3332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827614" y="2136425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process Data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643559" y="2354477"/>
            <a:ext cx="702522" cy="292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361826" y="2101018"/>
            <a:ext cx="1984944" cy="74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of Predictive Models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8378260" y="2276834"/>
            <a:ext cx="1681918" cy="3346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060743" y="2133917"/>
            <a:ext cx="1878445" cy="745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Analytics  with  IGNITION System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52071" y="1517593"/>
            <a:ext cx="4920193" cy="455290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66729" y="2908440"/>
            <a:ext cx="10291" cy="1083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07301" y="914400"/>
            <a:ext cx="11704320" cy="5486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Industry 4.0</a:t>
            </a:r>
            <a:endParaRPr lang="en-IN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07301" y="914400"/>
            <a:ext cx="10765499" cy="2097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3550" indent="-4635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›"/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›"/>
              <a:tabLst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7950" indent="-4667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›"/>
              <a:defRPr lang="en-US" sz="2000" b="1" kern="12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indent="-4508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›"/>
              <a:defRPr sz="18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92350" indent="-4540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›"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Downtime Data Analysis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Source                   </a:t>
            </a:r>
            <a: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  Downtime Data of Makino -4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[Jan 2022 – Dec 2022 ] 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No. of. Records             :   </a:t>
            </a:r>
            <a: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33,974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Total Downtime            </a:t>
            </a:r>
            <a: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3150/2357 hours</a:t>
            </a:r>
          </a:p>
          <a:p>
            <a:pPr marL="1377950" lvl="3" indent="0">
              <a:buFont typeface="Century Gothic" panose="020B0502020202020204" pitchFamily="34" charset="0"/>
              <a:buNone/>
            </a:pPr>
            <a: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377950" lvl="3" indent="0">
              <a:buFont typeface="Century Gothic" panose="020B0502020202020204" pitchFamily="34" charset="0"/>
              <a:buNone/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Elbow Connector 7"/>
          <p:cNvCxnSpPr>
            <a:endCxn id="12" idx="1"/>
          </p:cNvCxnSpPr>
          <p:nvPr/>
        </p:nvCxnSpPr>
        <p:spPr>
          <a:xfrm flipV="1">
            <a:off x="6500267" y="2381897"/>
            <a:ext cx="463949" cy="16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6500267" y="2566563"/>
            <a:ext cx="478953" cy="312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64216" y="2197231"/>
            <a:ext cx="227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Planned –  555 hours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0007" y="2677313"/>
            <a:ext cx="348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UnPlanned – 2595 hours/1803</a:t>
            </a:r>
            <a:endParaRPr lang="en-IN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0" y="3046645"/>
            <a:ext cx="9372600" cy="37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" y="914400"/>
            <a:ext cx="11837208" cy="566928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Analysis by Downtime reasons:</a:t>
            </a:r>
          </a:p>
          <a:p>
            <a:pPr marL="0" indent="0">
              <a:buNone/>
            </a:pP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</a:t>
            </a: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Industry 4.0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2001459"/>
            <a:ext cx="6580624" cy="46679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440" y="135512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  Unplanned Downtime Reasons   : 32 </a:t>
            </a: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Unplanned Downtime Reasons   </a:t>
            </a:r>
            <a:r>
              <a:rPr lang="en-IN" dirty="0" smtClean="0"/>
              <a:t>: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29985"/>
              </p:ext>
            </p:extLst>
          </p:nvPr>
        </p:nvGraphicFramePr>
        <p:xfrm>
          <a:off x="6816080" y="825368"/>
          <a:ext cx="5256585" cy="59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87"/>
                <a:gridCol w="1549947"/>
                <a:gridCol w="1396051"/>
              </a:tblGrid>
              <a:tr h="707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Breakdown Reason</a:t>
                      </a:r>
                    </a:p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Downtime( hours)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Percentage of Total Unplanned Downtime-2595hrs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Shift End Closer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444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17.3</a:t>
                      </a:r>
                      <a:r>
                        <a:rPr lang="en-IN" sz="1400" baseline="0" dirty="0" smtClean="0">
                          <a:effectLst/>
                        </a:rPr>
                        <a:t> 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Want of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437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16.6</a:t>
                      </a:r>
                      <a:r>
                        <a:rPr lang="en-IN" sz="1400" baseline="0" dirty="0" smtClean="0">
                          <a:effectLst/>
                        </a:rPr>
                        <a:t>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Minor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415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16.4 %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Setup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272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10%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3420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Cleaning/POC/DRM Excess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192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7%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No Record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126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5%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Want of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97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Alam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88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3%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501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Want of Man-working in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72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3%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Communication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61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59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Part Size Adjustment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50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5012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Preventive </a:t>
                      </a:r>
                      <a:r>
                        <a:rPr lang="en-IN" sz="1400" b="1" dirty="0" smtClean="0">
                          <a:effectLst/>
                        </a:rPr>
                        <a:t>Maintenance </a:t>
                      </a:r>
                      <a:r>
                        <a:rPr lang="en-IN" sz="1400" b="1" dirty="0">
                          <a:effectLst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48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Tea Break Time Excess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47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  <a:tr h="29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Tool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46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2%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4.0</a:t>
            </a:r>
          </a:p>
        </p:txBody>
      </p:sp>
      <p:pic>
        <p:nvPicPr>
          <p:cNvPr id="6" name="Content Placeholder 10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412776"/>
            <a:ext cx="9372600" cy="5000625"/>
          </a:xfrm>
        </p:spPr>
      </p:pic>
    </p:spTree>
    <p:extLst>
      <p:ext uri="{BB962C8B-B14F-4D97-AF65-F5344CB8AC3E}">
        <p14:creationId xmlns:p14="http://schemas.microsoft.com/office/powerpoint/2010/main" val="244359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4.0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51457"/>
              </p:ext>
            </p:extLst>
          </p:nvPr>
        </p:nvGraphicFramePr>
        <p:xfrm>
          <a:off x="119335" y="1204363"/>
          <a:ext cx="6048670" cy="27665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42408"/>
                <a:gridCol w="1963854"/>
                <a:gridCol w="2042408"/>
              </a:tblGrid>
              <a:tr h="118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Breakdown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Downtime( hours)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Percentage of Total Unplanned Downtime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2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Want of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437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>
                          <a:effectLst/>
                        </a:rPr>
                        <a:t>16.4%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302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Want of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97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>
                          <a:effectLst/>
                        </a:rPr>
                        <a:t>3.8%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571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Want of Man-working in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72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3%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302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Want of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19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1%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302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smtClean="0">
                          <a:effectLst/>
                        </a:rPr>
                        <a:t>Want </a:t>
                      </a:r>
                      <a:r>
                        <a:rPr lang="en-IN" sz="1400" b="1" dirty="0">
                          <a:effectLst/>
                        </a:rPr>
                        <a:t>of 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3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0.1%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302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628 hrs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24.30%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23488" y="793530"/>
            <a:ext cx="299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Priority 1 -Category</a:t>
            </a:r>
            <a:r>
              <a:rPr lang="en-IN" b="1" dirty="0" smtClean="0"/>
              <a:t> : Want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78484"/>
              </p:ext>
            </p:extLst>
          </p:nvPr>
        </p:nvGraphicFramePr>
        <p:xfrm>
          <a:off x="6456040" y="4366353"/>
          <a:ext cx="5472609" cy="242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03"/>
                <a:gridCol w="1824203"/>
                <a:gridCol w="1824203"/>
              </a:tblGrid>
              <a:tr h="627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Breakdown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Downtime( hours)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Percentage of Total Unplanned Downtime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93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Shift End Closer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444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17%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4493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Minor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415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16%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4493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Setup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272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10%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44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1131 hrs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43%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06431"/>
              </p:ext>
            </p:extLst>
          </p:nvPr>
        </p:nvGraphicFramePr>
        <p:xfrm>
          <a:off x="47328" y="4314815"/>
          <a:ext cx="6120681" cy="250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27"/>
                <a:gridCol w="2040227"/>
                <a:gridCol w="2040227"/>
              </a:tblGrid>
              <a:tr h="547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Breakdown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Downtime( hours)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Percentage of Total Unplanned Downtime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07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Part Size Adjustment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50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2%</a:t>
                      </a:r>
                      <a:endParaRPr lang="en-IN" sz="1600" dirty="0"/>
                    </a:p>
                  </a:txBody>
                  <a:tcPr anchor="ctr"/>
                </a:tc>
              </a:tr>
              <a:tr h="39207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Tool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46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2.05%</a:t>
                      </a:r>
                      <a:endParaRPr lang="en-IN" sz="1600" dirty="0"/>
                    </a:p>
                  </a:txBody>
                  <a:tcPr anchor="ctr"/>
                </a:tc>
              </a:tr>
              <a:tr h="39207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Parts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18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0.5%</a:t>
                      </a:r>
                      <a:endParaRPr lang="en-IN" sz="1600" dirty="0"/>
                    </a:p>
                  </a:txBody>
                  <a:tcPr anchor="ctr"/>
                </a:tc>
              </a:tr>
              <a:tr h="39207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Tool 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17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0.5%</a:t>
                      </a:r>
                      <a:endParaRPr lang="en-IN" sz="1600" dirty="0"/>
                    </a:p>
                  </a:txBody>
                  <a:tcPr anchor="ctr"/>
                </a:tc>
              </a:tr>
              <a:tr h="392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131hrs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5.05%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34601"/>
              </p:ext>
            </p:extLst>
          </p:nvPr>
        </p:nvGraphicFramePr>
        <p:xfrm>
          <a:off x="6456041" y="1268759"/>
          <a:ext cx="5472606" cy="266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02"/>
                <a:gridCol w="1824202"/>
                <a:gridCol w="1824202"/>
              </a:tblGrid>
              <a:tr h="619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Breakdown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Downtime( hours)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Percentage of Total Unplanned Downtime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8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Cleaning/POC/DRM Excess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192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7%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3646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Tea Break Time Excess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47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2%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6198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Lunch Break Time Excess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32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smtClean="0">
                          <a:effectLst/>
                        </a:rPr>
                        <a:t>1%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</a:tr>
              <a:tr h="4446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271 hrs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10%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6637" y="396637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Priority 4- Category</a:t>
            </a:r>
            <a:r>
              <a:rPr lang="en-IN" b="1" dirty="0" smtClean="0"/>
              <a:t> :  Loss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903418" y="3937724"/>
            <a:ext cx="283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Priority 3 -Category</a:t>
            </a:r>
            <a:r>
              <a:rPr lang="en-IN" b="1" dirty="0" smtClean="0"/>
              <a:t> : Tool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820104" y="836712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Priority 2 -Category</a:t>
            </a:r>
            <a:r>
              <a:rPr lang="en-IN" b="1" dirty="0" smtClean="0"/>
              <a:t> : Excess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Industry 4.0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71464" y="1122472"/>
            <a:ext cx="10657184" cy="57355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Downtime (Excess, loss, Tool, Want) =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2161 hrs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Percentage =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82%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of Unplanned Downtime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Availability =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4364 hrs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75%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Parts produced =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94184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73750"/>
              </p:ext>
            </p:extLst>
          </p:nvPr>
        </p:nvGraphicFramePr>
        <p:xfrm>
          <a:off x="1343472" y="3717032"/>
          <a:ext cx="9865096" cy="28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98"/>
                <a:gridCol w="2464538"/>
                <a:gridCol w="2448272"/>
                <a:gridCol w="2592288"/>
              </a:tblGrid>
              <a:tr h="740335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Reduction in downtime (hrs)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  <a:effectLst/>
                        </a:rPr>
                        <a:t>Improved Machine Availability (hrs)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  <a:effectLst/>
                        </a:rPr>
                        <a:t>Increase in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Availability (%)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  <a:effectLst/>
                        </a:rPr>
                        <a:t>Increase in part count(Nos)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67631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10 %</a:t>
                      </a: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216.1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4580.1 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4.9 %</a:t>
                      </a:r>
                      <a:endParaRPr lang="en-IN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4709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 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540.2 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4904.25 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12.4 %</a:t>
                      </a:r>
                      <a:endParaRPr lang="en-IN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11,660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737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50 %</a:t>
                      </a: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1080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5445 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24.7 %</a:t>
                      </a:r>
                      <a:endParaRPr lang="en-IN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23,320                           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464" y="112051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768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3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" y="908720"/>
            <a:ext cx="11704320" cy="57606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Shiftwise Analysis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73" y="1427239"/>
            <a:ext cx="8637984" cy="4723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1464" y="6119336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  <a:r>
              <a:rPr lang="en-IN" sz="2400" dirty="0" smtClean="0"/>
              <a:t> 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Most of the Downtime has Occurred in </a:t>
            </a:r>
            <a:r>
              <a:rPr lang="en-IN" b="1" dirty="0" smtClean="0"/>
              <a:t>Shift 2 </a:t>
            </a:r>
            <a:r>
              <a:rPr lang="en-IN" dirty="0" smtClean="0"/>
              <a:t>and </a:t>
            </a:r>
            <a:r>
              <a:rPr lang="en-IN" b="1" dirty="0" smtClean="0"/>
              <a:t>Shift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28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4.0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44" y="1006475"/>
            <a:ext cx="9753600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068960"/>
            <a:ext cx="1320320" cy="8138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151784" y="285293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95800" y="3284984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519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</a:t>
            </a:r>
            <a:r>
              <a:rPr lang="en-IN" b="1" dirty="0">
                <a:solidFill>
                  <a:srgbClr val="00519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5953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135292</TotalTime>
  <Words>581</Words>
  <Application>Microsoft Office PowerPoint</Application>
  <PresentationFormat>Widescreen</PresentationFormat>
  <Paragraphs>203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Office Theme</vt:lpstr>
      <vt:lpstr>PowerPoint Presentation</vt:lpstr>
      <vt:lpstr>Industry 4.0</vt:lpstr>
      <vt:lpstr>Industry 4.0</vt:lpstr>
      <vt:lpstr>Industry 4.0</vt:lpstr>
      <vt:lpstr>Industry 4.0</vt:lpstr>
      <vt:lpstr>Industry 4.0</vt:lpstr>
      <vt:lpstr>Industry 4.0</vt:lpstr>
      <vt:lpstr>Industry 4.0</vt:lpstr>
      <vt:lpstr>Industry 4.0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Singyl Stroke</dc:creator>
  <cp:lastModifiedBy>Sudhanthiralakshmi M.</cp:lastModifiedBy>
  <cp:revision>5033</cp:revision>
  <dcterms:created xsi:type="dcterms:W3CDTF">2016-04-06T04:26:21Z</dcterms:created>
  <dcterms:modified xsi:type="dcterms:W3CDTF">2023-08-18T13:40:25Z</dcterms:modified>
</cp:coreProperties>
</file>