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5" name="Google Shape;175;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6" name="Google Shape;176;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178" name="Google Shape;178;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9" name="Google Shape;179;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9" name="Shape 189"/>
        <p:cNvGrpSpPr/>
        <p:nvPr/>
      </p:nvGrpSpPr>
      <p:grpSpPr>
        <a:xfrm>
          <a:off x="0" y="0"/>
          <a:ext cx="0" cy="0"/>
          <a:chOff x="0" y="0"/>
          <a:chExt cx="0" cy="0"/>
        </a:xfrm>
      </p:grpSpPr>
      <p:sp>
        <p:nvSpPr>
          <p:cNvPr id="190" name="Google Shape;190;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2" name="Google Shape;192;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193" name="Google Shape;193;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4" name="Google Shape;194;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95" name="Google Shape;195;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7" name="Shape 247"/>
        <p:cNvGrpSpPr/>
        <p:nvPr/>
      </p:nvGrpSpPr>
      <p:grpSpPr>
        <a:xfrm>
          <a:off x="0" y="0"/>
          <a:ext cx="0" cy="0"/>
          <a:chOff x="0" y="0"/>
          <a:chExt cx="0" cy="0"/>
        </a:xfrm>
      </p:grpSpPr>
      <p:sp>
        <p:nvSpPr>
          <p:cNvPr id="248" name="Google Shape;248;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9" name="Google Shape;249;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50" name="Google Shape;250;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1" name="Google Shape;251;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52" name="Google Shape;252;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53" name="Shape 253"/>
        <p:cNvGrpSpPr/>
        <p:nvPr/>
      </p:nvGrpSpPr>
      <p:grpSpPr>
        <a:xfrm>
          <a:off x="0" y="0"/>
          <a:ext cx="0" cy="0"/>
          <a:chOff x="0" y="0"/>
          <a:chExt cx="0" cy="0"/>
        </a:xfrm>
      </p:grpSpPr>
      <p:sp>
        <p:nvSpPr>
          <p:cNvPr id="254" name="Google Shape;254;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6" name="Google Shape;256;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57" name="Google Shape;257;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1" name="Google Shape;261;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2" name="Google Shape;262;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6" name="Shape 196"/>
        <p:cNvGrpSpPr/>
        <p:nvPr/>
      </p:nvGrpSpPr>
      <p:grpSpPr>
        <a:xfrm>
          <a:off x="0" y="0"/>
          <a:ext cx="0" cy="0"/>
          <a:chOff x="0" y="0"/>
          <a:chExt cx="0" cy="0"/>
        </a:xfrm>
      </p:grpSpPr>
      <p:sp>
        <p:nvSpPr>
          <p:cNvPr id="197" name="Google Shape;197;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8" name="Google Shape;198;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99" name="Google Shape;199;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0" name="Shape 200"/>
        <p:cNvGrpSpPr/>
        <p:nvPr/>
      </p:nvGrpSpPr>
      <p:grpSpPr>
        <a:xfrm>
          <a:off x="0" y="0"/>
          <a:ext cx="0" cy="0"/>
          <a:chOff x="0" y="0"/>
          <a:chExt cx="0" cy="0"/>
        </a:xfrm>
      </p:grpSpPr>
      <p:sp>
        <p:nvSpPr>
          <p:cNvPr id="201" name="Google Shape;201;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2" name="Google Shape;202;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3" name="Google Shape;203;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04" name="Google Shape;204;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5" name="Shape 205"/>
        <p:cNvGrpSpPr/>
        <p:nvPr/>
      </p:nvGrpSpPr>
      <p:grpSpPr>
        <a:xfrm>
          <a:off x="0" y="0"/>
          <a:ext cx="0" cy="0"/>
          <a:chOff x="0" y="0"/>
          <a:chExt cx="0" cy="0"/>
        </a:xfrm>
      </p:grpSpPr>
      <p:sp>
        <p:nvSpPr>
          <p:cNvPr id="206" name="Google Shape;206;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8" name="Google Shape;208;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209" name="Google Shape;209;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0" name="Google Shape;210;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11" name="Google Shape;211;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2" name="Shape 212"/>
        <p:cNvGrpSpPr/>
        <p:nvPr/>
      </p:nvGrpSpPr>
      <p:grpSpPr>
        <a:xfrm>
          <a:off x="0" y="0"/>
          <a:ext cx="0" cy="0"/>
          <a:chOff x="0" y="0"/>
          <a:chExt cx="0" cy="0"/>
        </a:xfrm>
      </p:grpSpPr>
      <p:sp>
        <p:nvSpPr>
          <p:cNvPr id="213" name="Google Shape;213;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4" name="Google Shape;214;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15" name="Google Shape;215;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16" name="Google Shape;216;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7" name="Google Shape;217;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18" name="Google Shape;218;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19" name="Shape 219"/>
        <p:cNvGrpSpPr/>
        <p:nvPr/>
      </p:nvGrpSpPr>
      <p:grpSpPr>
        <a:xfrm>
          <a:off x="0" y="0"/>
          <a:ext cx="0" cy="0"/>
          <a:chOff x="0" y="0"/>
          <a:chExt cx="0" cy="0"/>
        </a:xfrm>
      </p:grpSpPr>
      <p:sp>
        <p:nvSpPr>
          <p:cNvPr id="220" name="Google Shape;220;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1" name="Google Shape;221;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222" name="Google Shape;222;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23" name="Google Shape;223;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224" name="Google Shape;224;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25" name="Google Shape;225;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6" name="Google Shape;226;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27" name="Google Shape;227;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8" name="Shape 228"/>
        <p:cNvGrpSpPr/>
        <p:nvPr/>
      </p:nvGrpSpPr>
      <p:grpSpPr>
        <a:xfrm>
          <a:off x="0" y="0"/>
          <a:ext cx="0" cy="0"/>
          <a:chOff x="0" y="0"/>
          <a:chExt cx="0" cy="0"/>
        </a:xfrm>
      </p:grpSpPr>
      <p:sp>
        <p:nvSpPr>
          <p:cNvPr id="229" name="Google Shape;229;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0" name="Google Shape;230;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31" name="Google Shape;231;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2" name="Shape 232"/>
        <p:cNvGrpSpPr/>
        <p:nvPr/>
      </p:nvGrpSpPr>
      <p:grpSpPr>
        <a:xfrm>
          <a:off x="0" y="0"/>
          <a:ext cx="0" cy="0"/>
          <a:chOff x="0" y="0"/>
          <a:chExt cx="0" cy="0"/>
        </a:xfrm>
      </p:grpSpPr>
      <p:sp>
        <p:nvSpPr>
          <p:cNvPr id="233" name="Google Shape;233;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5" name="Google Shape;235;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236" name="Google Shape;236;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237" name="Google Shape;237;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8" name="Google Shape;238;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39" name="Google Shape;239;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0" name="Shape 240"/>
        <p:cNvGrpSpPr/>
        <p:nvPr/>
      </p:nvGrpSpPr>
      <p:grpSpPr>
        <a:xfrm>
          <a:off x="0" y="0"/>
          <a:ext cx="0" cy="0"/>
          <a:chOff x="0" y="0"/>
          <a:chExt cx="0" cy="0"/>
        </a:xfrm>
      </p:grpSpPr>
      <p:sp>
        <p:nvSpPr>
          <p:cNvPr id="241" name="Google Shape;241;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2" name="Google Shape;242;p10"/>
          <p:cNvSpPr/>
          <p:nvPr>
            <p:ph idx="2" type="pic"/>
          </p:nvPr>
        </p:nvSpPr>
        <p:spPr>
          <a:xfrm>
            <a:off x="447817" y="641350"/>
            <a:ext cx="11290800" cy="3651300"/>
          </a:xfrm>
          <a:prstGeom prst="rect">
            <a:avLst/>
          </a:prstGeom>
          <a:noFill/>
          <a:ln>
            <a:noFill/>
          </a:ln>
        </p:spPr>
      </p:sp>
      <p:sp>
        <p:nvSpPr>
          <p:cNvPr id="243" name="Google Shape;243;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244" name="Google Shape;244;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5" name="Google Shape;245;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6" name="Google Shape;246;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2" name="Google Shape;182;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83" name="Google Shape;183;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84" name="Google Shape;184;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85" name="Google Shape;185;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88" name="Google Shape;188;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3"/>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PROJECT TITLE</a:t>
            </a:r>
            <a:endParaRPr/>
          </a:p>
        </p:txBody>
      </p:sp>
      <p:sp>
        <p:nvSpPr>
          <p:cNvPr id="268" name="Google Shape;268;p13"/>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269" name="Google Shape;269;p13"/>
          <p:cNvSpPr txBox="1"/>
          <p:nvPr/>
        </p:nvSpPr>
        <p:spPr>
          <a:xfrm>
            <a:off x="527714" y="2721971"/>
            <a:ext cx="12192000" cy="44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rgbClr val="3F3F3F"/>
              </a:solidFill>
              <a:latin typeface="Libre Franklin"/>
              <a:ea typeface="Libre Franklin"/>
              <a:cs typeface="Libre Franklin"/>
              <a:sym typeface="Libre Franklin"/>
            </a:endParaRPr>
          </a:p>
        </p:txBody>
      </p:sp>
      <p:sp>
        <p:nvSpPr>
          <p:cNvPr id="270" name="Google Shape;270;p13"/>
          <p:cNvSpPr txBox="1"/>
          <p:nvPr/>
        </p:nvSpPr>
        <p:spPr>
          <a:xfrm>
            <a:off x="4409743" y="4269146"/>
            <a:ext cx="12192000" cy="44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rgbClr val="3F3F3F"/>
              </a:solidFill>
              <a:latin typeface="Libre Franklin"/>
              <a:ea typeface="Libre Franklin"/>
              <a:cs typeface="Libre Franklin"/>
              <a:sym typeface="Libre Franklin"/>
            </a:endParaRPr>
          </a:p>
        </p:txBody>
      </p:sp>
      <p:sp>
        <p:nvSpPr>
          <p:cNvPr id="271" name="Google Shape;271;p13"/>
          <p:cNvSpPr txBox="1"/>
          <p:nvPr/>
        </p:nvSpPr>
        <p:spPr>
          <a:xfrm>
            <a:off x="879369" y="3879446"/>
            <a:ext cx="12192000" cy="12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IN" sz="1700">
                <a:solidFill>
                  <a:srgbClr val="00FFFF"/>
                </a:solidFill>
                <a:latin typeface="Libre Franklin"/>
                <a:ea typeface="Libre Franklin"/>
                <a:cs typeface="Libre Franklin"/>
                <a:sym typeface="Libre Franklin"/>
              </a:rPr>
              <a:t>PRESENTED BY,</a:t>
            </a:r>
            <a:endParaRPr b="1" i="1" sz="1700">
              <a:solidFill>
                <a:srgbClr val="00FFFF"/>
              </a:solidFill>
              <a:latin typeface="Libre Franklin"/>
              <a:ea typeface="Libre Franklin"/>
              <a:cs typeface="Libre Franklin"/>
              <a:sym typeface="Libre Franklin"/>
            </a:endParaRPr>
          </a:p>
          <a:p>
            <a:pPr indent="0" lvl="0" marL="0" rtl="0" algn="l">
              <a:spcBef>
                <a:spcPts val="0"/>
              </a:spcBef>
              <a:spcAft>
                <a:spcPts val="0"/>
              </a:spcAft>
              <a:buNone/>
            </a:pPr>
            <a:r>
              <a:rPr b="1" i="1" lang="en-IN" sz="1700">
                <a:solidFill>
                  <a:srgbClr val="00FFFF"/>
                </a:solidFill>
                <a:latin typeface="Libre Franklin"/>
                <a:ea typeface="Libre Franklin"/>
                <a:cs typeface="Libre Franklin"/>
                <a:sym typeface="Libre Franklin"/>
              </a:rPr>
              <a:t>V.SUDHARSANAM,</a:t>
            </a:r>
            <a:endParaRPr b="1" i="1" sz="1700">
              <a:solidFill>
                <a:srgbClr val="00FFFF"/>
              </a:solidFill>
              <a:latin typeface="Libre Franklin"/>
              <a:ea typeface="Libre Franklin"/>
              <a:cs typeface="Libre Franklin"/>
              <a:sym typeface="Libre Franklin"/>
            </a:endParaRPr>
          </a:p>
          <a:p>
            <a:pPr indent="0" lvl="0" marL="0" rtl="0" algn="l">
              <a:spcBef>
                <a:spcPts val="0"/>
              </a:spcBef>
              <a:spcAft>
                <a:spcPts val="0"/>
              </a:spcAft>
              <a:buNone/>
            </a:pPr>
            <a:r>
              <a:rPr b="1" i="1" lang="en-IN" sz="1700">
                <a:solidFill>
                  <a:srgbClr val="00FFFF"/>
                </a:solidFill>
                <a:latin typeface="Libre Franklin"/>
                <a:ea typeface="Libre Franklin"/>
                <a:cs typeface="Libre Franklin"/>
                <a:sym typeface="Libre Franklin"/>
              </a:rPr>
              <a:t>M.I.E.T ENGINEERING COLLEGE,</a:t>
            </a:r>
            <a:endParaRPr b="1" i="1" sz="1700">
              <a:solidFill>
                <a:srgbClr val="00FFFF"/>
              </a:solidFill>
              <a:latin typeface="Libre Franklin"/>
              <a:ea typeface="Libre Franklin"/>
              <a:cs typeface="Libre Franklin"/>
              <a:sym typeface="Libre Franklin"/>
            </a:endParaRPr>
          </a:p>
          <a:p>
            <a:pPr indent="0" lvl="0" marL="0" rtl="0" algn="l">
              <a:spcBef>
                <a:spcPts val="0"/>
              </a:spcBef>
              <a:spcAft>
                <a:spcPts val="0"/>
              </a:spcAft>
              <a:buNone/>
            </a:pPr>
            <a:r>
              <a:rPr b="1" i="1" lang="en-IN" sz="1700">
                <a:solidFill>
                  <a:srgbClr val="00FFFF"/>
                </a:solidFill>
                <a:latin typeface="Libre Franklin"/>
                <a:ea typeface="Libre Franklin"/>
                <a:cs typeface="Libre Franklin"/>
                <a:sym typeface="Libre Franklin"/>
              </a:rPr>
              <a:t>COMPUTER SCIENCE DEPARTMENT.</a:t>
            </a:r>
            <a:endParaRPr b="1" i="1" sz="1700">
              <a:solidFill>
                <a:srgbClr val="00FFFF"/>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325" name="Google Shape;325;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IN"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3"/>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277" name="Google Shape;277;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r>
              <a:rPr lang="en-IN"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r>
              <a:rPr lang="en-IN"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283" name="Google Shape;283;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IN" sz="3200">
                <a:solidFill>
                  <a:srgbClr val="0F0F0F"/>
                </a:solidFill>
              </a:rPr>
              <a:t>Example:</a:t>
            </a:r>
            <a:r>
              <a:rPr lang="en-IN" sz="2800">
                <a:solidFill>
                  <a:srgbClr val="0F0F0F"/>
                </a:solidFill>
              </a:rPr>
              <a:t> </a:t>
            </a:r>
            <a:r>
              <a:rPr lang="en-IN" sz="2400">
                <a:solidFill>
                  <a:srgbClr val="0F0F0F"/>
                </a:solidFill>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289" name="Google Shape;289;p16"/>
          <p:cNvSpPr txBox="1"/>
          <p:nvPr>
            <p:ph idx="1" type="body"/>
          </p:nvPr>
        </p:nvSpPr>
        <p:spPr>
          <a:xfrm>
            <a:off x="441671" y="1087378"/>
            <a:ext cx="11613600" cy="55641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Data Preprocessing:</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Deployment:</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305435" lvl="1" marL="629920" rtl="0" algn="l">
              <a:spcBef>
                <a:spcPts val="840"/>
              </a:spcBef>
              <a:spcAft>
                <a:spcPts val="0"/>
              </a:spcAft>
              <a:buSzPts val="1104"/>
              <a:buChar char="◼"/>
            </a:pPr>
            <a:r>
              <a:rPr lang="en-IN" sz="1200"/>
              <a:t>Result:</a:t>
            </a:r>
            <a:endParaRPr sz="1200"/>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295" name="Google Shape;295;p1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IN" sz="1800">
                <a:solidFill>
                  <a:srgbClr val="0F0F0F"/>
                </a:solidFill>
              </a:rPr>
              <a:t>The "System Approach" section outlines the overall strategy and methodology for developing and implementing the rental bike prediction system. Here's a suggested structure for this section:</a:t>
            </a:r>
            <a:endParaRPr/>
          </a:p>
          <a:p>
            <a:pPr indent="-305435" lvl="0" marL="305435" rtl="0" algn="l">
              <a:lnSpc>
                <a:spcPct val="110000"/>
              </a:lnSpc>
              <a:spcBef>
                <a:spcPts val="960"/>
              </a:spcBef>
              <a:spcAft>
                <a:spcPts val="0"/>
              </a:spcAft>
              <a:buSzPts val="1656"/>
              <a:buChar char="◼"/>
            </a:pPr>
            <a:r>
              <a:rPr b="1" lang="en-IN" sz="1800">
                <a:solidFill>
                  <a:srgbClr val="0F0F0F"/>
                </a:solidFill>
              </a:rPr>
              <a:t>System requirements</a:t>
            </a:r>
            <a:endParaRPr/>
          </a:p>
          <a:p>
            <a:pPr indent="-305435" lvl="0" marL="305435" rtl="0" algn="l">
              <a:lnSpc>
                <a:spcPct val="110000"/>
              </a:lnSpc>
              <a:spcBef>
                <a:spcPts val="960"/>
              </a:spcBef>
              <a:spcAft>
                <a:spcPts val="0"/>
              </a:spcAft>
              <a:buSzPts val="1656"/>
              <a:buChar char="◼"/>
            </a:pPr>
            <a:r>
              <a:rPr b="1" lang="en-IN" sz="1800">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301" name="Google Shape;301;p1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lang="en-IN" sz="1400"/>
              <a:t>In the Algorithm section, describe the machine learning algorithm chosen for predicting bike counts. Here's an example structure for this section:</a:t>
            </a:r>
            <a:endParaRPr sz="1400"/>
          </a:p>
          <a:p>
            <a:pPr indent="-305435" lvl="0" marL="305435" rtl="0" algn="l">
              <a:lnSpc>
                <a:spcPct val="110000"/>
              </a:lnSpc>
              <a:spcBef>
                <a:spcPts val="880"/>
              </a:spcBef>
              <a:spcAft>
                <a:spcPts val="0"/>
              </a:spcAft>
              <a:buSzPts val="1288"/>
              <a:buChar char="◼"/>
            </a:pPr>
            <a:r>
              <a:rPr b="1" lang="en-IN" sz="1400"/>
              <a:t>Algorithm Selection:</a:t>
            </a:r>
            <a:endParaRPr sz="1400"/>
          </a:p>
          <a:p>
            <a:pPr indent="-305435" lvl="1" marL="629920" rtl="0" algn="l">
              <a:spcBef>
                <a:spcPts val="880"/>
              </a:spcBef>
              <a:spcAft>
                <a:spcPts val="0"/>
              </a:spcAft>
              <a:buSzPts val="1288"/>
              <a:buChar char="◼"/>
            </a:pPr>
            <a:r>
              <a:rPr lang="en-IN"/>
              <a:t>Provide a brief overview of the chosen algorithm (e.g., time-series forecasting model, like ARIMA or LSTM) and justify its selection based on the problem statement and data characteristics.</a:t>
            </a:r>
            <a:endParaRPr/>
          </a:p>
          <a:p>
            <a:pPr indent="-305435" lvl="0" marL="305435" rtl="0" algn="l">
              <a:lnSpc>
                <a:spcPct val="110000"/>
              </a:lnSpc>
              <a:spcBef>
                <a:spcPts val="880"/>
              </a:spcBef>
              <a:spcAft>
                <a:spcPts val="0"/>
              </a:spcAft>
              <a:buSzPts val="1288"/>
              <a:buChar char="◼"/>
            </a:pPr>
            <a:r>
              <a:rPr b="1" lang="en-IN" sz="1400"/>
              <a:t>Data Input:</a:t>
            </a:r>
            <a:endParaRPr sz="1400"/>
          </a:p>
          <a:p>
            <a:pPr indent="-305435" lvl="1" marL="629920" rtl="0" algn="l">
              <a:spcBef>
                <a:spcPts val="880"/>
              </a:spcBef>
              <a:spcAft>
                <a:spcPts val="0"/>
              </a:spcAft>
              <a:buSzPts val="1288"/>
              <a:buChar char="◼"/>
            </a:pPr>
            <a:r>
              <a:rPr lang="en-IN"/>
              <a:t>Specify the input features used by the algorithm, such as historical bike rental data, weather conditions, day of the week, and any other relevant factors.</a:t>
            </a:r>
            <a:endParaRPr/>
          </a:p>
          <a:p>
            <a:pPr indent="-305435" lvl="0" marL="305435" rtl="0" algn="l">
              <a:lnSpc>
                <a:spcPct val="110000"/>
              </a:lnSpc>
              <a:spcBef>
                <a:spcPts val="880"/>
              </a:spcBef>
              <a:spcAft>
                <a:spcPts val="0"/>
              </a:spcAft>
              <a:buSzPts val="1288"/>
              <a:buChar char="◼"/>
            </a:pPr>
            <a:r>
              <a:rPr b="1" lang="en-IN" sz="1400"/>
              <a:t>Training Process:</a:t>
            </a:r>
            <a:endParaRPr sz="1400"/>
          </a:p>
          <a:p>
            <a:pPr indent="-305435" lvl="1" marL="629920" rtl="0" algn="l">
              <a:spcBef>
                <a:spcPts val="880"/>
              </a:spcBef>
              <a:spcAft>
                <a:spcPts val="0"/>
              </a:spcAft>
              <a:buSzPts val="1288"/>
              <a:buChar char="◼"/>
            </a:pPr>
            <a:r>
              <a:rPr lang="en-IN"/>
              <a:t>Explain how the algorithm is trained using historical data. Highlight any specific considerations or techniques employed, such as cross-validation or hyperparameter tuning.</a:t>
            </a:r>
            <a:endParaRPr/>
          </a:p>
          <a:p>
            <a:pPr indent="-305435" lvl="0" marL="305435" rtl="0" algn="l">
              <a:lnSpc>
                <a:spcPct val="110000"/>
              </a:lnSpc>
              <a:spcBef>
                <a:spcPts val="880"/>
              </a:spcBef>
              <a:spcAft>
                <a:spcPts val="0"/>
              </a:spcAft>
              <a:buSzPts val="1288"/>
              <a:buChar char="◼"/>
            </a:pPr>
            <a:r>
              <a:rPr b="1" lang="en-IN" sz="1400"/>
              <a:t>Prediction Process:</a:t>
            </a:r>
            <a:endParaRPr sz="1400"/>
          </a:p>
          <a:p>
            <a:pPr indent="-305435" lvl="1" marL="629920" rtl="0" algn="l">
              <a:spcBef>
                <a:spcPts val="880"/>
              </a:spcBef>
              <a:spcAft>
                <a:spcPts val="0"/>
              </a:spcAft>
              <a:buSzPts val="1288"/>
              <a:buChar char="◼"/>
            </a:pPr>
            <a:r>
              <a:rPr lang="en-IN"/>
              <a:t>Detail how the trained algorithm makes predictions for future bike counts. Discuss any real-time data inputs considered during the prediction phase.</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307" name="Google Shape;307;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IN"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313" name="Google Shape;313;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IN"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305435" lvl="0" marL="305435" rtl="0" algn="l">
              <a:lnSpc>
                <a:spcPct val="110000"/>
              </a:lnSpc>
              <a:spcBef>
                <a:spcPts val="1000"/>
              </a:spcBef>
              <a:spcAft>
                <a:spcPts val="0"/>
              </a:spcAft>
              <a:buSzPts val="1840"/>
              <a:buChar char="◼"/>
            </a:pPr>
            <a:r>
              <a:rPr lang="en-IN"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indent="-206121" lvl="0" marL="305435" rtl="0" algn="l">
              <a:lnSpc>
                <a:spcPct val="110000"/>
              </a:lnSpc>
              <a:spcBef>
                <a:spcPts val="940"/>
              </a:spcBef>
              <a:spcAft>
                <a:spcPts val="0"/>
              </a:spcAft>
              <a:buSzPts val="1564"/>
              <a:buNone/>
            </a:pPr>
            <a:r>
              <a:t/>
            </a:r>
            <a:endParaRPr/>
          </a:p>
        </p:txBody>
      </p:sp>
      <p:sp>
        <p:nvSpPr>
          <p:cNvPr id="319" name="Google Shape;319;p21"/>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