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6" r:id="rId1"/>
  </p:sldMasterIdLst>
  <p:sldIdLst>
    <p:sldId id="256" r:id="rId2"/>
    <p:sldId id="257" r:id="rId3"/>
    <p:sldId id="278" r:id="rId4"/>
    <p:sldId id="291" r:id="rId5"/>
    <p:sldId id="289" r:id="rId6"/>
    <p:sldId id="258" r:id="rId7"/>
    <p:sldId id="266" r:id="rId8"/>
    <p:sldId id="290" r:id="rId9"/>
    <p:sldId id="271" r:id="rId10"/>
    <p:sldId id="259" r:id="rId11"/>
    <p:sldId id="261" r:id="rId12"/>
    <p:sldId id="264" r:id="rId13"/>
    <p:sldId id="262" r:id="rId14"/>
    <p:sldId id="284" r:id="rId15"/>
    <p:sldId id="263" r:id="rId16"/>
    <p:sldId id="270" r:id="rId17"/>
    <p:sldId id="281" r:id="rId18"/>
    <p:sldId id="285" r:id="rId19"/>
    <p:sldId id="286" r:id="rId20"/>
    <p:sldId id="287" r:id="rId21"/>
    <p:sldId id="288" r:id="rId22"/>
    <p:sldId id="273" r:id="rId23"/>
    <p:sldId id="283"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66"/>
    <p:restoredTop sz="94672"/>
  </p:normalViewPr>
  <p:slideViewPr>
    <p:cSldViewPr snapToGrid="0" snapToObjects="1">
      <p:cViewPr varScale="1">
        <p:scale>
          <a:sx n="174" d="100"/>
          <a:sy n="174"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4F0DD-D54A-9C42-8606-FE4532F81DE4}"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241A5047-15D2-0948-8C52-101C6C04402E}">
      <dgm:prSet phldrT="[Text]"/>
      <dgm:spPr/>
      <dgm:t>
        <a:bodyPr/>
        <a:lstStyle/>
        <a:p>
          <a:r>
            <a:rPr lang="en-US" dirty="0" smtClean="0"/>
            <a:t>INPUT</a:t>
          </a:r>
          <a:endParaRPr lang="en-US" dirty="0"/>
        </a:p>
      </dgm:t>
    </dgm:pt>
    <dgm:pt modelId="{B9ACDBA1-EDA7-D846-9E75-0FD466E826BF}" type="parTrans" cxnId="{E29ADF79-CCE7-8447-9D93-B6AC3BA4ED2E}">
      <dgm:prSet/>
      <dgm:spPr/>
      <dgm:t>
        <a:bodyPr/>
        <a:lstStyle/>
        <a:p>
          <a:endParaRPr lang="en-US"/>
        </a:p>
      </dgm:t>
    </dgm:pt>
    <dgm:pt modelId="{9C807676-7BD2-F247-8963-1DDA232FF63F}" type="sibTrans" cxnId="{E29ADF79-CCE7-8447-9D93-B6AC3BA4ED2E}">
      <dgm:prSet/>
      <dgm:spPr/>
      <dgm:t>
        <a:bodyPr/>
        <a:lstStyle/>
        <a:p>
          <a:endParaRPr lang="en-US"/>
        </a:p>
      </dgm:t>
    </dgm:pt>
    <dgm:pt modelId="{7DCB0893-1D31-D343-A146-42CC8CFDD608}">
      <dgm:prSet phldrT="[Text]"/>
      <dgm:spPr/>
      <dgm:t>
        <a:bodyPr/>
        <a:lstStyle/>
        <a:p>
          <a:r>
            <a:rPr lang="en-US" dirty="0" smtClean="0"/>
            <a:t>We read the data from a text file and convert it into a </a:t>
          </a:r>
          <a:r>
            <a:rPr lang="en-US" dirty="0" err="1" smtClean="0"/>
            <a:t>TreeMap</a:t>
          </a:r>
          <a:r>
            <a:rPr lang="en-US" dirty="0" smtClean="0"/>
            <a:t>.</a:t>
          </a:r>
          <a:endParaRPr lang="en-US" dirty="0"/>
        </a:p>
      </dgm:t>
    </dgm:pt>
    <dgm:pt modelId="{482F9787-827A-2345-A5EB-40D9355B6888}" type="parTrans" cxnId="{47ACE30E-3D93-7F47-A540-E79D0CBE2206}">
      <dgm:prSet/>
      <dgm:spPr/>
      <dgm:t>
        <a:bodyPr/>
        <a:lstStyle/>
        <a:p>
          <a:endParaRPr lang="en-US"/>
        </a:p>
      </dgm:t>
    </dgm:pt>
    <dgm:pt modelId="{084AC1E0-B302-2A47-A5CE-B071A29AE5DB}" type="sibTrans" cxnId="{47ACE30E-3D93-7F47-A540-E79D0CBE2206}">
      <dgm:prSet/>
      <dgm:spPr/>
      <dgm:t>
        <a:bodyPr/>
        <a:lstStyle/>
        <a:p>
          <a:endParaRPr lang="en-US"/>
        </a:p>
      </dgm:t>
    </dgm:pt>
    <dgm:pt modelId="{DDA1FA82-132D-4F41-9762-C1FC4F660923}">
      <dgm:prSet phldrT="[Text]"/>
      <dgm:spPr/>
      <dgm:t>
        <a:bodyPr/>
        <a:lstStyle/>
        <a:p>
          <a:r>
            <a:rPr lang="en-US" dirty="0" smtClean="0"/>
            <a:t>MERGE THE CENTROIDS</a:t>
          </a:r>
          <a:endParaRPr lang="en-US" dirty="0"/>
        </a:p>
      </dgm:t>
    </dgm:pt>
    <dgm:pt modelId="{FB7E3B8F-4441-4746-BD3C-9D7F992D5E9D}" type="parTrans" cxnId="{F37CD9E6-0D1B-3A45-BE66-A31AFBE75946}">
      <dgm:prSet/>
      <dgm:spPr/>
      <dgm:t>
        <a:bodyPr/>
        <a:lstStyle/>
        <a:p>
          <a:endParaRPr lang="en-US"/>
        </a:p>
      </dgm:t>
    </dgm:pt>
    <dgm:pt modelId="{DB3B0F6F-0CD9-5D45-8D41-F632998F6B56}" type="sibTrans" cxnId="{F37CD9E6-0D1B-3A45-BE66-A31AFBE75946}">
      <dgm:prSet/>
      <dgm:spPr/>
      <dgm:t>
        <a:bodyPr/>
        <a:lstStyle/>
        <a:p>
          <a:endParaRPr lang="en-US"/>
        </a:p>
      </dgm:t>
    </dgm:pt>
    <dgm:pt modelId="{207DDDE7-2D5A-A043-8165-745A5A51BB16}">
      <dgm:prSet phldrT="[Text]"/>
      <dgm:spPr/>
      <dgm:t>
        <a:bodyPr/>
        <a:lstStyle/>
        <a:p>
          <a:r>
            <a:rPr lang="en-US" dirty="0" smtClean="0"/>
            <a:t>We merge the clusters in the final step , if the termination condition is met.</a:t>
          </a:r>
          <a:endParaRPr lang="en-US" dirty="0"/>
        </a:p>
      </dgm:t>
    </dgm:pt>
    <dgm:pt modelId="{4A9E11CE-8584-E547-BD69-0A1810D4E12E}" type="parTrans" cxnId="{D0FF42F7-3621-6A48-A505-6ABF52947429}">
      <dgm:prSet/>
      <dgm:spPr/>
      <dgm:t>
        <a:bodyPr/>
        <a:lstStyle/>
        <a:p>
          <a:endParaRPr lang="en-US"/>
        </a:p>
      </dgm:t>
    </dgm:pt>
    <dgm:pt modelId="{FFB47480-6E97-914A-8EAA-97062683F393}" type="sibTrans" cxnId="{D0FF42F7-3621-6A48-A505-6ABF52947429}">
      <dgm:prSet/>
      <dgm:spPr/>
      <dgm:t>
        <a:bodyPr/>
        <a:lstStyle/>
        <a:p>
          <a:endParaRPr lang="en-US"/>
        </a:p>
      </dgm:t>
    </dgm:pt>
    <dgm:pt modelId="{D8308502-36A5-D94A-A574-9C59E333E889}">
      <dgm:prSet phldrT="[Text]"/>
      <dgm:spPr/>
      <dgm:t>
        <a:bodyPr/>
        <a:lstStyle/>
        <a:p>
          <a:r>
            <a:rPr lang="en-US" dirty="0" smtClean="0"/>
            <a:t>OUTPUT FINAL RESULT</a:t>
          </a:r>
          <a:endParaRPr lang="en-US" dirty="0"/>
        </a:p>
      </dgm:t>
    </dgm:pt>
    <dgm:pt modelId="{A6CA94D9-6DA8-F14E-95F8-A80BDA6EB15A}" type="parTrans" cxnId="{68D8E107-2ADC-2042-A3DD-E6ED28A3BA21}">
      <dgm:prSet/>
      <dgm:spPr/>
      <dgm:t>
        <a:bodyPr/>
        <a:lstStyle/>
        <a:p>
          <a:endParaRPr lang="en-US"/>
        </a:p>
      </dgm:t>
    </dgm:pt>
    <dgm:pt modelId="{A08E23F9-23B4-7F4A-BC3E-190A48B063DF}" type="sibTrans" cxnId="{68D8E107-2ADC-2042-A3DD-E6ED28A3BA21}">
      <dgm:prSet/>
      <dgm:spPr/>
      <dgm:t>
        <a:bodyPr/>
        <a:lstStyle/>
        <a:p>
          <a:endParaRPr lang="en-US"/>
        </a:p>
      </dgm:t>
    </dgm:pt>
    <dgm:pt modelId="{38B38D2D-8DCA-3B4B-9746-155A8BFB63A6}">
      <dgm:prSet/>
      <dgm:spPr/>
      <dgm:t>
        <a:bodyPr/>
        <a:lstStyle/>
        <a:p>
          <a:r>
            <a:rPr lang="en-US" dirty="0" smtClean="0"/>
            <a:t>GET INITIAL CENTROIDS</a:t>
          </a:r>
          <a:endParaRPr lang="en-US" dirty="0"/>
        </a:p>
      </dgm:t>
    </dgm:pt>
    <dgm:pt modelId="{883F455C-AA56-0A44-AF50-EC6838A3E162}" type="parTrans" cxnId="{7E14EE0A-F5BD-E647-B65D-999EEBEC1B94}">
      <dgm:prSet/>
      <dgm:spPr/>
      <dgm:t>
        <a:bodyPr/>
        <a:lstStyle/>
        <a:p>
          <a:endParaRPr lang="en-US"/>
        </a:p>
      </dgm:t>
    </dgm:pt>
    <dgm:pt modelId="{DCD18534-1D89-4F48-9815-5A8A9696FD58}" type="sibTrans" cxnId="{7E14EE0A-F5BD-E647-B65D-999EEBEC1B94}">
      <dgm:prSet/>
      <dgm:spPr/>
      <dgm:t>
        <a:bodyPr/>
        <a:lstStyle/>
        <a:p>
          <a:endParaRPr lang="en-US"/>
        </a:p>
      </dgm:t>
    </dgm:pt>
    <dgm:pt modelId="{5AA5B167-579E-F041-9ACD-223D2F29E59C}">
      <dgm:prSet/>
      <dgm:spPr/>
      <dgm:t>
        <a:bodyPr/>
        <a:lstStyle/>
        <a:p>
          <a:r>
            <a:rPr lang="en-US" dirty="0" smtClean="0"/>
            <a:t>COMPUTE </a:t>
          </a:r>
          <a:br>
            <a:rPr lang="en-US" dirty="0" smtClean="0"/>
          </a:br>
          <a:r>
            <a:rPr lang="en-US" dirty="0" smtClean="0"/>
            <a:t>CLUSTERS</a:t>
          </a:r>
          <a:endParaRPr lang="en-US" dirty="0"/>
        </a:p>
      </dgm:t>
    </dgm:pt>
    <dgm:pt modelId="{8160BF4A-285D-9942-9DB8-C7D9B2D07210}" type="parTrans" cxnId="{A10111AE-6F0B-8143-89EF-5DB6D406FDE9}">
      <dgm:prSet/>
      <dgm:spPr/>
      <dgm:t>
        <a:bodyPr/>
        <a:lstStyle/>
        <a:p>
          <a:endParaRPr lang="en-US"/>
        </a:p>
      </dgm:t>
    </dgm:pt>
    <dgm:pt modelId="{A5279B0C-A834-154D-B7E4-88E90DA7E4E5}" type="sibTrans" cxnId="{A10111AE-6F0B-8143-89EF-5DB6D406FDE9}">
      <dgm:prSet/>
      <dgm:spPr/>
      <dgm:t>
        <a:bodyPr/>
        <a:lstStyle/>
        <a:p>
          <a:endParaRPr lang="en-US"/>
        </a:p>
      </dgm:t>
    </dgm:pt>
    <dgm:pt modelId="{0333A29D-B003-E741-AA09-DC4335D8D3CA}">
      <dgm:prSet/>
      <dgm:spPr/>
      <dgm:t>
        <a:bodyPr/>
        <a:lstStyle/>
        <a:p>
          <a:r>
            <a:rPr lang="en-US" dirty="0" smtClean="0"/>
            <a:t>K random centroids are chosen for the initial run of the algorithm.</a:t>
          </a:r>
          <a:endParaRPr lang="en-US" dirty="0"/>
        </a:p>
      </dgm:t>
    </dgm:pt>
    <dgm:pt modelId="{286E2F07-7023-1541-A8F6-F66211F9C30E}" type="parTrans" cxnId="{8A9F653B-FB84-3B46-9A83-1CC7F2CCCC7A}">
      <dgm:prSet/>
      <dgm:spPr/>
      <dgm:t>
        <a:bodyPr/>
        <a:lstStyle/>
        <a:p>
          <a:endParaRPr lang="en-US"/>
        </a:p>
      </dgm:t>
    </dgm:pt>
    <dgm:pt modelId="{B4FE88F3-54C8-304C-8292-E13ED8DFF706}" type="sibTrans" cxnId="{8A9F653B-FB84-3B46-9A83-1CC7F2CCCC7A}">
      <dgm:prSet/>
      <dgm:spPr/>
      <dgm:t>
        <a:bodyPr/>
        <a:lstStyle/>
        <a:p>
          <a:endParaRPr lang="en-US"/>
        </a:p>
      </dgm:t>
    </dgm:pt>
    <dgm:pt modelId="{6FA940CD-D566-F04E-92DE-48BF66A7928B}">
      <dgm:prSet/>
      <dgm:spPr/>
      <dgm:t>
        <a:bodyPr/>
        <a:lstStyle/>
        <a:p>
          <a:r>
            <a:rPr lang="en-US" dirty="0" smtClean="0"/>
            <a:t>Using a secure protocol, the clusters are recomputed</a:t>
          </a:r>
          <a:endParaRPr lang="en-US" dirty="0"/>
        </a:p>
      </dgm:t>
    </dgm:pt>
    <dgm:pt modelId="{3B31D5A5-E461-4143-80E2-0A7E27A7EC65}" type="parTrans" cxnId="{EBF91A9E-332A-B84A-A226-A6E5D35DF3F6}">
      <dgm:prSet/>
      <dgm:spPr/>
      <dgm:t>
        <a:bodyPr/>
        <a:lstStyle/>
        <a:p>
          <a:endParaRPr lang="en-US"/>
        </a:p>
      </dgm:t>
    </dgm:pt>
    <dgm:pt modelId="{D7BDB016-086B-7443-BBBB-0772F7A35D21}" type="sibTrans" cxnId="{EBF91A9E-332A-B84A-A226-A6E5D35DF3F6}">
      <dgm:prSet/>
      <dgm:spPr/>
      <dgm:t>
        <a:bodyPr/>
        <a:lstStyle/>
        <a:p>
          <a:endParaRPr lang="en-US"/>
        </a:p>
      </dgm:t>
    </dgm:pt>
    <dgm:pt modelId="{5C9EBEFF-37E2-4A46-9527-5F9FA3B508DB}">
      <dgm:prSet/>
      <dgm:spPr/>
      <dgm:t>
        <a:bodyPr/>
        <a:lstStyle/>
        <a:p>
          <a:r>
            <a:rPr lang="en-US" dirty="0" smtClean="0"/>
            <a:t>Finally, we output the result.</a:t>
          </a:r>
          <a:endParaRPr lang="en-US" dirty="0"/>
        </a:p>
      </dgm:t>
    </dgm:pt>
    <dgm:pt modelId="{ED32428B-AA55-F549-82F9-6DCB5004A8D5}" type="parTrans" cxnId="{3E6822F3-4B1D-824D-83D9-731B523BA006}">
      <dgm:prSet/>
      <dgm:spPr/>
      <dgm:t>
        <a:bodyPr/>
        <a:lstStyle/>
        <a:p>
          <a:endParaRPr lang="en-US"/>
        </a:p>
      </dgm:t>
    </dgm:pt>
    <dgm:pt modelId="{3468C23C-C4CF-EF4B-92FD-69A4430AF6B2}" type="sibTrans" cxnId="{3E6822F3-4B1D-824D-83D9-731B523BA006}">
      <dgm:prSet/>
      <dgm:spPr/>
      <dgm:t>
        <a:bodyPr/>
        <a:lstStyle/>
        <a:p>
          <a:endParaRPr lang="en-US"/>
        </a:p>
      </dgm:t>
    </dgm:pt>
    <dgm:pt modelId="{6408CC3A-4A3A-DE4E-BF27-50BDB089A890}" type="pres">
      <dgm:prSet presAssocID="{9524F0DD-D54A-9C42-8606-FE4532F81DE4}" presName="linearFlow" presStyleCnt="0">
        <dgm:presLayoutVars>
          <dgm:dir/>
          <dgm:animLvl val="lvl"/>
          <dgm:resizeHandles val="exact"/>
        </dgm:presLayoutVars>
      </dgm:prSet>
      <dgm:spPr/>
      <dgm:t>
        <a:bodyPr/>
        <a:lstStyle/>
        <a:p>
          <a:endParaRPr lang="en-US"/>
        </a:p>
      </dgm:t>
    </dgm:pt>
    <dgm:pt modelId="{373B2116-06E9-6747-8B28-1E3D7AB95827}" type="pres">
      <dgm:prSet presAssocID="{241A5047-15D2-0948-8C52-101C6C04402E}" presName="composite" presStyleCnt="0"/>
      <dgm:spPr/>
    </dgm:pt>
    <dgm:pt modelId="{D0ABBC5F-58C6-6C48-BABC-2D87E27C994B}" type="pres">
      <dgm:prSet presAssocID="{241A5047-15D2-0948-8C52-101C6C04402E}" presName="parentText" presStyleLbl="alignNode1" presStyleIdx="0" presStyleCnt="5">
        <dgm:presLayoutVars>
          <dgm:chMax val="1"/>
          <dgm:bulletEnabled val="1"/>
        </dgm:presLayoutVars>
      </dgm:prSet>
      <dgm:spPr/>
      <dgm:t>
        <a:bodyPr/>
        <a:lstStyle/>
        <a:p>
          <a:endParaRPr lang="en-US"/>
        </a:p>
      </dgm:t>
    </dgm:pt>
    <dgm:pt modelId="{E0B2E6F1-8457-9745-843F-46C329103D9B}" type="pres">
      <dgm:prSet presAssocID="{241A5047-15D2-0948-8C52-101C6C04402E}" presName="descendantText" presStyleLbl="alignAcc1" presStyleIdx="0" presStyleCnt="5">
        <dgm:presLayoutVars>
          <dgm:bulletEnabled val="1"/>
        </dgm:presLayoutVars>
      </dgm:prSet>
      <dgm:spPr/>
      <dgm:t>
        <a:bodyPr/>
        <a:lstStyle/>
        <a:p>
          <a:endParaRPr lang="en-US"/>
        </a:p>
      </dgm:t>
    </dgm:pt>
    <dgm:pt modelId="{E0FF1888-13E0-3249-BC4C-467DF3B030BA}" type="pres">
      <dgm:prSet presAssocID="{9C807676-7BD2-F247-8963-1DDA232FF63F}" presName="sp" presStyleCnt="0"/>
      <dgm:spPr/>
    </dgm:pt>
    <dgm:pt modelId="{32F6654D-CD04-834F-B4C4-4F9FE03506A3}" type="pres">
      <dgm:prSet presAssocID="{38B38D2D-8DCA-3B4B-9746-155A8BFB63A6}" presName="composite" presStyleCnt="0"/>
      <dgm:spPr/>
    </dgm:pt>
    <dgm:pt modelId="{554894A3-C74C-DE4A-AAE6-F53064E2C6C3}" type="pres">
      <dgm:prSet presAssocID="{38B38D2D-8DCA-3B4B-9746-155A8BFB63A6}" presName="parentText" presStyleLbl="alignNode1" presStyleIdx="1" presStyleCnt="5">
        <dgm:presLayoutVars>
          <dgm:chMax val="1"/>
          <dgm:bulletEnabled val="1"/>
        </dgm:presLayoutVars>
      </dgm:prSet>
      <dgm:spPr/>
      <dgm:t>
        <a:bodyPr/>
        <a:lstStyle/>
        <a:p>
          <a:endParaRPr lang="en-US"/>
        </a:p>
      </dgm:t>
    </dgm:pt>
    <dgm:pt modelId="{826AB6AD-F122-B744-BD8E-48E6D7DA85A7}" type="pres">
      <dgm:prSet presAssocID="{38B38D2D-8DCA-3B4B-9746-155A8BFB63A6}" presName="descendantText" presStyleLbl="alignAcc1" presStyleIdx="1" presStyleCnt="5">
        <dgm:presLayoutVars>
          <dgm:bulletEnabled val="1"/>
        </dgm:presLayoutVars>
      </dgm:prSet>
      <dgm:spPr/>
      <dgm:t>
        <a:bodyPr/>
        <a:lstStyle/>
        <a:p>
          <a:endParaRPr lang="en-US"/>
        </a:p>
      </dgm:t>
    </dgm:pt>
    <dgm:pt modelId="{34405295-D147-AE46-B535-18C0902AEF38}" type="pres">
      <dgm:prSet presAssocID="{DCD18534-1D89-4F48-9815-5A8A9696FD58}" presName="sp" presStyleCnt="0"/>
      <dgm:spPr/>
    </dgm:pt>
    <dgm:pt modelId="{88CEBAC2-29D1-8443-8ACD-F32CB8EFFFB5}" type="pres">
      <dgm:prSet presAssocID="{5AA5B167-579E-F041-9ACD-223D2F29E59C}" presName="composite" presStyleCnt="0"/>
      <dgm:spPr/>
    </dgm:pt>
    <dgm:pt modelId="{A6ED7841-BA7E-FF42-AA59-64C8AFC52A37}" type="pres">
      <dgm:prSet presAssocID="{5AA5B167-579E-F041-9ACD-223D2F29E59C}" presName="parentText" presStyleLbl="alignNode1" presStyleIdx="2" presStyleCnt="5">
        <dgm:presLayoutVars>
          <dgm:chMax val="1"/>
          <dgm:bulletEnabled val="1"/>
        </dgm:presLayoutVars>
      </dgm:prSet>
      <dgm:spPr/>
      <dgm:t>
        <a:bodyPr/>
        <a:lstStyle/>
        <a:p>
          <a:endParaRPr lang="en-US"/>
        </a:p>
      </dgm:t>
    </dgm:pt>
    <dgm:pt modelId="{82F46198-55B6-A24C-AE01-04F1E00F6E9C}" type="pres">
      <dgm:prSet presAssocID="{5AA5B167-579E-F041-9ACD-223D2F29E59C}" presName="descendantText" presStyleLbl="alignAcc1" presStyleIdx="2" presStyleCnt="5">
        <dgm:presLayoutVars>
          <dgm:bulletEnabled val="1"/>
        </dgm:presLayoutVars>
      </dgm:prSet>
      <dgm:spPr/>
      <dgm:t>
        <a:bodyPr/>
        <a:lstStyle/>
        <a:p>
          <a:endParaRPr lang="en-US"/>
        </a:p>
      </dgm:t>
    </dgm:pt>
    <dgm:pt modelId="{EC7B5977-2A58-854C-9614-D18D925C41E9}" type="pres">
      <dgm:prSet presAssocID="{A5279B0C-A834-154D-B7E4-88E90DA7E4E5}" presName="sp" presStyleCnt="0"/>
      <dgm:spPr/>
    </dgm:pt>
    <dgm:pt modelId="{8A5AC96D-4CAD-014A-BF0B-12EB4A6DF67F}" type="pres">
      <dgm:prSet presAssocID="{DDA1FA82-132D-4F41-9762-C1FC4F660923}" presName="composite" presStyleCnt="0"/>
      <dgm:spPr/>
    </dgm:pt>
    <dgm:pt modelId="{1BB2B8C8-C7A9-7C46-A537-DD32F96FC2B7}" type="pres">
      <dgm:prSet presAssocID="{DDA1FA82-132D-4F41-9762-C1FC4F660923}" presName="parentText" presStyleLbl="alignNode1" presStyleIdx="3" presStyleCnt="5">
        <dgm:presLayoutVars>
          <dgm:chMax val="1"/>
          <dgm:bulletEnabled val="1"/>
        </dgm:presLayoutVars>
      </dgm:prSet>
      <dgm:spPr/>
      <dgm:t>
        <a:bodyPr/>
        <a:lstStyle/>
        <a:p>
          <a:endParaRPr lang="en-US"/>
        </a:p>
      </dgm:t>
    </dgm:pt>
    <dgm:pt modelId="{DB8EF483-56B8-B041-A697-4E088871E09C}" type="pres">
      <dgm:prSet presAssocID="{DDA1FA82-132D-4F41-9762-C1FC4F660923}" presName="descendantText" presStyleLbl="alignAcc1" presStyleIdx="3" presStyleCnt="5">
        <dgm:presLayoutVars>
          <dgm:bulletEnabled val="1"/>
        </dgm:presLayoutVars>
      </dgm:prSet>
      <dgm:spPr/>
      <dgm:t>
        <a:bodyPr/>
        <a:lstStyle/>
        <a:p>
          <a:endParaRPr lang="en-US"/>
        </a:p>
      </dgm:t>
    </dgm:pt>
    <dgm:pt modelId="{B4D42106-AD01-FC47-B589-04576F903578}" type="pres">
      <dgm:prSet presAssocID="{DB3B0F6F-0CD9-5D45-8D41-F632998F6B56}" presName="sp" presStyleCnt="0"/>
      <dgm:spPr/>
    </dgm:pt>
    <dgm:pt modelId="{ED3199D1-968C-0145-B90C-D9DCC8A16429}" type="pres">
      <dgm:prSet presAssocID="{D8308502-36A5-D94A-A574-9C59E333E889}" presName="composite" presStyleCnt="0"/>
      <dgm:spPr/>
    </dgm:pt>
    <dgm:pt modelId="{CDAA1A60-F908-FD46-8573-C16F3772DEB7}" type="pres">
      <dgm:prSet presAssocID="{D8308502-36A5-D94A-A574-9C59E333E889}" presName="parentText" presStyleLbl="alignNode1" presStyleIdx="4" presStyleCnt="5">
        <dgm:presLayoutVars>
          <dgm:chMax val="1"/>
          <dgm:bulletEnabled val="1"/>
        </dgm:presLayoutVars>
      </dgm:prSet>
      <dgm:spPr/>
      <dgm:t>
        <a:bodyPr/>
        <a:lstStyle/>
        <a:p>
          <a:endParaRPr lang="en-US"/>
        </a:p>
      </dgm:t>
    </dgm:pt>
    <dgm:pt modelId="{05FF2295-71B8-194B-8939-299ED6FADD04}" type="pres">
      <dgm:prSet presAssocID="{D8308502-36A5-D94A-A574-9C59E333E889}" presName="descendantText" presStyleLbl="alignAcc1" presStyleIdx="4" presStyleCnt="5">
        <dgm:presLayoutVars>
          <dgm:bulletEnabled val="1"/>
        </dgm:presLayoutVars>
      </dgm:prSet>
      <dgm:spPr/>
      <dgm:t>
        <a:bodyPr/>
        <a:lstStyle/>
        <a:p>
          <a:endParaRPr lang="en-US"/>
        </a:p>
      </dgm:t>
    </dgm:pt>
  </dgm:ptLst>
  <dgm:cxnLst>
    <dgm:cxn modelId="{3E6822F3-4B1D-824D-83D9-731B523BA006}" srcId="{D8308502-36A5-D94A-A574-9C59E333E889}" destId="{5C9EBEFF-37E2-4A46-9527-5F9FA3B508DB}" srcOrd="0" destOrd="0" parTransId="{ED32428B-AA55-F549-82F9-6DCB5004A8D5}" sibTransId="{3468C23C-C4CF-EF4B-92FD-69A4430AF6B2}"/>
    <dgm:cxn modelId="{7E14EE0A-F5BD-E647-B65D-999EEBEC1B94}" srcId="{9524F0DD-D54A-9C42-8606-FE4532F81DE4}" destId="{38B38D2D-8DCA-3B4B-9746-155A8BFB63A6}" srcOrd="1" destOrd="0" parTransId="{883F455C-AA56-0A44-AF50-EC6838A3E162}" sibTransId="{DCD18534-1D89-4F48-9815-5A8A9696FD58}"/>
    <dgm:cxn modelId="{D0FF42F7-3621-6A48-A505-6ABF52947429}" srcId="{DDA1FA82-132D-4F41-9762-C1FC4F660923}" destId="{207DDDE7-2D5A-A043-8165-745A5A51BB16}" srcOrd="0" destOrd="0" parTransId="{4A9E11CE-8584-E547-BD69-0A1810D4E12E}" sibTransId="{FFB47480-6E97-914A-8EAA-97062683F393}"/>
    <dgm:cxn modelId="{8F332ACC-E49C-E146-B4EA-BB03D3CF6E94}" type="presOf" srcId="{7DCB0893-1D31-D343-A146-42CC8CFDD608}" destId="{E0B2E6F1-8457-9745-843F-46C329103D9B}" srcOrd="0" destOrd="0" presId="urn:microsoft.com/office/officeart/2005/8/layout/chevron2"/>
    <dgm:cxn modelId="{A10111AE-6F0B-8143-89EF-5DB6D406FDE9}" srcId="{9524F0DD-D54A-9C42-8606-FE4532F81DE4}" destId="{5AA5B167-579E-F041-9ACD-223D2F29E59C}" srcOrd="2" destOrd="0" parTransId="{8160BF4A-285D-9942-9DB8-C7D9B2D07210}" sibTransId="{A5279B0C-A834-154D-B7E4-88E90DA7E4E5}"/>
    <dgm:cxn modelId="{FFC9DDC0-4239-834B-8B2C-3590128AAE76}" type="presOf" srcId="{DDA1FA82-132D-4F41-9762-C1FC4F660923}" destId="{1BB2B8C8-C7A9-7C46-A537-DD32F96FC2B7}" srcOrd="0" destOrd="0" presId="urn:microsoft.com/office/officeart/2005/8/layout/chevron2"/>
    <dgm:cxn modelId="{0B323A0A-B9A0-F04C-B285-3319981BE620}" type="presOf" srcId="{9524F0DD-D54A-9C42-8606-FE4532F81DE4}" destId="{6408CC3A-4A3A-DE4E-BF27-50BDB089A890}" srcOrd="0" destOrd="0" presId="urn:microsoft.com/office/officeart/2005/8/layout/chevron2"/>
    <dgm:cxn modelId="{F37CD9E6-0D1B-3A45-BE66-A31AFBE75946}" srcId="{9524F0DD-D54A-9C42-8606-FE4532F81DE4}" destId="{DDA1FA82-132D-4F41-9762-C1FC4F660923}" srcOrd="3" destOrd="0" parTransId="{FB7E3B8F-4441-4746-BD3C-9D7F992D5E9D}" sibTransId="{DB3B0F6F-0CD9-5D45-8D41-F632998F6B56}"/>
    <dgm:cxn modelId="{68D8E107-2ADC-2042-A3DD-E6ED28A3BA21}" srcId="{9524F0DD-D54A-9C42-8606-FE4532F81DE4}" destId="{D8308502-36A5-D94A-A574-9C59E333E889}" srcOrd="4" destOrd="0" parTransId="{A6CA94D9-6DA8-F14E-95F8-A80BDA6EB15A}" sibTransId="{A08E23F9-23B4-7F4A-BC3E-190A48B063DF}"/>
    <dgm:cxn modelId="{8A9F653B-FB84-3B46-9A83-1CC7F2CCCC7A}" srcId="{38B38D2D-8DCA-3B4B-9746-155A8BFB63A6}" destId="{0333A29D-B003-E741-AA09-DC4335D8D3CA}" srcOrd="0" destOrd="0" parTransId="{286E2F07-7023-1541-A8F6-F66211F9C30E}" sibTransId="{B4FE88F3-54C8-304C-8292-E13ED8DFF706}"/>
    <dgm:cxn modelId="{EBF91A9E-332A-B84A-A226-A6E5D35DF3F6}" srcId="{5AA5B167-579E-F041-9ACD-223D2F29E59C}" destId="{6FA940CD-D566-F04E-92DE-48BF66A7928B}" srcOrd="0" destOrd="0" parTransId="{3B31D5A5-E461-4143-80E2-0A7E27A7EC65}" sibTransId="{D7BDB016-086B-7443-BBBB-0772F7A35D21}"/>
    <dgm:cxn modelId="{606DD332-B5E2-F241-860A-EFBE0606C96A}" type="presOf" srcId="{6FA940CD-D566-F04E-92DE-48BF66A7928B}" destId="{82F46198-55B6-A24C-AE01-04F1E00F6E9C}" srcOrd="0" destOrd="0" presId="urn:microsoft.com/office/officeart/2005/8/layout/chevron2"/>
    <dgm:cxn modelId="{5B2AF3E9-0572-3E40-A01A-DA59DBDF567F}" type="presOf" srcId="{D8308502-36A5-D94A-A574-9C59E333E889}" destId="{CDAA1A60-F908-FD46-8573-C16F3772DEB7}" srcOrd="0" destOrd="0" presId="urn:microsoft.com/office/officeart/2005/8/layout/chevron2"/>
    <dgm:cxn modelId="{4DDA620A-4602-1D4F-9403-76D4984945C5}" type="presOf" srcId="{38B38D2D-8DCA-3B4B-9746-155A8BFB63A6}" destId="{554894A3-C74C-DE4A-AAE6-F53064E2C6C3}" srcOrd="0" destOrd="0" presId="urn:microsoft.com/office/officeart/2005/8/layout/chevron2"/>
    <dgm:cxn modelId="{480AFA4A-DD9C-F04B-B4C5-E0F51AE752A9}" type="presOf" srcId="{0333A29D-B003-E741-AA09-DC4335D8D3CA}" destId="{826AB6AD-F122-B744-BD8E-48E6D7DA85A7}" srcOrd="0" destOrd="0" presId="urn:microsoft.com/office/officeart/2005/8/layout/chevron2"/>
    <dgm:cxn modelId="{3EA2692F-3F1C-FF4E-AC24-61748A5FDA88}" type="presOf" srcId="{5C9EBEFF-37E2-4A46-9527-5F9FA3B508DB}" destId="{05FF2295-71B8-194B-8939-299ED6FADD04}" srcOrd="0" destOrd="0" presId="urn:microsoft.com/office/officeart/2005/8/layout/chevron2"/>
    <dgm:cxn modelId="{E2392AEC-4758-2240-A26B-C9412669BFAA}" type="presOf" srcId="{5AA5B167-579E-F041-9ACD-223D2F29E59C}" destId="{A6ED7841-BA7E-FF42-AA59-64C8AFC52A37}" srcOrd="0" destOrd="0" presId="urn:microsoft.com/office/officeart/2005/8/layout/chevron2"/>
    <dgm:cxn modelId="{A50B9CDA-D4B3-9649-A4D9-F97AA1C0ACB0}" type="presOf" srcId="{241A5047-15D2-0948-8C52-101C6C04402E}" destId="{D0ABBC5F-58C6-6C48-BABC-2D87E27C994B}" srcOrd="0" destOrd="0" presId="urn:microsoft.com/office/officeart/2005/8/layout/chevron2"/>
    <dgm:cxn modelId="{21C3D7B0-952C-5445-A3D0-0F9BD27A50A6}" type="presOf" srcId="{207DDDE7-2D5A-A043-8165-745A5A51BB16}" destId="{DB8EF483-56B8-B041-A697-4E088871E09C}" srcOrd="0" destOrd="0" presId="urn:microsoft.com/office/officeart/2005/8/layout/chevron2"/>
    <dgm:cxn modelId="{E29ADF79-CCE7-8447-9D93-B6AC3BA4ED2E}" srcId="{9524F0DD-D54A-9C42-8606-FE4532F81DE4}" destId="{241A5047-15D2-0948-8C52-101C6C04402E}" srcOrd="0" destOrd="0" parTransId="{B9ACDBA1-EDA7-D846-9E75-0FD466E826BF}" sibTransId="{9C807676-7BD2-F247-8963-1DDA232FF63F}"/>
    <dgm:cxn modelId="{47ACE30E-3D93-7F47-A540-E79D0CBE2206}" srcId="{241A5047-15D2-0948-8C52-101C6C04402E}" destId="{7DCB0893-1D31-D343-A146-42CC8CFDD608}" srcOrd="0" destOrd="0" parTransId="{482F9787-827A-2345-A5EB-40D9355B6888}" sibTransId="{084AC1E0-B302-2A47-A5CE-B071A29AE5DB}"/>
    <dgm:cxn modelId="{FC6EAA8B-69F1-3648-BBE1-21F34DD3A76D}" type="presParOf" srcId="{6408CC3A-4A3A-DE4E-BF27-50BDB089A890}" destId="{373B2116-06E9-6747-8B28-1E3D7AB95827}" srcOrd="0" destOrd="0" presId="urn:microsoft.com/office/officeart/2005/8/layout/chevron2"/>
    <dgm:cxn modelId="{67A889BC-ED3C-8645-8556-7A620D56225F}" type="presParOf" srcId="{373B2116-06E9-6747-8B28-1E3D7AB95827}" destId="{D0ABBC5F-58C6-6C48-BABC-2D87E27C994B}" srcOrd="0" destOrd="0" presId="urn:microsoft.com/office/officeart/2005/8/layout/chevron2"/>
    <dgm:cxn modelId="{F19E5EA7-A66F-5F40-9AAB-DBF677DCEDC1}" type="presParOf" srcId="{373B2116-06E9-6747-8B28-1E3D7AB95827}" destId="{E0B2E6F1-8457-9745-843F-46C329103D9B}" srcOrd="1" destOrd="0" presId="urn:microsoft.com/office/officeart/2005/8/layout/chevron2"/>
    <dgm:cxn modelId="{79E1F22A-BC29-CE47-8555-187EB8306432}" type="presParOf" srcId="{6408CC3A-4A3A-DE4E-BF27-50BDB089A890}" destId="{E0FF1888-13E0-3249-BC4C-467DF3B030BA}" srcOrd="1" destOrd="0" presId="urn:microsoft.com/office/officeart/2005/8/layout/chevron2"/>
    <dgm:cxn modelId="{3BDD9FA1-4E8C-7F47-999D-12A4E9F6DAA9}" type="presParOf" srcId="{6408CC3A-4A3A-DE4E-BF27-50BDB089A890}" destId="{32F6654D-CD04-834F-B4C4-4F9FE03506A3}" srcOrd="2" destOrd="0" presId="urn:microsoft.com/office/officeart/2005/8/layout/chevron2"/>
    <dgm:cxn modelId="{9BAA0231-00CB-A344-B520-BEBB46168617}" type="presParOf" srcId="{32F6654D-CD04-834F-B4C4-4F9FE03506A3}" destId="{554894A3-C74C-DE4A-AAE6-F53064E2C6C3}" srcOrd="0" destOrd="0" presId="urn:microsoft.com/office/officeart/2005/8/layout/chevron2"/>
    <dgm:cxn modelId="{9BF4ACA2-F51F-F94B-8C54-BB14DB1C3927}" type="presParOf" srcId="{32F6654D-CD04-834F-B4C4-4F9FE03506A3}" destId="{826AB6AD-F122-B744-BD8E-48E6D7DA85A7}" srcOrd="1" destOrd="0" presId="urn:microsoft.com/office/officeart/2005/8/layout/chevron2"/>
    <dgm:cxn modelId="{DEF67CA9-46D8-A241-BDFD-9DE40AA7790D}" type="presParOf" srcId="{6408CC3A-4A3A-DE4E-BF27-50BDB089A890}" destId="{34405295-D147-AE46-B535-18C0902AEF38}" srcOrd="3" destOrd="0" presId="urn:microsoft.com/office/officeart/2005/8/layout/chevron2"/>
    <dgm:cxn modelId="{7746C5FB-9DD0-474F-9EC7-B220AD807BD5}" type="presParOf" srcId="{6408CC3A-4A3A-DE4E-BF27-50BDB089A890}" destId="{88CEBAC2-29D1-8443-8ACD-F32CB8EFFFB5}" srcOrd="4" destOrd="0" presId="urn:microsoft.com/office/officeart/2005/8/layout/chevron2"/>
    <dgm:cxn modelId="{6F14FC03-E4E3-BB44-AAB6-5465E9B959B8}" type="presParOf" srcId="{88CEBAC2-29D1-8443-8ACD-F32CB8EFFFB5}" destId="{A6ED7841-BA7E-FF42-AA59-64C8AFC52A37}" srcOrd="0" destOrd="0" presId="urn:microsoft.com/office/officeart/2005/8/layout/chevron2"/>
    <dgm:cxn modelId="{4AE5B511-4A97-CC40-969F-77F54B23891D}" type="presParOf" srcId="{88CEBAC2-29D1-8443-8ACD-F32CB8EFFFB5}" destId="{82F46198-55B6-A24C-AE01-04F1E00F6E9C}" srcOrd="1" destOrd="0" presId="urn:microsoft.com/office/officeart/2005/8/layout/chevron2"/>
    <dgm:cxn modelId="{04E92672-A206-0145-9BC5-ABA116E0B59E}" type="presParOf" srcId="{6408CC3A-4A3A-DE4E-BF27-50BDB089A890}" destId="{EC7B5977-2A58-854C-9614-D18D925C41E9}" srcOrd="5" destOrd="0" presId="urn:microsoft.com/office/officeart/2005/8/layout/chevron2"/>
    <dgm:cxn modelId="{1682896D-CB94-BB49-B61E-C4D3B6B32177}" type="presParOf" srcId="{6408CC3A-4A3A-DE4E-BF27-50BDB089A890}" destId="{8A5AC96D-4CAD-014A-BF0B-12EB4A6DF67F}" srcOrd="6" destOrd="0" presId="urn:microsoft.com/office/officeart/2005/8/layout/chevron2"/>
    <dgm:cxn modelId="{98F7EF82-0108-A041-8AC3-A3B7E1E4F627}" type="presParOf" srcId="{8A5AC96D-4CAD-014A-BF0B-12EB4A6DF67F}" destId="{1BB2B8C8-C7A9-7C46-A537-DD32F96FC2B7}" srcOrd="0" destOrd="0" presId="urn:microsoft.com/office/officeart/2005/8/layout/chevron2"/>
    <dgm:cxn modelId="{2CFB941D-88EE-9C49-8F6B-654E62040219}" type="presParOf" srcId="{8A5AC96D-4CAD-014A-BF0B-12EB4A6DF67F}" destId="{DB8EF483-56B8-B041-A697-4E088871E09C}" srcOrd="1" destOrd="0" presId="urn:microsoft.com/office/officeart/2005/8/layout/chevron2"/>
    <dgm:cxn modelId="{EE19CFCB-0A0B-9C41-94F7-3FD66E556BE7}" type="presParOf" srcId="{6408CC3A-4A3A-DE4E-BF27-50BDB089A890}" destId="{B4D42106-AD01-FC47-B589-04576F903578}" srcOrd="7" destOrd="0" presId="urn:microsoft.com/office/officeart/2005/8/layout/chevron2"/>
    <dgm:cxn modelId="{6C53C8F6-2090-7943-8769-481D67E99867}" type="presParOf" srcId="{6408CC3A-4A3A-DE4E-BF27-50BDB089A890}" destId="{ED3199D1-968C-0145-B90C-D9DCC8A16429}" srcOrd="8" destOrd="0" presId="urn:microsoft.com/office/officeart/2005/8/layout/chevron2"/>
    <dgm:cxn modelId="{A484279D-0DDB-804B-9AB0-89342ACA2BB3}" type="presParOf" srcId="{ED3199D1-968C-0145-B90C-D9DCC8A16429}" destId="{CDAA1A60-F908-FD46-8573-C16F3772DEB7}" srcOrd="0" destOrd="0" presId="urn:microsoft.com/office/officeart/2005/8/layout/chevron2"/>
    <dgm:cxn modelId="{600970F9-7D97-CA41-AB5C-EBA58FD883C7}" type="presParOf" srcId="{ED3199D1-968C-0145-B90C-D9DCC8A16429}" destId="{05FF2295-71B8-194B-8939-299ED6FADD0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BBC5F-58C6-6C48-BABC-2D87E27C994B}">
      <dsp:nvSpPr>
        <dsp:cNvPr id="0" name=""/>
        <dsp:cNvSpPr/>
      </dsp:nvSpPr>
      <dsp:spPr>
        <a:xfrm rot="5400000">
          <a:off x="-182376" y="184949"/>
          <a:ext cx="1215842" cy="851089"/>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w="9525" cap="rnd" cmpd="sng" algn="ctr">
          <a:solidFill>
            <a:schemeClr val="accen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INPUT</a:t>
          </a:r>
          <a:endParaRPr lang="en-US" sz="1000" kern="1200" dirty="0"/>
        </a:p>
      </dsp:txBody>
      <dsp:txXfrm rot="-5400000">
        <a:off x="1" y="428118"/>
        <a:ext cx="851089" cy="364753"/>
      </dsp:txXfrm>
    </dsp:sp>
    <dsp:sp modelId="{E0B2E6F1-8457-9745-843F-46C329103D9B}">
      <dsp:nvSpPr>
        <dsp:cNvPr id="0" name=""/>
        <dsp:cNvSpPr/>
      </dsp:nvSpPr>
      <dsp:spPr>
        <a:xfrm rot="5400000">
          <a:off x="5790219" y="-4936556"/>
          <a:ext cx="790297" cy="10668557"/>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We read the data from a text file and convert it into a </a:t>
          </a:r>
          <a:r>
            <a:rPr lang="en-US" sz="2400" kern="1200" dirty="0" err="1" smtClean="0"/>
            <a:t>TreeMap</a:t>
          </a:r>
          <a:r>
            <a:rPr lang="en-US" sz="2400" kern="1200" dirty="0" smtClean="0"/>
            <a:t>.</a:t>
          </a:r>
          <a:endParaRPr lang="en-US" sz="2400" kern="1200" dirty="0"/>
        </a:p>
      </dsp:txBody>
      <dsp:txXfrm rot="-5400000">
        <a:off x="851090" y="41152"/>
        <a:ext cx="10629978" cy="713139"/>
      </dsp:txXfrm>
    </dsp:sp>
    <dsp:sp modelId="{554894A3-C74C-DE4A-AAE6-F53064E2C6C3}">
      <dsp:nvSpPr>
        <dsp:cNvPr id="0" name=""/>
        <dsp:cNvSpPr/>
      </dsp:nvSpPr>
      <dsp:spPr>
        <a:xfrm rot="5400000">
          <a:off x="-182376" y="1284920"/>
          <a:ext cx="1215842" cy="851089"/>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w="9525" cap="rnd" cmpd="sng" algn="ctr">
          <a:solidFill>
            <a:schemeClr val="accen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GET INITIAL CENTROIDS</a:t>
          </a:r>
          <a:endParaRPr lang="en-US" sz="1000" kern="1200" dirty="0"/>
        </a:p>
      </dsp:txBody>
      <dsp:txXfrm rot="-5400000">
        <a:off x="1" y="1528089"/>
        <a:ext cx="851089" cy="364753"/>
      </dsp:txXfrm>
    </dsp:sp>
    <dsp:sp modelId="{826AB6AD-F122-B744-BD8E-48E6D7DA85A7}">
      <dsp:nvSpPr>
        <dsp:cNvPr id="0" name=""/>
        <dsp:cNvSpPr/>
      </dsp:nvSpPr>
      <dsp:spPr>
        <a:xfrm rot="5400000">
          <a:off x="5790219" y="-3836586"/>
          <a:ext cx="790297" cy="10668557"/>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K random centroids are chosen for the initial run of the algorithm.</a:t>
          </a:r>
          <a:endParaRPr lang="en-US" sz="2400" kern="1200" dirty="0"/>
        </a:p>
      </dsp:txBody>
      <dsp:txXfrm rot="-5400000">
        <a:off x="851090" y="1141122"/>
        <a:ext cx="10629978" cy="713139"/>
      </dsp:txXfrm>
    </dsp:sp>
    <dsp:sp modelId="{A6ED7841-BA7E-FF42-AA59-64C8AFC52A37}">
      <dsp:nvSpPr>
        <dsp:cNvPr id="0" name=""/>
        <dsp:cNvSpPr/>
      </dsp:nvSpPr>
      <dsp:spPr>
        <a:xfrm rot="5400000">
          <a:off x="-182376" y="2384890"/>
          <a:ext cx="1215842" cy="851089"/>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w="9525" cap="rnd" cmpd="sng" algn="ctr">
          <a:solidFill>
            <a:schemeClr val="accen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COMPUTE </a:t>
          </a:r>
          <a:br>
            <a:rPr lang="en-US" sz="1000" kern="1200" dirty="0" smtClean="0"/>
          </a:br>
          <a:r>
            <a:rPr lang="en-US" sz="1000" kern="1200" dirty="0" smtClean="0"/>
            <a:t>CLUSTERS</a:t>
          </a:r>
          <a:endParaRPr lang="en-US" sz="1000" kern="1200" dirty="0"/>
        </a:p>
      </dsp:txBody>
      <dsp:txXfrm rot="-5400000">
        <a:off x="1" y="2628059"/>
        <a:ext cx="851089" cy="364753"/>
      </dsp:txXfrm>
    </dsp:sp>
    <dsp:sp modelId="{82F46198-55B6-A24C-AE01-04F1E00F6E9C}">
      <dsp:nvSpPr>
        <dsp:cNvPr id="0" name=""/>
        <dsp:cNvSpPr/>
      </dsp:nvSpPr>
      <dsp:spPr>
        <a:xfrm rot="5400000">
          <a:off x="5790219" y="-2736615"/>
          <a:ext cx="790297" cy="10668557"/>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Using a secure protocol, the clusters are recomputed</a:t>
          </a:r>
          <a:endParaRPr lang="en-US" sz="2400" kern="1200" dirty="0"/>
        </a:p>
      </dsp:txBody>
      <dsp:txXfrm rot="-5400000">
        <a:off x="851090" y="2241093"/>
        <a:ext cx="10629978" cy="713139"/>
      </dsp:txXfrm>
    </dsp:sp>
    <dsp:sp modelId="{1BB2B8C8-C7A9-7C46-A537-DD32F96FC2B7}">
      <dsp:nvSpPr>
        <dsp:cNvPr id="0" name=""/>
        <dsp:cNvSpPr/>
      </dsp:nvSpPr>
      <dsp:spPr>
        <a:xfrm rot="5400000">
          <a:off x="-182376" y="3484861"/>
          <a:ext cx="1215842" cy="851089"/>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w="9525" cap="rnd" cmpd="sng" algn="ctr">
          <a:solidFill>
            <a:schemeClr val="accen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MERGE THE CENTROIDS</a:t>
          </a:r>
          <a:endParaRPr lang="en-US" sz="1000" kern="1200" dirty="0"/>
        </a:p>
      </dsp:txBody>
      <dsp:txXfrm rot="-5400000">
        <a:off x="1" y="3728030"/>
        <a:ext cx="851089" cy="364753"/>
      </dsp:txXfrm>
    </dsp:sp>
    <dsp:sp modelId="{DB8EF483-56B8-B041-A697-4E088871E09C}">
      <dsp:nvSpPr>
        <dsp:cNvPr id="0" name=""/>
        <dsp:cNvSpPr/>
      </dsp:nvSpPr>
      <dsp:spPr>
        <a:xfrm rot="5400000">
          <a:off x="5790219" y="-1636645"/>
          <a:ext cx="790297" cy="10668557"/>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We merge the clusters in the final step , if the termination condition is met.</a:t>
          </a:r>
          <a:endParaRPr lang="en-US" sz="2400" kern="1200" dirty="0"/>
        </a:p>
      </dsp:txBody>
      <dsp:txXfrm rot="-5400000">
        <a:off x="851090" y="3341063"/>
        <a:ext cx="10629978" cy="713139"/>
      </dsp:txXfrm>
    </dsp:sp>
    <dsp:sp modelId="{CDAA1A60-F908-FD46-8573-C16F3772DEB7}">
      <dsp:nvSpPr>
        <dsp:cNvPr id="0" name=""/>
        <dsp:cNvSpPr/>
      </dsp:nvSpPr>
      <dsp:spPr>
        <a:xfrm rot="5400000">
          <a:off x="-182376" y="4584831"/>
          <a:ext cx="1215842" cy="851089"/>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w="9525" cap="rnd" cmpd="sng" algn="ctr">
          <a:solidFill>
            <a:schemeClr val="accen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OUTPUT FINAL RESULT</a:t>
          </a:r>
          <a:endParaRPr lang="en-US" sz="1000" kern="1200" dirty="0"/>
        </a:p>
      </dsp:txBody>
      <dsp:txXfrm rot="-5400000">
        <a:off x="1" y="4828000"/>
        <a:ext cx="851089" cy="364753"/>
      </dsp:txXfrm>
    </dsp:sp>
    <dsp:sp modelId="{05FF2295-71B8-194B-8939-299ED6FADD04}">
      <dsp:nvSpPr>
        <dsp:cNvPr id="0" name=""/>
        <dsp:cNvSpPr/>
      </dsp:nvSpPr>
      <dsp:spPr>
        <a:xfrm rot="5400000">
          <a:off x="5790219" y="-536674"/>
          <a:ext cx="790297" cy="10668557"/>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Finally, we output the result.</a:t>
          </a:r>
          <a:endParaRPr lang="en-US" sz="2400" kern="1200" dirty="0"/>
        </a:p>
      </dsp:txBody>
      <dsp:txXfrm rot="-5400000">
        <a:off x="851090" y="4441034"/>
        <a:ext cx="10629978" cy="7131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6754794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52B96-5057-F54B-A7A7-9DC0242EDF7B}" type="datetimeFigureOut">
              <a:rPr lang="en-US" smtClean="0"/>
              <a:t>5/10/17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44607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28835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68536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552855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819728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855190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863578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4700353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18536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52B96-5057-F54B-A7A7-9DC0242EDF7B}" type="datetimeFigureOut">
              <a:rPr lang="en-US" smtClean="0"/>
              <a:t>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22113988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E52B96-5057-F54B-A7A7-9DC0242EDF7B}" type="datetimeFigureOut">
              <a:rPr lang="en-US" smtClean="0"/>
              <a:t>5/10/17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5514051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E52B96-5057-F54B-A7A7-9DC0242EDF7B}" type="datetimeFigureOut">
              <a:rPr lang="en-US" smtClean="0"/>
              <a:t>5/10/17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8667759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E52B96-5057-F54B-A7A7-9DC0242EDF7B}" type="datetimeFigureOut">
              <a:rPr lang="en-US" smtClean="0"/>
              <a:t>5/10/17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6754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52B96-5057-F54B-A7A7-9DC0242EDF7B}" type="datetimeFigureOut">
              <a:rPr lang="en-US" smtClean="0"/>
              <a:t>5/10/17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56561912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52B96-5057-F54B-A7A7-9DC0242EDF7B}" type="datetimeFigureOut">
              <a:rPr lang="en-US" smtClean="0"/>
              <a:t>5/10/17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15980794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CE52B96-5057-F54B-A7A7-9DC0242EDF7B}" type="datetimeFigureOut">
              <a:rPr lang="en-US" smtClean="0"/>
              <a:t>5/10/17</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86ACF2-5DF2-3A41-B29D-1361A6DD6B9D}" type="slidenum">
              <a:rPr lang="en-US" smtClean="0"/>
              <a:t>‹#›</a:t>
            </a:fld>
            <a:endParaRPr lang="en-US"/>
          </a:p>
        </p:txBody>
      </p:sp>
    </p:spTree>
    <p:extLst>
      <p:ext uri="{BB962C8B-B14F-4D97-AF65-F5344CB8AC3E}">
        <p14:creationId xmlns:p14="http://schemas.microsoft.com/office/powerpoint/2010/main" val="343864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CE52B96-5057-F54B-A7A7-9DC0242EDF7B}" type="datetimeFigureOut">
              <a:rPr lang="en-US" smtClean="0"/>
              <a:t>5/10/17</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86ACF2-5DF2-3A41-B29D-1361A6DD6B9D}" type="slidenum">
              <a:rPr lang="en-US" smtClean="0"/>
              <a:t>‹#›</a:t>
            </a:fld>
            <a:endParaRPr lang="en-US"/>
          </a:p>
        </p:txBody>
      </p:sp>
    </p:spTree>
    <p:extLst>
      <p:ext uri="{BB962C8B-B14F-4D97-AF65-F5344CB8AC3E}">
        <p14:creationId xmlns:p14="http://schemas.microsoft.com/office/powerpoint/2010/main" val="275391369"/>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www.cs.ucsb.edu/~veronika/MAE/summary_clusteringdatastreams_theorypractice_guha.pdf" TargetMode="External"/><Relationship Id="rId4" Type="http://schemas.openxmlformats.org/officeDocument/2006/relationships/hyperlink" Target="https://pdfs.semanticscholar.org/0ab4/26e3244128fb1cf717db2d65cbb9d41dad0e.pdf" TargetMode="External"/><Relationship Id="rId1" Type="http://schemas.openxmlformats.org/officeDocument/2006/relationships/slideLayout" Target="../slideLayouts/slideLayout2.xml"/><Relationship Id="rId2" Type="http://schemas.openxmlformats.org/officeDocument/2006/relationships/hyperlink" Target="http://www.siam.org/meetings/sdm06/proceedings/048jagannag.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1441" y="809429"/>
            <a:ext cx="7182396" cy="3301593"/>
          </a:xfrm>
        </p:spPr>
        <p:txBody>
          <a:bodyPr>
            <a:normAutofit/>
          </a:bodyPr>
          <a:lstStyle/>
          <a:p>
            <a:pPr algn="ctr"/>
            <a:r>
              <a:rPr lang="en-US" b="1" cap="none" dirty="0" smtClean="0"/>
              <a:t>PRIVACY PRESERVING K-MEANS CLUSTERING ALGORITM</a:t>
            </a:r>
            <a:endParaRPr lang="en-US" b="1" cap="none" dirty="0"/>
          </a:p>
        </p:txBody>
      </p:sp>
      <p:sp>
        <p:nvSpPr>
          <p:cNvPr id="3" name="Subtitle 2"/>
          <p:cNvSpPr>
            <a:spLocks noGrp="1"/>
          </p:cNvSpPr>
          <p:nvPr>
            <p:ph type="subTitle" idx="1"/>
          </p:nvPr>
        </p:nvSpPr>
        <p:spPr>
          <a:xfrm>
            <a:off x="5545244" y="4872883"/>
            <a:ext cx="5934783" cy="1618602"/>
          </a:xfrm>
        </p:spPr>
        <p:txBody>
          <a:bodyPr/>
          <a:lstStyle/>
          <a:p>
            <a:pPr algn="r"/>
            <a:r>
              <a:rPr lang="en-US" dirty="0" smtClean="0">
                <a:solidFill>
                  <a:schemeClr val="tx1"/>
                </a:solidFill>
                <a:latin typeface="+mj-lt"/>
              </a:rPr>
              <a:t>Sudharchith Sonty</a:t>
            </a:r>
          </a:p>
          <a:p>
            <a:pPr algn="r"/>
            <a:r>
              <a:rPr lang="en-US" dirty="0" smtClean="0">
                <a:solidFill>
                  <a:schemeClr val="tx1"/>
                </a:solidFill>
                <a:latin typeface="+mj-lt"/>
              </a:rPr>
              <a:t>50169912</a:t>
            </a:r>
          </a:p>
          <a:p>
            <a:pPr algn="r"/>
            <a:r>
              <a:rPr lang="en-US" dirty="0" err="1" smtClean="0">
                <a:solidFill>
                  <a:schemeClr val="tx1"/>
                </a:solidFill>
                <a:latin typeface="+mj-lt"/>
              </a:rPr>
              <a:t>Sudharch@buffalo.edu</a:t>
            </a:r>
            <a:endParaRPr lang="en-US" dirty="0" smtClean="0">
              <a:solidFill>
                <a:schemeClr val="tx1"/>
              </a:solidFill>
              <a:latin typeface="+mj-lt"/>
            </a:endParaRPr>
          </a:p>
        </p:txBody>
      </p:sp>
    </p:spTree>
    <p:extLst>
      <p:ext uri="{BB962C8B-B14F-4D97-AF65-F5344CB8AC3E}">
        <p14:creationId xmlns:p14="http://schemas.microsoft.com/office/powerpoint/2010/main" val="156530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885" y="16933"/>
            <a:ext cx="9021476" cy="1354667"/>
          </a:xfrm>
        </p:spPr>
        <p:txBody>
          <a:bodyPr>
            <a:normAutofit/>
          </a:bodyPr>
          <a:lstStyle/>
          <a:p>
            <a:pPr algn="ctr"/>
            <a:r>
              <a:rPr lang="en-US" sz="3600" b="1" u="sng" dirty="0" smtClean="0"/>
              <a:t>DATA INPUT</a:t>
            </a:r>
            <a:endParaRPr lang="en-US" sz="3600" b="1" u="sng" dirty="0"/>
          </a:p>
        </p:txBody>
      </p:sp>
      <p:sp>
        <p:nvSpPr>
          <p:cNvPr id="3" name="Content Placeholder 2"/>
          <p:cNvSpPr>
            <a:spLocks noGrp="1"/>
          </p:cNvSpPr>
          <p:nvPr>
            <p:ph idx="1"/>
          </p:nvPr>
        </p:nvSpPr>
        <p:spPr>
          <a:xfrm>
            <a:off x="970358" y="1371600"/>
            <a:ext cx="10174941" cy="4805082"/>
          </a:xfrm>
        </p:spPr>
        <p:txBody>
          <a:bodyPr>
            <a:normAutofit/>
          </a:bodyPr>
          <a:lstStyle/>
          <a:p>
            <a:pPr algn="just"/>
            <a:r>
              <a:rPr lang="en-US" sz="2400" dirty="0" smtClean="0">
                <a:solidFill>
                  <a:schemeClr val="tx1"/>
                </a:solidFill>
              </a:rPr>
              <a:t>The input will be a file containing nodes with certain assigned ground truth values and at the end of the computation we can  compare these ground truth values to the values obtained by the clustering algorithm.</a:t>
            </a:r>
            <a:endParaRPr lang="en-US" sz="2400" dirty="0">
              <a:solidFill>
                <a:schemeClr val="tx1"/>
              </a:solidFill>
            </a:endParaRPr>
          </a:p>
          <a:p>
            <a:pPr algn="just"/>
            <a:r>
              <a:rPr lang="en-US" sz="2400" dirty="0">
                <a:solidFill>
                  <a:schemeClr val="tx1"/>
                </a:solidFill>
              </a:rPr>
              <a:t>The input is divided into two equal halves </a:t>
            </a:r>
            <a:r>
              <a:rPr lang="en-US" sz="2400" dirty="0" smtClean="0">
                <a:solidFill>
                  <a:schemeClr val="tx1"/>
                </a:solidFill>
              </a:rPr>
              <a:t>and each half computes its clusters on its own.</a:t>
            </a:r>
            <a:endParaRPr lang="en-US" sz="2400" dirty="0">
              <a:solidFill>
                <a:schemeClr val="tx1"/>
              </a:solidFill>
            </a:endParaRPr>
          </a:p>
          <a:p>
            <a:pPr algn="just"/>
            <a:r>
              <a:rPr lang="en-US" sz="2400" dirty="0" smtClean="0">
                <a:solidFill>
                  <a:schemeClr val="tx1"/>
                </a:solidFill>
              </a:rPr>
              <a:t>Initially, the input is stored in a </a:t>
            </a:r>
            <a:r>
              <a:rPr lang="en-US" sz="2400" dirty="0" err="1" smtClean="0">
                <a:solidFill>
                  <a:schemeClr val="tx1"/>
                </a:solidFill>
              </a:rPr>
              <a:t>TreeMap</a:t>
            </a:r>
            <a:r>
              <a:rPr lang="en-US" sz="2400" dirty="0" smtClean="0">
                <a:solidFill>
                  <a:schemeClr val="tx1"/>
                </a:solidFill>
              </a:rPr>
              <a:t> and during execution, both the halves are stored in two different </a:t>
            </a:r>
            <a:r>
              <a:rPr lang="en-US" sz="2400" dirty="0" err="1" smtClean="0">
                <a:solidFill>
                  <a:schemeClr val="tx1"/>
                </a:solidFill>
              </a:rPr>
              <a:t>treemaps</a:t>
            </a: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1467627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txBox="1">
            <a:spLocks noChangeArrowheads="1"/>
          </p:cNvSpPr>
          <p:nvPr/>
        </p:nvSpPr>
        <p:spPr>
          <a:xfrm>
            <a:off x="1710813" y="167149"/>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u="sng" dirty="0" smtClean="0">
                <a:solidFill>
                  <a:schemeClr val="tx1">
                    <a:lumMod val="85000"/>
                  </a:schemeClr>
                </a:solidFill>
              </a:rPr>
              <a:t>COMPUTING INITIAL CLUSTERS</a:t>
            </a:r>
            <a:endParaRPr lang="en-US" altLang="en-US" b="1" u="sng" dirty="0">
              <a:solidFill>
                <a:schemeClr val="tx1">
                  <a:lumMod val="85000"/>
                </a:schemeClr>
              </a:solidFill>
            </a:endParaRPr>
          </a:p>
        </p:txBody>
      </p:sp>
      <p:sp>
        <p:nvSpPr>
          <p:cNvPr id="41" name="Rectangle 3"/>
          <p:cNvSpPr txBox="1">
            <a:spLocks noChangeArrowheads="1"/>
          </p:cNvSpPr>
          <p:nvPr/>
        </p:nvSpPr>
        <p:spPr>
          <a:xfrm>
            <a:off x="1295399" y="1406471"/>
            <a:ext cx="9847881" cy="47928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altLang="en-US" dirty="0"/>
          </a:p>
        </p:txBody>
      </p:sp>
      <p:sp>
        <p:nvSpPr>
          <p:cNvPr id="2" name="TextBox 1"/>
          <p:cNvSpPr txBox="1"/>
          <p:nvPr/>
        </p:nvSpPr>
        <p:spPr>
          <a:xfrm>
            <a:off x="1710813" y="1745227"/>
            <a:ext cx="8370432" cy="3139321"/>
          </a:xfrm>
          <a:prstGeom prst="rect">
            <a:avLst/>
          </a:prstGeom>
          <a:noFill/>
        </p:spPr>
        <p:txBody>
          <a:bodyPr wrap="square" rtlCol="0">
            <a:spAutoFit/>
          </a:bodyPr>
          <a:lstStyle/>
          <a:p>
            <a:pPr marL="285750" indent="-285750" algn="just">
              <a:buFont typeface="Arial" charset="0"/>
              <a:buChar char="•"/>
            </a:pPr>
            <a:endParaRPr lang="en-US" dirty="0" smtClean="0"/>
          </a:p>
          <a:p>
            <a:pPr marL="285750" indent="-285750" algn="just">
              <a:buFont typeface="Arial" charset="0"/>
              <a:buChar char="•"/>
            </a:pPr>
            <a:r>
              <a:rPr lang="en-US" dirty="0" smtClean="0"/>
              <a:t>THE INITIAL CENTROIDS ARE COMPUTED BY TAKING 5 RANDOM VALUES FROM THE INPUT DATA SET.</a:t>
            </a:r>
          </a:p>
          <a:p>
            <a:pPr marL="285750" indent="-285750" algn="just">
              <a:buFont typeface="Arial" charset="0"/>
              <a:buChar char="•"/>
            </a:pPr>
            <a:endParaRPr lang="en-US" dirty="0"/>
          </a:p>
          <a:p>
            <a:pPr marL="285750" indent="-285750" algn="just">
              <a:buFont typeface="Arial" charset="0"/>
              <a:buChar char="•"/>
            </a:pPr>
            <a:endParaRPr lang="en-US" dirty="0"/>
          </a:p>
          <a:p>
            <a:pPr marL="285750" indent="-285750" algn="just">
              <a:buFont typeface="Arial" charset="0"/>
              <a:buChar char="•"/>
            </a:pPr>
            <a:r>
              <a:rPr lang="en-US" dirty="0" smtClean="0"/>
              <a:t>AFTER TAKING THE INPUT DATA IN THE FORM OF A HASHMAP, WE STORE THE INITIAL CENTROIDS GENERATED USING THE RANDOM GENERATOR FUNCTION IN JAVA IN A SEPARATE HASHMAP, WHERE THE KEY IS THE NODE ID AND THE VALUES ARE THE ASSOCIATED ATTRIBUTES.</a:t>
            </a:r>
          </a:p>
          <a:p>
            <a:pPr marL="285750" indent="-285750" algn="just">
              <a:buFont typeface="Arial" charset="0"/>
              <a:buChar char="•"/>
            </a:pPr>
            <a:endParaRPr lang="en-US" dirty="0"/>
          </a:p>
          <a:p>
            <a:pPr marL="285750" indent="-285750" algn="just">
              <a:buFont typeface="Arial" charset="0"/>
              <a:buChar char="•"/>
            </a:pPr>
            <a:r>
              <a:rPr lang="en-US" dirty="0" smtClean="0"/>
              <a:t>EACH RUN WILL GENERATE RANDOM INITIAL CENTROIDS.</a:t>
            </a:r>
            <a:endParaRPr lang="en-US" dirty="0"/>
          </a:p>
        </p:txBody>
      </p:sp>
    </p:spTree>
    <p:extLst>
      <p:ext uri="{BB962C8B-B14F-4D97-AF65-F5344CB8AC3E}">
        <p14:creationId xmlns:p14="http://schemas.microsoft.com/office/powerpoint/2010/main" val="1891804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628" y="0"/>
            <a:ext cx="8534400" cy="1032387"/>
          </a:xfrm>
        </p:spPr>
        <p:txBody>
          <a:bodyPr/>
          <a:lstStyle/>
          <a:p>
            <a:pPr algn="ctr"/>
            <a:r>
              <a:rPr lang="en-US" b="1" u="sng" dirty="0" smtClean="0"/>
              <a:t>SECRET SHARING</a:t>
            </a:r>
            <a:endParaRPr lang="en-US" b="1" u="sng" dirty="0"/>
          </a:p>
        </p:txBody>
      </p:sp>
      <p:sp>
        <p:nvSpPr>
          <p:cNvPr id="3" name="Content Placeholder 2"/>
          <p:cNvSpPr>
            <a:spLocks noGrp="1"/>
          </p:cNvSpPr>
          <p:nvPr>
            <p:ph idx="1"/>
          </p:nvPr>
        </p:nvSpPr>
        <p:spPr>
          <a:xfrm>
            <a:off x="589935" y="1032387"/>
            <a:ext cx="10950677" cy="5257800"/>
          </a:xfrm>
        </p:spPr>
        <p:txBody>
          <a:bodyPr>
            <a:normAutofit/>
          </a:bodyPr>
          <a:lstStyle/>
          <a:p>
            <a:pPr lvl="0" algn="just"/>
            <a:r>
              <a:rPr lang="en-GB" sz="2400" dirty="0">
                <a:solidFill>
                  <a:schemeClr val="tx1"/>
                </a:solidFill>
                <a:effectLst/>
              </a:rPr>
              <a:t>A (t, n) secret sharing scheme is a set of two functions S and R. The function S is a sharing function and takes a secret s as input and creates n secret shares: S(s) = (s</a:t>
            </a:r>
            <a:r>
              <a:rPr lang="en-GB" sz="2400" baseline="-25000" dirty="0">
                <a:solidFill>
                  <a:schemeClr val="tx1"/>
                </a:solidFill>
                <a:effectLst/>
              </a:rPr>
              <a:t>1</a:t>
            </a:r>
            <a:r>
              <a:rPr lang="en-GB" sz="2400" dirty="0">
                <a:solidFill>
                  <a:schemeClr val="tx1"/>
                </a:solidFill>
                <a:effectLst/>
              </a:rPr>
              <a:t>, . . ., </a:t>
            </a:r>
            <a:r>
              <a:rPr lang="en-GB" sz="2400" dirty="0" err="1">
                <a:solidFill>
                  <a:schemeClr val="tx1"/>
                </a:solidFill>
                <a:effectLst/>
              </a:rPr>
              <a:t>s</a:t>
            </a:r>
            <a:r>
              <a:rPr lang="en-GB" sz="2400" baseline="-25000" dirty="0" err="1">
                <a:solidFill>
                  <a:schemeClr val="tx1"/>
                </a:solidFill>
                <a:effectLst/>
              </a:rPr>
              <a:t>n</a:t>
            </a:r>
            <a:r>
              <a:rPr lang="en-GB" sz="2400" dirty="0">
                <a:solidFill>
                  <a:schemeClr val="tx1"/>
                </a:solidFill>
                <a:effectLst/>
              </a:rPr>
              <a:t>). The two functions satisfy that for any set I ⊆ {1, . . ., n} of t indices R (I, s</a:t>
            </a:r>
            <a:r>
              <a:rPr lang="en-GB" sz="2400" baseline="-25000" dirty="0">
                <a:solidFill>
                  <a:schemeClr val="tx1"/>
                </a:solidFill>
                <a:effectLst/>
              </a:rPr>
              <a:t>I1</a:t>
            </a:r>
            <a:r>
              <a:rPr lang="en-GB" sz="2400" dirty="0">
                <a:solidFill>
                  <a:schemeClr val="tx1"/>
                </a:solidFill>
                <a:effectLst/>
              </a:rPr>
              <a:t>, . . ., </a:t>
            </a:r>
            <a:r>
              <a:rPr lang="en-GB" sz="2400" dirty="0" err="1">
                <a:solidFill>
                  <a:schemeClr val="tx1"/>
                </a:solidFill>
                <a:effectLst/>
              </a:rPr>
              <a:t>s</a:t>
            </a:r>
            <a:r>
              <a:rPr lang="en-GB" sz="2400" baseline="-25000" dirty="0" err="1">
                <a:solidFill>
                  <a:schemeClr val="tx1"/>
                </a:solidFill>
                <a:effectLst/>
              </a:rPr>
              <a:t>It</a:t>
            </a:r>
            <a:r>
              <a:rPr lang="en-GB" sz="2400" dirty="0">
                <a:solidFill>
                  <a:schemeClr val="tx1"/>
                </a:solidFill>
                <a:effectLst/>
              </a:rPr>
              <a:t>) = s.  </a:t>
            </a:r>
          </a:p>
          <a:p>
            <a:pPr lvl="0" algn="just"/>
            <a:r>
              <a:rPr lang="en-GB" sz="2400" dirty="0">
                <a:solidFill>
                  <a:schemeClr val="tx1"/>
                </a:solidFill>
                <a:effectLst/>
              </a:rPr>
              <a:t>Furthermore, we require that it is impossible to recover s from a set of t − 1 secret shares. </a:t>
            </a:r>
            <a:endParaRPr lang="en-GB" sz="2400" dirty="0" smtClean="0">
              <a:solidFill>
                <a:schemeClr val="tx1"/>
              </a:solidFill>
              <a:effectLst/>
            </a:endParaRPr>
          </a:p>
          <a:p>
            <a:pPr lvl="0" algn="just"/>
            <a:r>
              <a:rPr lang="en-GB" sz="2400" dirty="0" smtClean="0">
                <a:solidFill>
                  <a:schemeClr val="tx1"/>
                </a:solidFill>
                <a:effectLst/>
              </a:rPr>
              <a:t>A </a:t>
            </a:r>
            <a:r>
              <a:rPr lang="en-GB" sz="2400" dirty="0">
                <a:solidFill>
                  <a:schemeClr val="tx1"/>
                </a:solidFill>
                <a:effectLst/>
              </a:rPr>
              <a:t>very simple (n, n) secret sharing scheme which is additively homomorphic is S(s) = (r1, . . ., r</a:t>
            </a:r>
            <a:r>
              <a:rPr lang="en-GB" sz="2400" baseline="-25000" dirty="0">
                <a:solidFill>
                  <a:schemeClr val="tx1"/>
                </a:solidFill>
                <a:effectLst/>
              </a:rPr>
              <a:t>n−1</a:t>
            </a:r>
            <a:r>
              <a:rPr lang="en-GB" sz="2400" dirty="0">
                <a:solidFill>
                  <a:schemeClr val="tx1"/>
                </a:solidFill>
                <a:effectLst/>
              </a:rPr>
              <a:t>, r), where </a:t>
            </a:r>
            <a:r>
              <a:rPr lang="en-GB" sz="2400" dirty="0" err="1">
                <a:solidFill>
                  <a:schemeClr val="tx1"/>
                </a:solidFill>
                <a:effectLst/>
              </a:rPr>
              <a:t>r</a:t>
            </a:r>
            <a:r>
              <a:rPr lang="en-GB" sz="2400" baseline="-25000" dirty="0" err="1">
                <a:solidFill>
                  <a:schemeClr val="tx1"/>
                </a:solidFill>
                <a:effectLst/>
              </a:rPr>
              <a:t>i</a:t>
            </a:r>
            <a:r>
              <a:rPr lang="en-GB" sz="2400" dirty="0">
                <a:solidFill>
                  <a:schemeClr val="tx1"/>
                </a:solidFill>
                <a:effectLst/>
              </a:rPr>
              <a:t> is random for </a:t>
            </a:r>
            <a:r>
              <a:rPr lang="en-GB" sz="2400" dirty="0" err="1">
                <a:solidFill>
                  <a:schemeClr val="tx1"/>
                </a:solidFill>
                <a:effectLst/>
              </a:rPr>
              <a:t>i</a:t>
            </a:r>
            <a:r>
              <a:rPr lang="en-GB" sz="2400" dirty="0">
                <a:solidFill>
                  <a:schemeClr val="tx1"/>
                </a:solidFill>
                <a:effectLst/>
              </a:rPr>
              <a:t> ∈ {1, . . ., n − 1}, and r = s − P</a:t>
            </a:r>
            <a:r>
              <a:rPr lang="en-GB" sz="2400" baseline="-25000" dirty="0">
                <a:solidFill>
                  <a:schemeClr val="tx1"/>
                </a:solidFill>
                <a:effectLst/>
              </a:rPr>
              <a:t>n−</a:t>
            </a:r>
            <a:r>
              <a:rPr lang="en-GB" sz="2400" baseline="-25000" dirty="0" smtClean="0">
                <a:solidFill>
                  <a:schemeClr val="tx1"/>
                </a:solidFill>
                <a:effectLst/>
              </a:rPr>
              <a:t>1i=1</a:t>
            </a:r>
            <a:r>
              <a:rPr lang="en-GB" sz="2400" dirty="0" smtClean="0">
                <a:solidFill>
                  <a:schemeClr val="tx1"/>
                </a:solidFill>
                <a:effectLst/>
              </a:rPr>
              <a:t> </a:t>
            </a:r>
            <a:r>
              <a:rPr lang="en-GB" sz="2400" dirty="0" err="1">
                <a:solidFill>
                  <a:schemeClr val="tx1"/>
                </a:solidFill>
                <a:effectLst/>
              </a:rPr>
              <a:t>ri</a:t>
            </a:r>
            <a:r>
              <a:rPr lang="en-GB" sz="2400" dirty="0">
                <a:solidFill>
                  <a:schemeClr val="tx1"/>
                </a:solidFill>
                <a:effectLst/>
              </a:rPr>
              <a:t>. To recover s all secret shares are added: s = r + P</a:t>
            </a:r>
            <a:r>
              <a:rPr lang="en-GB" sz="2400" baseline="-25000" dirty="0">
                <a:solidFill>
                  <a:schemeClr val="tx1"/>
                </a:solidFill>
                <a:effectLst/>
              </a:rPr>
              <a:t>n−</a:t>
            </a:r>
            <a:r>
              <a:rPr lang="en-GB" sz="2400" baseline="-25000" dirty="0" smtClean="0">
                <a:solidFill>
                  <a:schemeClr val="tx1"/>
                </a:solidFill>
                <a:effectLst/>
              </a:rPr>
              <a:t>1i=1 </a:t>
            </a:r>
            <a:r>
              <a:rPr lang="en-GB" sz="2400" dirty="0" err="1">
                <a:solidFill>
                  <a:schemeClr val="tx1"/>
                </a:solidFill>
                <a:effectLst/>
              </a:rPr>
              <a:t>r</a:t>
            </a:r>
            <a:r>
              <a:rPr lang="en-GB" sz="2400" baseline="-25000" dirty="0" err="1">
                <a:solidFill>
                  <a:schemeClr val="tx1"/>
                </a:solidFill>
                <a:effectLst/>
              </a:rPr>
              <a:t>i</a:t>
            </a:r>
            <a:r>
              <a:rPr lang="en-GB" sz="2400" dirty="0">
                <a:solidFill>
                  <a:schemeClr val="tx1"/>
                </a:solidFill>
                <a:effectLst/>
              </a:rPr>
              <a:t>. </a:t>
            </a:r>
          </a:p>
          <a:p>
            <a:endParaRPr lang="en-GB" sz="2400" dirty="0">
              <a:solidFill>
                <a:schemeClr val="tx1"/>
              </a:solidFill>
              <a:effectLst/>
            </a:endParaRPr>
          </a:p>
          <a:p>
            <a:pPr algn="just"/>
            <a:endParaRPr lang="en-US" sz="2400" dirty="0"/>
          </a:p>
        </p:txBody>
      </p:sp>
    </p:spTree>
    <p:extLst>
      <p:ext uri="{BB962C8B-B14F-4D97-AF65-F5344CB8AC3E}">
        <p14:creationId xmlns:p14="http://schemas.microsoft.com/office/powerpoint/2010/main" val="1729350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802" y="76325"/>
            <a:ext cx="8232216" cy="782091"/>
          </a:xfrm>
        </p:spPr>
        <p:txBody>
          <a:bodyPr>
            <a:normAutofit/>
          </a:bodyPr>
          <a:lstStyle/>
          <a:p>
            <a:pPr algn="ctr"/>
            <a:r>
              <a:rPr lang="en-US" b="1" u="sng" dirty="0" smtClean="0"/>
              <a:t>SECURE CLOSEST CLUSTER COMPUTATION</a:t>
            </a:r>
            <a:endParaRPr lang="en-US" b="1" u="sng" dirty="0"/>
          </a:p>
        </p:txBody>
      </p:sp>
      <p:sp>
        <p:nvSpPr>
          <p:cNvPr id="3" name="Content Placeholder 2"/>
          <p:cNvSpPr>
            <a:spLocks noGrp="1"/>
          </p:cNvSpPr>
          <p:nvPr>
            <p:ph idx="1"/>
          </p:nvPr>
        </p:nvSpPr>
        <p:spPr>
          <a:xfrm>
            <a:off x="1378975" y="1762433"/>
            <a:ext cx="9261988" cy="3753466"/>
          </a:xfrm>
        </p:spPr>
        <p:txBody>
          <a:bodyPr>
            <a:normAutofit/>
          </a:bodyPr>
          <a:lstStyle/>
          <a:p>
            <a:pPr algn="just"/>
            <a:r>
              <a:rPr lang="en-US" sz="2400" dirty="0" err="1">
                <a:solidFill>
                  <a:schemeClr val="tx1"/>
                </a:solidFill>
              </a:rPr>
              <a:t>A</a:t>
            </a:r>
            <a:r>
              <a:rPr lang="en-US" sz="2400" dirty="0" err="1" smtClean="0">
                <a:solidFill>
                  <a:schemeClr val="tx1"/>
                </a:solidFill>
              </a:rPr>
              <a:t>liice</a:t>
            </a:r>
            <a:r>
              <a:rPr lang="en-US" sz="2400" dirty="0" smtClean="0">
                <a:solidFill>
                  <a:schemeClr val="tx1"/>
                </a:solidFill>
              </a:rPr>
              <a:t> </a:t>
            </a:r>
            <a:r>
              <a:rPr lang="en-US" sz="2400" dirty="0">
                <a:solidFill>
                  <a:schemeClr val="tx1"/>
                </a:solidFill>
              </a:rPr>
              <a:t>computes k cluster centers </a:t>
            </a:r>
            <a:r>
              <a:rPr lang="en-US" sz="2400" dirty="0" smtClean="0">
                <a:solidFill>
                  <a:schemeClr val="tx1"/>
                </a:solidFill>
              </a:rPr>
              <a:t> </a:t>
            </a:r>
            <a:r>
              <a:rPr lang="en-US" sz="2400" dirty="0">
                <a:solidFill>
                  <a:schemeClr val="tx1"/>
                </a:solidFill>
              </a:rPr>
              <a:t>and Bob computes k cluster </a:t>
            </a:r>
            <a:r>
              <a:rPr lang="en-US" sz="2400" dirty="0" smtClean="0">
                <a:solidFill>
                  <a:schemeClr val="tx1"/>
                </a:solidFill>
              </a:rPr>
              <a:t>centers. Alice </a:t>
            </a:r>
            <a:r>
              <a:rPr lang="en-US" sz="2400" dirty="0">
                <a:solidFill>
                  <a:schemeClr val="tx1"/>
                </a:solidFill>
              </a:rPr>
              <a:t>and Bob randomly share these cluster centers with each </a:t>
            </a:r>
            <a:r>
              <a:rPr lang="en-US" sz="2400" dirty="0" smtClean="0">
                <a:solidFill>
                  <a:schemeClr val="tx1"/>
                </a:solidFill>
              </a:rPr>
              <a:t>other.</a:t>
            </a:r>
          </a:p>
          <a:p>
            <a:pPr algn="just"/>
            <a:r>
              <a:rPr lang="en-US" sz="2400" dirty="0" smtClean="0">
                <a:solidFill>
                  <a:schemeClr val="tx1"/>
                </a:solidFill>
              </a:rPr>
              <a:t>Bob </a:t>
            </a:r>
            <a:r>
              <a:rPr lang="en-US" sz="2400" dirty="0">
                <a:solidFill>
                  <a:schemeClr val="tx1"/>
                </a:solidFill>
              </a:rPr>
              <a:t>chooses a random permutation </a:t>
            </a:r>
            <a:r>
              <a:rPr lang="en-US" sz="2400" dirty="0" smtClean="0">
                <a:solidFill>
                  <a:schemeClr val="tx1"/>
                </a:solidFill>
              </a:rPr>
              <a:t>and </a:t>
            </a:r>
            <a:r>
              <a:rPr lang="en-US" sz="2400" dirty="0">
                <a:solidFill>
                  <a:schemeClr val="tx1"/>
                </a:solidFill>
              </a:rPr>
              <a:t>random </a:t>
            </a:r>
            <a:r>
              <a:rPr lang="en-US" sz="2400" dirty="0" smtClean="0">
                <a:solidFill>
                  <a:schemeClr val="tx1"/>
                </a:solidFill>
              </a:rPr>
              <a:t>values. using secret </a:t>
            </a:r>
            <a:r>
              <a:rPr lang="en-US" sz="2400" dirty="0">
                <a:solidFill>
                  <a:schemeClr val="tx1"/>
                </a:solidFill>
              </a:rPr>
              <a:t>share they obtain random shares of Alice’s k-cluster centers</a:t>
            </a:r>
            <a:r>
              <a:rPr lang="en-US" sz="2400" dirty="0" smtClean="0">
                <a:solidFill>
                  <a:schemeClr val="tx1"/>
                </a:solidFill>
              </a:rPr>
              <a:t>. </a:t>
            </a:r>
          </a:p>
          <a:p>
            <a:pPr algn="just"/>
            <a:r>
              <a:rPr lang="en-US" sz="2400" dirty="0" smtClean="0">
                <a:solidFill>
                  <a:schemeClr val="tx1"/>
                </a:solidFill>
              </a:rPr>
              <a:t>Alice </a:t>
            </a:r>
            <a:r>
              <a:rPr lang="en-US" sz="2400" dirty="0">
                <a:solidFill>
                  <a:schemeClr val="tx1"/>
                </a:solidFill>
              </a:rPr>
              <a:t>chooses a random permutation </a:t>
            </a:r>
            <a:r>
              <a:rPr lang="en-US" sz="2400" dirty="0" smtClean="0">
                <a:solidFill>
                  <a:schemeClr val="tx1"/>
                </a:solidFill>
              </a:rPr>
              <a:t>and </a:t>
            </a:r>
            <a:r>
              <a:rPr lang="en-US" sz="2400" dirty="0">
                <a:solidFill>
                  <a:schemeClr val="tx1"/>
                </a:solidFill>
              </a:rPr>
              <a:t>random values u</a:t>
            </a:r>
            <a:r>
              <a:rPr lang="en-US" sz="2400" dirty="0" smtClean="0">
                <a:solidFill>
                  <a:schemeClr val="tx1"/>
                </a:solidFill>
              </a:rPr>
              <a:t>sing secret </a:t>
            </a:r>
            <a:r>
              <a:rPr lang="en-US" sz="2400" dirty="0">
                <a:solidFill>
                  <a:schemeClr val="tx1"/>
                </a:solidFill>
              </a:rPr>
              <a:t>share they obtain random shares of Bob’s k-cluster centers. </a:t>
            </a:r>
            <a:r>
              <a:rPr lang="en-US" sz="2400" dirty="0" smtClean="0">
                <a:solidFill>
                  <a:schemeClr val="tx1"/>
                </a:solidFill>
              </a:rPr>
              <a:t> </a:t>
            </a:r>
            <a:endParaRPr lang="en-US" altLang="en-US" sz="2400" dirty="0" smtClean="0">
              <a:solidFill>
                <a:schemeClr val="tx1"/>
              </a:solidFill>
            </a:endParaRPr>
          </a:p>
        </p:txBody>
      </p:sp>
    </p:spTree>
    <p:extLst>
      <p:ext uri="{BB962C8B-B14F-4D97-AF65-F5344CB8AC3E}">
        <p14:creationId xmlns:p14="http://schemas.microsoft.com/office/powerpoint/2010/main" val="2054434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941" y="122904"/>
            <a:ext cx="8186942" cy="887361"/>
          </a:xfrm>
        </p:spPr>
        <p:txBody>
          <a:bodyPr/>
          <a:lstStyle/>
          <a:p>
            <a:r>
              <a:rPr lang="en-US" b="1" u="sng"/>
              <a:t>SECURE CLOSEST CLUSTER COMPUTATION</a:t>
            </a:r>
            <a:endParaRPr lang="en-US"/>
          </a:p>
        </p:txBody>
      </p:sp>
      <p:sp>
        <p:nvSpPr>
          <p:cNvPr id="3" name="Content Placeholder 2"/>
          <p:cNvSpPr>
            <a:spLocks noGrp="1"/>
          </p:cNvSpPr>
          <p:nvPr>
            <p:ph idx="1"/>
          </p:nvPr>
        </p:nvSpPr>
        <p:spPr>
          <a:xfrm>
            <a:off x="1052923" y="1288024"/>
            <a:ext cx="9905998" cy="4655576"/>
          </a:xfrm>
        </p:spPr>
        <p:txBody>
          <a:bodyPr>
            <a:normAutofit/>
          </a:bodyPr>
          <a:lstStyle/>
          <a:p>
            <a:pPr algn="just"/>
            <a:r>
              <a:rPr lang="en-US" sz="2400" dirty="0">
                <a:solidFill>
                  <a:schemeClr val="tx1"/>
                </a:solidFill>
              </a:rPr>
              <a:t>Bob chooses a random permutation and random values and  using secret share they obtain random shares of Alice’s k-cluster centers. Bob adds the shares just obtained to his data. </a:t>
            </a:r>
          </a:p>
          <a:p>
            <a:pPr algn="just"/>
            <a:r>
              <a:rPr lang="en-US" sz="2400" dirty="0">
                <a:solidFill>
                  <a:schemeClr val="tx1"/>
                </a:solidFill>
              </a:rPr>
              <a:t>Alice chooses a random permutation and random Using secret share they obtain random shares of Bob’s k-cluster centers. Alice adds the shares just obtained to her data. </a:t>
            </a:r>
          </a:p>
          <a:p>
            <a:pPr algn="just"/>
            <a:r>
              <a:rPr lang="en-US" sz="2400" dirty="0">
                <a:solidFill>
                  <a:schemeClr val="tx1"/>
                </a:solidFill>
              </a:rPr>
              <a:t>Alice and Bob repeat the protocol to securely merge clusters k times to merge 2k clusters into k clusters</a:t>
            </a:r>
            <a:endParaRPr lang="en-US" sz="2400" dirty="0"/>
          </a:p>
        </p:txBody>
      </p:sp>
    </p:spTree>
    <p:extLst>
      <p:ext uri="{BB962C8B-B14F-4D97-AF65-F5344CB8AC3E}">
        <p14:creationId xmlns:p14="http://schemas.microsoft.com/office/powerpoint/2010/main" val="1682042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173" y="41515"/>
            <a:ext cx="8259667" cy="1256343"/>
          </a:xfrm>
        </p:spPr>
        <p:txBody>
          <a:bodyPr/>
          <a:lstStyle/>
          <a:p>
            <a:pPr algn="ctr"/>
            <a:r>
              <a:rPr lang="en-US" b="1" u="sng" dirty="0" smtClean="0"/>
              <a:t>MERGE CLUSTERS</a:t>
            </a:r>
            <a:endParaRPr lang="en-US" b="1"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7639" y="1297859"/>
                <a:ext cx="10036277" cy="5147186"/>
              </a:xfrm>
            </p:spPr>
            <p:txBody>
              <a:bodyPr>
                <a:normAutofit/>
              </a:bodyPr>
              <a:lstStyle/>
              <a:p>
                <a:pPr algn="just"/>
                <a:r>
                  <a:rPr lang="en-US" dirty="0" smtClean="0">
                    <a:solidFill>
                      <a:schemeClr val="tx1"/>
                    </a:solidFill>
                  </a:rPr>
                  <a:t>The merge clusters function essentially , merges the clusters obtained from the two halves of the data into one set of clusters.</a:t>
                </a:r>
                <a:endParaRPr lang="en-US" dirty="0">
                  <a:solidFill>
                    <a:schemeClr val="tx1"/>
                  </a:solidFill>
                </a:endParaRPr>
              </a:p>
              <a:p>
                <a:pPr lvl="0" algn="just"/>
                <a:r>
                  <a:rPr lang="en-US" dirty="0">
                    <a:solidFill>
                      <a:schemeClr val="tx1"/>
                    </a:solidFill>
                    <a:effectLst/>
                  </a:rPr>
                  <a:t>We do this by repeatedly choosing a best pair of clusters Ci and </a:t>
                </a:r>
                <a:r>
                  <a:rPr lang="en-US" dirty="0" err="1">
                    <a:solidFill>
                      <a:schemeClr val="tx1"/>
                    </a:solidFill>
                    <a:effectLst/>
                  </a:rPr>
                  <a:t>Cj</a:t>
                </a:r>
                <a:r>
                  <a:rPr lang="en-US" dirty="0">
                    <a:solidFill>
                      <a:schemeClr val="tx1"/>
                    </a:solidFill>
                    <a:effectLst/>
                  </a:rPr>
                  <a:t> for merging, and replacing them in the clustering with C</a:t>
                </a:r>
                <a:r>
                  <a:rPr lang="en-US" baseline="-25000" dirty="0">
                    <a:solidFill>
                      <a:schemeClr val="tx1"/>
                    </a:solidFill>
                    <a:effectLst/>
                  </a:rPr>
                  <a:t>i</a:t>
                </a:r>
                <a:r>
                  <a:rPr lang="en-US" dirty="0">
                    <a:solidFill>
                      <a:schemeClr val="tx1"/>
                    </a:solidFill>
                    <a:effectLst/>
                  </a:rPr>
                  <a:t> ∪ </a:t>
                </a:r>
                <a:r>
                  <a:rPr lang="en-US" dirty="0" err="1" smtClean="0">
                    <a:solidFill>
                      <a:schemeClr val="tx1"/>
                    </a:solidFill>
                    <a:effectLst/>
                  </a:rPr>
                  <a:t>C</a:t>
                </a:r>
                <a:r>
                  <a:rPr lang="en-US" baseline="-25000" dirty="0" err="1" smtClean="0">
                    <a:solidFill>
                      <a:schemeClr val="tx1"/>
                    </a:solidFill>
                    <a:effectLst/>
                  </a:rPr>
                  <a:t>j</a:t>
                </a:r>
                <a:r>
                  <a:rPr lang="en-GB" dirty="0">
                    <a:solidFill>
                      <a:schemeClr val="tx1"/>
                    </a:solidFill>
                    <a:effectLst/>
                  </a:rPr>
                  <a:t> </a:t>
                </a:r>
              </a:p>
              <a:p>
                <a:pPr lvl="0" algn="just"/>
                <a:r>
                  <a:rPr lang="en-US" dirty="0">
                    <a:solidFill>
                      <a:schemeClr val="tx1"/>
                    </a:solidFill>
                    <a:effectLst/>
                  </a:rPr>
                  <a:t>A best pair of clusters is one with least error. We use a variation of the notion of error defined in Ward’s algorithm. Let C</a:t>
                </a:r>
                <a:r>
                  <a:rPr lang="en-US" baseline="-25000" dirty="0">
                    <a:solidFill>
                      <a:schemeClr val="tx1"/>
                    </a:solidFill>
                    <a:effectLst/>
                  </a:rPr>
                  <a:t>1</a:t>
                </a:r>
                <a:r>
                  <a:rPr lang="en-US" dirty="0">
                    <a:solidFill>
                      <a:schemeClr val="tx1"/>
                    </a:solidFill>
                    <a:effectLst/>
                  </a:rPr>
                  <a:t> and C</a:t>
                </a:r>
                <a:r>
                  <a:rPr lang="en-US" baseline="-25000" dirty="0">
                    <a:solidFill>
                      <a:schemeClr val="tx1"/>
                    </a:solidFill>
                    <a:effectLst/>
                  </a:rPr>
                  <a:t>2</a:t>
                </a:r>
                <a:r>
                  <a:rPr lang="en-US" dirty="0">
                    <a:solidFill>
                      <a:schemeClr val="tx1"/>
                    </a:solidFill>
                    <a:effectLst/>
                  </a:rPr>
                  <a:t> be two clusters being considered for a merge. </a:t>
                </a:r>
                <a:endParaRPr lang="en-GB" dirty="0">
                  <a:solidFill>
                    <a:schemeClr val="tx1"/>
                  </a:solidFill>
                  <a:effectLst/>
                </a:endParaRPr>
              </a:p>
              <a:p>
                <a:pPr lvl="0" algn="just"/>
                <a:r>
                  <a:rPr lang="en-US" dirty="0">
                    <a:solidFill>
                      <a:schemeClr val="tx1"/>
                    </a:solidFill>
                    <a:effectLst/>
                  </a:rPr>
                  <a:t>Let C. weight denote the number of objects in cluster C. In Ward’s Algorithm, the error of C</a:t>
                </a:r>
                <a:r>
                  <a:rPr lang="en-US" baseline="-25000" dirty="0">
                    <a:solidFill>
                      <a:schemeClr val="tx1"/>
                    </a:solidFill>
                    <a:effectLst/>
                  </a:rPr>
                  <a:t>1</a:t>
                </a:r>
                <a:r>
                  <a:rPr lang="en-US" dirty="0">
                    <a:solidFill>
                      <a:schemeClr val="tx1"/>
                    </a:solidFill>
                    <a:effectLst/>
                  </a:rPr>
                  <a:t> ∪ C</a:t>
                </a:r>
                <a:r>
                  <a:rPr lang="en-US" baseline="-25000" dirty="0">
                    <a:solidFill>
                      <a:schemeClr val="tx1"/>
                    </a:solidFill>
                    <a:effectLst/>
                  </a:rPr>
                  <a:t>2</a:t>
                </a:r>
                <a:r>
                  <a:rPr lang="en-US" dirty="0">
                    <a:solidFill>
                      <a:schemeClr val="tx1"/>
                    </a:solidFill>
                    <a:effectLst/>
                  </a:rPr>
                  <a:t> </a:t>
                </a:r>
                <a:r>
                  <a:rPr lang="en-US" dirty="0" smtClean="0">
                    <a:solidFill>
                      <a:schemeClr val="tx1"/>
                    </a:solidFill>
                    <a:effectLst/>
                  </a:rPr>
                  <a:t>is</a:t>
                </a:r>
                <a:r>
                  <a:rPr lang="en-GB" dirty="0">
                    <a:solidFill>
                      <a:schemeClr val="tx1"/>
                    </a:solidFill>
                    <a:effectLst/>
                  </a:rPr>
                  <a:t> </a:t>
                </a:r>
                <a:r>
                  <a:rPr lang="en-US" dirty="0" err="1" smtClean="0">
                    <a:solidFill>
                      <a:schemeClr val="tx1"/>
                    </a:solidFill>
                    <a:effectLst/>
                  </a:rPr>
                  <a:t>error</a:t>
                </a:r>
                <a:r>
                  <a:rPr lang="en-US" baseline="-25000" dirty="0" err="1" smtClean="0">
                    <a:solidFill>
                      <a:schemeClr val="tx1"/>
                    </a:solidFill>
                    <a:effectLst/>
                  </a:rPr>
                  <a:t>w</a:t>
                </a:r>
                <a:r>
                  <a:rPr lang="en-US" dirty="0" smtClean="0">
                    <a:solidFill>
                      <a:schemeClr val="tx1"/>
                    </a:solidFill>
                    <a:effectLst/>
                  </a:rPr>
                  <a:t>(C</a:t>
                </a:r>
                <a:r>
                  <a:rPr lang="en-US" baseline="-25000" dirty="0" smtClean="0">
                    <a:solidFill>
                      <a:schemeClr val="tx1"/>
                    </a:solidFill>
                    <a:effectLst/>
                  </a:rPr>
                  <a:t>1</a:t>
                </a:r>
                <a:r>
                  <a:rPr lang="en-US" dirty="0">
                    <a:solidFill>
                      <a:schemeClr val="tx1"/>
                    </a:solidFill>
                    <a:effectLst/>
                  </a:rPr>
                  <a:t>∪C</a:t>
                </a:r>
                <a:r>
                  <a:rPr lang="en-US" baseline="-25000" dirty="0">
                    <a:solidFill>
                      <a:schemeClr val="tx1"/>
                    </a:solidFill>
                    <a:effectLst/>
                  </a:rPr>
                  <a:t>2</a:t>
                </a:r>
                <a:r>
                  <a:rPr lang="en-US" dirty="0">
                    <a:solidFill>
                      <a:schemeClr val="tx1"/>
                    </a:solidFill>
                    <a:effectLst/>
                  </a:rPr>
                  <a:t>) = </a:t>
                </a:r>
                <a14:m>
                  <m:oMath xmlns:m="http://schemas.openxmlformats.org/officeDocument/2006/math">
                    <m:f>
                      <m:fPr>
                        <m:ctrlPr>
                          <a:rPr lang="en-GB" i="1">
                            <a:solidFill>
                              <a:schemeClr val="tx1"/>
                            </a:solidFill>
                            <a:effectLst/>
                            <a:latin typeface="Cambria Math" charset="0"/>
                          </a:rPr>
                        </m:ctrlPr>
                      </m:fPr>
                      <m:num>
                        <m:r>
                          <m:rPr>
                            <m:sty m:val="p"/>
                          </m:rPr>
                          <a:rPr lang="en-US">
                            <a:solidFill>
                              <a:schemeClr val="tx1"/>
                            </a:solidFill>
                            <a:effectLst/>
                            <a:latin typeface="Cambria Math" charset="0"/>
                          </a:rPr>
                          <m:t>C</m:t>
                        </m:r>
                        <m:r>
                          <a:rPr lang="en-US" baseline="-25000">
                            <a:solidFill>
                              <a:schemeClr val="tx1"/>
                            </a:solidFill>
                            <a:effectLst/>
                            <a:latin typeface="Cambria Math" charset="0"/>
                          </a:rPr>
                          <m:t>1</m:t>
                        </m:r>
                        <m:r>
                          <a:rPr lang="en-US">
                            <a:solidFill>
                              <a:schemeClr val="tx1"/>
                            </a:solidFill>
                            <a:effectLst/>
                            <a:latin typeface="Cambria Math" charset="0"/>
                          </a:rPr>
                          <m:t>. </m:t>
                        </m:r>
                        <m:r>
                          <m:rPr>
                            <m:sty m:val="p"/>
                          </m:rPr>
                          <a:rPr lang="en-US">
                            <a:solidFill>
                              <a:schemeClr val="tx1"/>
                            </a:solidFill>
                            <a:effectLst/>
                            <a:latin typeface="Cambria Math" charset="0"/>
                          </a:rPr>
                          <m:t>weight</m:t>
                        </m:r>
                        <m:r>
                          <a:rPr lang="en-US">
                            <a:solidFill>
                              <a:schemeClr val="tx1"/>
                            </a:solidFill>
                            <a:effectLst/>
                            <a:latin typeface="Cambria Math" charset="0"/>
                          </a:rPr>
                          <m:t> </m:t>
                        </m:r>
                        <m:r>
                          <a:rPr lang="en-US" i="1">
                            <a:solidFill>
                              <a:schemeClr val="tx1"/>
                            </a:solidFill>
                            <a:effectLst/>
                            <a:latin typeface="Cambria Math" charset="0"/>
                          </a:rPr>
                          <m:t>∗</m:t>
                        </m:r>
                        <m:r>
                          <a:rPr lang="en-US">
                            <a:solidFill>
                              <a:schemeClr val="tx1"/>
                            </a:solidFill>
                            <a:effectLst/>
                            <a:latin typeface="Cambria Math" charset="0"/>
                          </a:rPr>
                          <m:t> </m:t>
                        </m:r>
                        <m:r>
                          <m:rPr>
                            <m:sty m:val="p"/>
                          </m:rPr>
                          <a:rPr lang="en-US">
                            <a:solidFill>
                              <a:schemeClr val="tx1"/>
                            </a:solidFill>
                            <a:effectLst/>
                            <a:latin typeface="Cambria Math" charset="0"/>
                          </a:rPr>
                          <m:t>C</m:t>
                        </m:r>
                        <m:r>
                          <a:rPr lang="en-US" baseline="-25000">
                            <a:solidFill>
                              <a:schemeClr val="tx1"/>
                            </a:solidFill>
                            <a:effectLst/>
                            <a:latin typeface="Cambria Math" charset="0"/>
                          </a:rPr>
                          <m:t>2</m:t>
                        </m:r>
                        <m:r>
                          <a:rPr lang="en-US">
                            <a:solidFill>
                              <a:schemeClr val="tx1"/>
                            </a:solidFill>
                            <a:effectLst/>
                            <a:latin typeface="Cambria Math" charset="0"/>
                          </a:rPr>
                          <m:t>. </m:t>
                        </m:r>
                        <m:r>
                          <m:rPr>
                            <m:sty m:val="p"/>
                          </m:rPr>
                          <a:rPr lang="en-US">
                            <a:solidFill>
                              <a:schemeClr val="tx1"/>
                            </a:solidFill>
                            <a:effectLst/>
                            <a:latin typeface="Cambria Math" charset="0"/>
                          </a:rPr>
                          <m:t>weight</m:t>
                        </m:r>
                        <m:r>
                          <a:rPr lang="en-US">
                            <a:solidFill>
                              <a:schemeClr val="tx1"/>
                            </a:solidFill>
                            <a:effectLst/>
                            <a:latin typeface="Cambria Math" charset="0"/>
                          </a:rPr>
                          <m:t> </m:t>
                        </m:r>
                        <m:r>
                          <a:rPr lang="en-US" i="1">
                            <a:solidFill>
                              <a:schemeClr val="tx1"/>
                            </a:solidFill>
                            <a:effectLst/>
                            <a:latin typeface="Cambria Math" charset="0"/>
                          </a:rPr>
                          <m:t>∗</m:t>
                        </m:r>
                        <m:r>
                          <a:rPr lang="en-US">
                            <a:solidFill>
                              <a:schemeClr val="tx1"/>
                            </a:solidFill>
                            <a:effectLst/>
                            <a:latin typeface="Cambria Math" charset="0"/>
                          </a:rPr>
                          <m:t> </m:t>
                        </m:r>
                        <m:r>
                          <m:rPr>
                            <m:sty m:val="p"/>
                          </m:rPr>
                          <a:rPr lang="en-US">
                            <a:solidFill>
                              <a:schemeClr val="tx1"/>
                            </a:solidFill>
                            <a:effectLst/>
                            <a:latin typeface="Cambria Math" charset="0"/>
                          </a:rPr>
                          <m:t>dist</m:t>
                        </m:r>
                        <m:r>
                          <a:rPr lang="en-US" baseline="30000">
                            <a:solidFill>
                              <a:schemeClr val="tx1"/>
                            </a:solidFill>
                            <a:effectLst/>
                            <a:latin typeface="Cambria Math" charset="0"/>
                          </a:rPr>
                          <m:t>2</m:t>
                        </m:r>
                        <m:r>
                          <a:rPr lang="en-US">
                            <a:solidFill>
                              <a:schemeClr val="tx1"/>
                            </a:solidFill>
                            <a:effectLst/>
                            <a:latin typeface="Cambria Math" charset="0"/>
                          </a:rPr>
                          <m:t> (</m:t>
                        </m:r>
                        <m:r>
                          <m:rPr>
                            <m:sty m:val="p"/>
                          </m:rPr>
                          <a:rPr lang="en-US">
                            <a:solidFill>
                              <a:schemeClr val="tx1"/>
                            </a:solidFill>
                            <a:effectLst/>
                            <a:latin typeface="Cambria Math" charset="0"/>
                          </a:rPr>
                          <m:t>C</m:t>
                        </m:r>
                        <m:r>
                          <a:rPr lang="en-US" baseline="-25000">
                            <a:solidFill>
                              <a:schemeClr val="tx1"/>
                            </a:solidFill>
                            <a:effectLst/>
                            <a:latin typeface="Cambria Math" charset="0"/>
                          </a:rPr>
                          <m:t>1</m:t>
                        </m:r>
                        <m:r>
                          <a:rPr lang="en-US">
                            <a:solidFill>
                              <a:schemeClr val="tx1"/>
                            </a:solidFill>
                            <a:effectLst/>
                            <a:latin typeface="Cambria Math" charset="0"/>
                          </a:rPr>
                          <m:t>, </m:t>
                        </m:r>
                        <m:r>
                          <m:rPr>
                            <m:sty m:val="p"/>
                          </m:rPr>
                          <a:rPr lang="en-US">
                            <a:solidFill>
                              <a:schemeClr val="tx1"/>
                            </a:solidFill>
                            <a:effectLst/>
                            <a:latin typeface="Cambria Math" charset="0"/>
                          </a:rPr>
                          <m:t>C</m:t>
                        </m:r>
                        <m:r>
                          <a:rPr lang="en-US" baseline="-25000">
                            <a:solidFill>
                              <a:schemeClr val="tx1"/>
                            </a:solidFill>
                            <a:effectLst/>
                            <a:latin typeface="Cambria Math" charset="0"/>
                          </a:rPr>
                          <m:t>2</m:t>
                        </m:r>
                        <m:r>
                          <a:rPr lang="en-US">
                            <a:solidFill>
                              <a:schemeClr val="tx1"/>
                            </a:solidFill>
                            <a:effectLst/>
                            <a:latin typeface="Cambria Math" charset="0"/>
                          </a:rPr>
                          <m:t>) </m:t>
                        </m:r>
                      </m:num>
                      <m:den>
                        <m:r>
                          <m:rPr>
                            <m:sty m:val="p"/>
                          </m:rPr>
                          <a:rPr lang="en-US">
                            <a:solidFill>
                              <a:schemeClr val="tx1"/>
                            </a:solidFill>
                            <a:effectLst/>
                            <a:latin typeface="Cambria Math" charset="0"/>
                          </a:rPr>
                          <m:t>C</m:t>
                        </m:r>
                        <m:r>
                          <a:rPr lang="en-US" baseline="-25000">
                            <a:solidFill>
                              <a:schemeClr val="tx1"/>
                            </a:solidFill>
                            <a:effectLst/>
                            <a:latin typeface="Cambria Math" charset="0"/>
                          </a:rPr>
                          <m:t>1</m:t>
                        </m:r>
                        <m:r>
                          <a:rPr lang="en-US">
                            <a:solidFill>
                              <a:schemeClr val="tx1"/>
                            </a:solidFill>
                            <a:effectLst/>
                            <a:latin typeface="Cambria Math" charset="0"/>
                          </a:rPr>
                          <m:t>. </m:t>
                        </m:r>
                        <m:r>
                          <m:rPr>
                            <m:sty m:val="p"/>
                          </m:rPr>
                          <a:rPr lang="en-US">
                            <a:solidFill>
                              <a:schemeClr val="tx1"/>
                            </a:solidFill>
                            <a:effectLst/>
                            <a:latin typeface="Cambria Math" charset="0"/>
                          </a:rPr>
                          <m:t>weight</m:t>
                        </m:r>
                        <m:r>
                          <a:rPr lang="en-US">
                            <a:solidFill>
                              <a:schemeClr val="tx1"/>
                            </a:solidFill>
                            <a:effectLst/>
                            <a:latin typeface="Cambria Math" charset="0"/>
                          </a:rPr>
                          <m:t> + </m:t>
                        </m:r>
                        <m:r>
                          <m:rPr>
                            <m:sty m:val="p"/>
                          </m:rPr>
                          <a:rPr lang="en-US">
                            <a:solidFill>
                              <a:schemeClr val="tx1"/>
                            </a:solidFill>
                            <a:effectLst/>
                            <a:latin typeface="Cambria Math" charset="0"/>
                          </a:rPr>
                          <m:t>C</m:t>
                        </m:r>
                        <m:r>
                          <a:rPr lang="en-US" baseline="-25000">
                            <a:solidFill>
                              <a:schemeClr val="tx1"/>
                            </a:solidFill>
                            <a:effectLst/>
                            <a:latin typeface="Cambria Math" charset="0"/>
                          </a:rPr>
                          <m:t>2</m:t>
                        </m:r>
                        <m:r>
                          <a:rPr lang="en-US">
                            <a:solidFill>
                              <a:schemeClr val="tx1"/>
                            </a:solidFill>
                            <a:effectLst/>
                            <a:latin typeface="Cambria Math" charset="0"/>
                          </a:rPr>
                          <m:t>. </m:t>
                        </m:r>
                        <m:r>
                          <m:rPr>
                            <m:sty m:val="p"/>
                          </m:rPr>
                          <a:rPr lang="en-US">
                            <a:solidFill>
                              <a:schemeClr val="tx1"/>
                            </a:solidFill>
                            <a:effectLst/>
                            <a:latin typeface="Cambria Math" charset="0"/>
                          </a:rPr>
                          <m:t>weight</m:t>
                        </m:r>
                      </m:den>
                    </m:f>
                  </m:oMath>
                </a14:m>
                <a:r>
                  <a:rPr lang="en-US" dirty="0">
                    <a:solidFill>
                      <a:schemeClr val="tx1"/>
                    </a:solidFill>
                    <a:effectLst/>
                  </a:rPr>
                  <a:t>, where dist. (C</a:t>
                </a:r>
                <a:r>
                  <a:rPr lang="en-US" baseline="-25000" dirty="0">
                    <a:solidFill>
                      <a:schemeClr val="tx1"/>
                    </a:solidFill>
                    <a:effectLst/>
                  </a:rPr>
                  <a:t>1</a:t>
                </a:r>
                <a:r>
                  <a:rPr lang="en-US" dirty="0">
                    <a:solidFill>
                      <a:schemeClr val="tx1"/>
                    </a:solidFill>
                    <a:effectLst/>
                  </a:rPr>
                  <a:t>, C</a:t>
                </a:r>
                <a:r>
                  <a:rPr lang="en-US" baseline="-25000" dirty="0">
                    <a:solidFill>
                      <a:schemeClr val="tx1"/>
                    </a:solidFill>
                    <a:effectLst/>
                  </a:rPr>
                  <a:t>2</a:t>
                </a:r>
                <a:r>
                  <a:rPr lang="en-US" dirty="0">
                    <a:solidFill>
                      <a:schemeClr val="tx1"/>
                    </a:solidFill>
                    <a:effectLst/>
                  </a:rPr>
                  <a:t>) is the distance between the centers of C</a:t>
                </a:r>
                <a:r>
                  <a:rPr lang="en-US" baseline="-25000" dirty="0">
                    <a:solidFill>
                      <a:schemeClr val="tx1"/>
                    </a:solidFill>
                    <a:effectLst/>
                  </a:rPr>
                  <a:t>1</a:t>
                </a:r>
                <a:r>
                  <a:rPr lang="en-US" dirty="0">
                    <a:solidFill>
                      <a:schemeClr val="tx1"/>
                    </a:solidFill>
                    <a:effectLst/>
                  </a:rPr>
                  <a:t> and C</a:t>
                </a:r>
                <a:r>
                  <a:rPr lang="en-US" baseline="-25000" dirty="0">
                    <a:solidFill>
                      <a:schemeClr val="tx1"/>
                    </a:solidFill>
                    <a:effectLst/>
                  </a:rPr>
                  <a:t>2</a:t>
                </a:r>
                <a:r>
                  <a:rPr lang="en-US" dirty="0">
                    <a:solidFill>
                      <a:schemeClr val="tx1"/>
                    </a:solidFill>
                    <a:effectLst/>
                  </a:rPr>
                  <a:t>. </a:t>
                </a:r>
                <a:r>
                  <a:rPr lang="en-GB" dirty="0">
                    <a:solidFill>
                      <a:schemeClr val="tx1"/>
                    </a:solidFill>
                    <a:effectLst/>
                  </a:rPr>
                  <a:t> </a:t>
                </a:r>
              </a:p>
              <a:p>
                <a:pPr lvl="0" algn="just"/>
                <a:r>
                  <a:rPr lang="en-US" dirty="0">
                    <a:solidFill>
                      <a:schemeClr val="tx1"/>
                    </a:solidFill>
                    <a:effectLst/>
                  </a:rPr>
                  <a:t>We define the error as </a:t>
                </a:r>
                <a:r>
                  <a:rPr lang="en-GB" dirty="0" err="1" smtClean="0">
                    <a:solidFill>
                      <a:schemeClr val="tx1"/>
                    </a:solidFill>
                    <a:effectLst/>
                  </a:rPr>
                  <a:t>error</a:t>
                </a:r>
                <a:r>
                  <a:rPr lang="en-GB" baseline="-25000" dirty="0" err="1" smtClean="0">
                    <a:solidFill>
                      <a:schemeClr val="tx1"/>
                    </a:solidFill>
                    <a:effectLst/>
                  </a:rPr>
                  <a:t>r</a:t>
                </a:r>
                <a:r>
                  <a:rPr lang="en-GB" dirty="0" smtClean="0">
                    <a:solidFill>
                      <a:schemeClr val="tx1"/>
                    </a:solidFill>
                    <a:effectLst/>
                  </a:rPr>
                  <a:t> </a:t>
                </a:r>
                <a:r>
                  <a:rPr lang="en-GB" dirty="0">
                    <a:solidFill>
                      <a:schemeClr val="tx1"/>
                    </a:solidFill>
                    <a:effectLst/>
                  </a:rPr>
                  <a:t>(C</a:t>
                </a:r>
                <a:r>
                  <a:rPr lang="en-GB" baseline="-25000" dirty="0">
                    <a:solidFill>
                      <a:schemeClr val="tx1"/>
                    </a:solidFill>
                    <a:effectLst/>
                  </a:rPr>
                  <a:t>1</a:t>
                </a:r>
                <a:r>
                  <a:rPr lang="en-GB" dirty="0">
                    <a:solidFill>
                      <a:schemeClr val="tx1"/>
                    </a:solidFill>
                    <a:effectLst/>
                  </a:rPr>
                  <a:t> ∪ C</a:t>
                </a:r>
                <a:r>
                  <a:rPr lang="en-GB" baseline="-25000" dirty="0">
                    <a:solidFill>
                      <a:schemeClr val="tx1"/>
                    </a:solidFill>
                    <a:effectLst/>
                  </a:rPr>
                  <a:t>2</a:t>
                </a:r>
                <a:r>
                  <a:rPr lang="en-GB" dirty="0">
                    <a:solidFill>
                      <a:schemeClr val="tx1"/>
                    </a:solidFill>
                    <a:effectLst/>
                  </a:rPr>
                  <a:t>) = C</a:t>
                </a:r>
                <a:r>
                  <a:rPr lang="en-GB" baseline="-25000" dirty="0">
                    <a:solidFill>
                      <a:schemeClr val="tx1"/>
                    </a:solidFill>
                    <a:effectLst/>
                  </a:rPr>
                  <a:t>1</a:t>
                </a:r>
                <a:r>
                  <a:rPr lang="en-GB" dirty="0">
                    <a:solidFill>
                      <a:schemeClr val="tx1"/>
                    </a:solidFill>
                    <a:effectLst/>
                  </a:rPr>
                  <a:t>. weight ∗ C</a:t>
                </a:r>
                <a:r>
                  <a:rPr lang="en-GB" baseline="-25000" dirty="0">
                    <a:solidFill>
                      <a:schemeClr val="tx1"/>
                    </a:solidFill>
                    <a:effectLst/>
                  </a:rPr>
                  <a:t>2</a:t>
                </a:r>
                <a:r>
                  <a:rPr lang="en-GB" dirty="0">
                    <a:solidFill>
                      <a:schemeClr val="tx1"/>
                    </a:solidFill>
                    <a:effectLst/>
                  </a:rPr>
                  <a:t>. weight ∗ dist</a:t>
                </a:r>
                <a:r>
                  <a:rPr lang="en-GB" baseline="30000" dirty="0">
                    <a:solidFill>
                      <a:schemeClr val="tx1"/>
                    </a:solidFill>
                    <a:effectLst/>
                  </a:rPr>
                  <a:t>2</a:t>
                </a:r>
                <a:r>
                  <a:rPr lang="en-GB" dirty="0">
                    <a:solidFill>
                      <a:schemeClr val="tx1"/>
                    </a:solidFill>
                    <a:effectLst/>
                  </a:rPr>
                  <a:t> (C</a:t>
                </a:r>
                <a:r>
                  <a:rPr lang="en-GB" baseline="-25000" dirty="0">
                    <a:solidFill>
                      <a:schemeClr val="tx1"/>
                    </a:solidFill>
                    <a:effectLst/>
                  </a:rPr>
                  <a:t>1</a:t>
                </a:r>
                <a:r>
                  <a:rPr lang="en-GB" dirty="0">
                    <a:solidFill>
                      <a:schemeClr val="tx1"/>
                    </a:solidFill>
                    <a:effectLst/>
                  </a:rPr>
                  <a:t>, C</a:t>
                </a:r>
                <a:r>
                  <a:rPr lang="en-GB" baseline="-25000" dirty="0">
                    <a:solidFill>
                      <a:schemeClr val="tx1"/>
                    </a:solidFill>
                    <a:effectLst/>
                  </a:rPr>
                  <a:t>2</a:t>
                </a:r>
                <a:r>
                  <a:rPr lang="en-GB" dirty="0">
                    <a:solidFill>
                      <a:schemeClr val="tx1"/>
                    </a:solidFill>
                    <a:effectLst/>
                  </a:rPr>
                  <a:t>).</a:t>
                </a:r>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7639" y="1297859"/>
                <a:ext cx="10036277" cy="5147186"/>
              </a:xfrm>
              <a:blipFill rotWithShape="0">
                <a:blip r:embed="rId2"/>
                <a:stretch>
                  <a:fillRect l="-972" r="-668"/>
                </a:stretch>
              </a:blipFill>
            </p:spPr>
            <p:txBody>
              <a:bodyPr/>
              <a:lstStyle/>
              <a:p>
                <a:r>
                  <a:rPr lang="en-US">
                    <a:noFill/>
                  </a:rPr>
                  <a:t> </a:t>
                </a:r>
              </a:p>
            </p:txBody>
          </p:sp>
        </mc:Fallback>
      </mc:AlternateContent>
    </p:spTree>
    <p:extLst>
      <p:ext uri="{BB962C8B-B14F-4D97-AF65-F5344CB8AC3E}">
        <p14:creationId xmlns:p14="http://schemas.microsoft.com/office/powerpoint/2010/main" val="1632934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253" y="245298"/>
            <a:ext cx="8485160" cy="1325406"/>
          </a:xfrm>
        </p:spPr>
        <p:txBody>
          <a:bodyPr/>
          <a:lstStyle/>
          <a:p>
            <a:pPr algn="ctr"/>
            <a:r>
              <a:rPr lang="en-US" b="1" u="sng" dirty="0" smtClean="0"/>
              <a:t>PERFORMANCE ANALYSIS</a:t>
            </a:r>
            <a:endParaRPr lang="en-US" b="1" u="sng" dirty="0"/>
          </a:p>
        </p:txBody>
      </p:sp>
      <p:sp>
        <p:nvSpPr>
          <p:cNvPr id="3" name="Content Placeholder 2"/>
          <p:cNvSpPr>
            <a:spLocks noGrp="1"/>
          </p:cNvSpPr>
          <p:nvPr>
            <p:ph idx="1"/>
          </p:nvPr>
        </p:nvSpPr>
        <p:spPr>
          <a:xfrm>
            <a:off x="921774" y="1489587"/>
            <a:ext cx="9925665" cy="4771103"/>
          </a:xfrm>
        </p:spPr>
        <p:txBody>
          <a:bodyPr/>
          <a:lstStyle/>
          <a:p>
            <a:pPr algn="just"/>
            <a:r>
              <a:rPr lang="en-US" dirty="0"/>
              <a:t>The overall computational complexity of the privacy-preserving version of the </a:t>
            </a:r>
            <a:r>
              <a:rPr lang="en-US" dirty="0" smtClean="0"/>
              <a:t>protocol </a:t>
            </a:r>
            <a:r>
              <a:rPr lang="en-US" dirty="0"/>
              <a:t>is </a:t>
            </a:r>
            <a:r>
              <a:rPr lang="en-US" dirty="0" smtClean="0"/>
              <a:t>O(k</a:t>
            </a:r>
            <a:r>
              <a:rPr lang="en-US" baseline="30000" dirty="0" smtClean="0"/>
              <a:t>3</a:t>
            </a:r>
            <a:r>
              <a:rPr lang="en-US" dirty="0" smtClean="0"/>
              <a:t>ℓ</a:t>
            </a:r>
            <a:r>
              <a:rPr lang="en-US" dirty="0"/>
              <a:t>) encryptions, and </a:t>
            </a:r>
            <a:r>
              <a:rPr lang="en-US" dirty="0" smtClean="0"/>
              <a:t>O(nk</a:t>
            </a:r>
            <a:r>
              <a:rPr lang="en-US" baseline="30000" dirty="0" smtClean="0"/>
              <a:t>3</a:t>
            </a:r>
            <a:r>
              <a:rPr lang="en-US" dirty="0" smtClean="0"/>
              <a:t>ℓ</a:t>
            </a:r>
            <a:r>
              <a:rPr lang="en-US" dirty="0"/>
              <a:t>) multiplications for Alice and </a:t>
            </a:r>
            <a:r>
              <a:rPr lang="en-US" dirty="0" smtClean="0"/>
              <a:t>O(k</a:t>
            </a:r>
            <a:r>
              <a:rPr lang="en-US" baseline="30000" dirty="0" smtClean="0"/>
              <a:t>3</a:t>
            </a:r>
            <a:r>
              <a:rPr lang="en-US" dirty="0" smtClean="0"/>
              <a:t>ℓ</a:t>
            </a:r>
            <a:r>
              <a:rPr lang="en-US" dirty="0"/>
              <a:t>) exponentiations, </a:t>
            </a:r>
            <a:r>
              <a:rPr lang="en-US" dirty="0" smtClean="0"/>
              <a:t>O(k</a:t>
            </a:r>
            <a:r>
              <a:rPr lang="en-US" baseline="30000" dirty="0" smtClean="0"/>
              <a:t>2</a:t>
            </a:r>
            <a:r>
              <a:rPr lang="en-US" dirty="0" smtClean="0"/>
              <a:t>) </a:t>
            </a:r>
            <a:r>
              <a:rPr lang="en-US" dirty="0"/>
              <a:t>encryptions and O(nk</a:t>
            </a:r>
            <a:r>
              <a:rPr lang="en-US" baseline="30000" dirty="0"/>
              <a:t>3</a:t>
            </a:r>
            <a:r>
              <a:rPr lang="en-US" dirty="0"/>
              <a:t>ℓ) </a:t>
            </a:r>
            <a:r>
              <a:rPr lang="en-US" dirty="0" smtClean="0"/>
              <a:t>multiplications </a:t>
            </a:r>
            <a:r>
              <a:rPr lang="en-US" dirty="0"/>
              <a:t>for </a:t>
            </a:r>
            <a:r>
              <a:rPr lang="en-US" dirty="0" smtClean="0"/>
              <a:t>Bob.</a:t>
            </a:r>
          </a:p>
          <a:p>
            <a:pPr algn="just"/>
            <a:endParaRPr lang="en-US" dirty="0" smtClean="0"/>
          </a:p>
          <a:p>
            <a:pPr lvl="1" algn="just"/>
            <a:r>
              <a:rPr lang="en-US" dirty="0" smtClean="0"/>
              <a:t> k </a:t>
            </a:r>
            <a:r>
              <a:rPr lang="en-US" dirty="0"/>
              <a:t>denotes the number of clusters, </a:t>
            </a:r>
            <a:endParaRPr lang="en-US" dirty="0" smtClean="0"/>
          </a:p>
          <a:p>
            <a:pPr lvl="1" algn="just"/>
            <a:r>
              <a:rPr lang="en-US" dirty="0" smtClean="0"/>
              <a:t>n </a:t>
            </a:r>
            <a:r>
              <a:rPr lang="en-US" dirty="0"/>
              <a:t>denotes the size of the </a:t>
            </a:r>
            <a:r>
              <a:rPr lang="en-US" dirty="0" smtClean="0"/>
              <a:t>data </a:t>
            </a:r>
          </a:p>
          <a:p>
            <a:pPr lvl="1" algn="just"/>
            <a:r>
              <a:rPr lang="en-US" dirty="0" smtClean="0"/>
              <a:t> </a:t>
            </a:r>
            <a:r>
              <a:rPr lang="en-US" dirty="0"/>
              <a:t>ℓ denotes the number of attributes in the </a:t>
            </a:r>
            <a:r>
              <a:rPr lang="en-US" dirty="0" smtClean="0"/>
              <a:t>data </a:t>
            </a:r>
          </a:p>
          <a:p>
            <a:pPr lvl="1" algn="just"/>
            <a:r>
              <a:rPr lang="en-US" dirty="0" smtClean="0"/>
              <a:t>c </a:t>
            </a:r>
            <a:r>
              <a:rPr lang="en-US" dirty="0"/>
              <a:t>denotes the maximum number of bits for an encryption. </a:t>
            </a:r>
          </a:p>
          <a:p>
            <a:pPr lvl="1" algn="just"/>
            <a:endParaRPr lang="en-US" dirty="0" smtClean="0"/>
          </a:p>
          <a:p>
            <a:pPr algn="just"/>
            <a:r>
              <a:rPr lang="en-US" dirty="0" smtClean="0"/>
              <a:t>The </a:t>
            </a:r>
            <a:r>
              <a:rPr lang="en-US" dirty="0"/>
              <a:t>communication complexity is </a:t>
            </a:r>
            <a:r>
              <a:rPr lang="en-US" dirty="0" smtClean="0"/>
              <a:t>O(k</a:t>
            </a:r>
            <a:r>
              <a:rPr lang="en-US" baseline="30000" dirty="0" smtClean="0"/>
              <a:t>3</a:t>
            </a:r>
            <a:r>
              <a:rPr lang="en-US" dirty="0" smtClean="0"/>
              <a:t>cℓ</a:t>
            </a:r>
            <a:r>
              <a:rPr lang="en-US" dirty="0"/>
              <a:t>) bits, which does not depend on n. </a:t>
            </a:r>
          </a:p>
        </p:txBody>
      </p:sp>
    </p:spTree>
    <p:extLst>
      <p:ext uri="{BB962C8B-B14F-4D97-AF65-F5344CB8AC3E}">
        <p14:creationId xmlns:p14="http://schemas.microsoft.com/office/powerpoint/2010/main" val="847962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9774"/>
            <a:ext cx="9772393" cy="1086464"/>
          </a:xfrm>
        </p:spPr>
        <p:txBody>
          <a:bodyPr/>
          <a:lstStyle/>
          <a:p>
            <a:pPr algn="ctr"/>
            <a:r>
              <a:rPr lang="en-US" b="1" u="sng" dirty="0" smtClean="0"/>
              <a:t>SECURITY GUARANTEE</a:t>
            </a:r>
            <a:endParaRPr lang="en-US" b="1" u="sng" dirty="0"/>
          </a:p>
        </p:txBody>
      </p:sp>
      <p:sp>
        <p:nvSpPr>
          <p:cNvPr id="3" name="Content Placeholder 2"/>
          <p:cNvSpPr>
            <a:spLocks noGrp="1"/>
          </p:cNvSpPr>
          <p:nvPr>
            <p:ph idx="1"/>
          </p:nvPr>
        </p:nvSpPr>
        <p:spPr>
          <a:xfrm>
            <a:off x="1141413" y="1371600"/>
            <a:ext cx="9816639" cy="5198805"/>
          </a:xfrm>
        </p:spPr>
        <p:txBody>
          <a:bodyPr>
            <a:normAutofit/>
          </a:bodyPr>
          <a:lstStyle/>
          <a:p>
            <a:pPr algn="just"/>
            <a:r>
              <a:rPr lang="en-GB" sz="2400" dirty="0">
                <a:solidFill>
                  <a:schemeClr val="tx1"/>
                </a:solidFill>
                <a:effectLst/>
              </a:rPr>
              <a:t>Both parties compute k clusters independently from the data objects they own. They communicate with each other when they merge 2k clusters into k </a:t>
            </a:r>
            <a:r>
              <a:rPr lang="en-GB" sz="2400" dirty="0" smtClean="0">
                <a:solidFill>
                  <a:schemeClr val="tx1"/>
                </a:solidFill>
                <a:effectLst/>
              </a:rPr>
              <a:t>clusters.</a:t>
            </a:r>
          </a:p>
          <a:p>
            <a:pPr algn="just"/>
            <a:r>
              <a:rPr lang="en-GB" sz="2400" dirty="0" smtClean="0">
                <a:solidFill>
                  <a:schemeClr val="tx1"/>
                </a:solidFill>
              </a:rPr>
              <a:t>They use the permute share protocol twice to prevent each party from keeping track of the cluster </a:t>
            </a:r>
            <a:r>
              <a:rPr lang="en-GB" sz="2400" dirty="0" err="1" smtClean="0">
                <a:solidFill>
                  <a:schemeClr val="tx1"/>
                </a:solidFill>
              </a:rPr>
              <a:t>centers</a:t>
            </a:r>
            <a:r>
              <a:rPr lang="en-GB" sz="2400" dirty="0" smtClean="0">
                <a:solidFill>
                  <a:schemeClr val="tx1"/>
                </a:solidFill>
              </a:rPr>
              <a:t> across iterations</a:t>
            </a:r>
            <a:endParaRPr lang="en-GB" sz="2400" dirty="0" smtClean="0">
              <a:solidFill>
                <a:schemeClr val="tx1"/>
              </a:solidFill>
              <a:effectLst/>
            </a:endParaRPr>
          </a:p>
          <a:p>
            <a:pPr algn="just"/>
            <a:r>
              <a:rPr lang="en-GB" sz="2400" dirty="0" smtClean="0">
                <a:solidFill>
                  <a:schemeClr val="tx1"/>
                </a:solidFill>
                <a:effectLst/>
              </a:rPr>
              <a:t>These </a:t>
            </a:r>
            <a:r>
              <a:rPr lang="en-GB" sz="2400" dirty="0">
                <a:solidFill>
                  <a:schemeClr val="tx1"/>
                </a:solidFill>
                <a:effectLst/>
              </a:rPr>
              <a:t>protocols are secure. They do not leak any information. The cluster </a:t>
            </a:r>
            <a:r>
              <a:rPr lang="en-GB" sz="2400" dirty="0" err="1">
                <a:solidFill>
                  <a:schemeClr val="tx1"/>
                </a:solidFill>
                <a:effectLst/>
              </a:rPr>
              <a:t>centers</a:t>
            </a:r>
            <a:r>
              <a:rPr lang="en-GB" sz="2400" dirty="0">
                <a:solidFill>
                  <a:schemeClr val="tx1"/>
                </a:solidFill>
                <a:effectLst/>
              </a:rPr>
              <a:t> at the end of the merge clusters protocol is obtained as a random shares between the two parties. </a:t>
            </a:r>
            <a:endParaRPr lang="en-GB" sz="2400" dirty="0" smtClean="0">
              <a:solidFill>
                <a:schemeClr val="tx1"/>
              </a:solidFill>
              <a:effectLst/>
            </a:endParaRPr>
          </a:p>
        </p:txBody>
      </p:sp>
    </p:spTree>
    <p:extLst>
      <p:ext uri="{BB962C8B-B14F-4D97-AF65-F5344CB8AC3E}">
        <p14:creationId xmlns:p14="http://schemas.microsoft.com/office/powerpoint/2010/main" val="1591991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9774"/>
            <a:ext cx="9772393" cy="1086464"/>
          </a:xfrm>
        </p:spPr>
        <p:txBody>
          <a:bodyPr/>
          <a:lstStyle/>
          <a:p>
            <a:pPr algn="ctr"/>
            <a:r>
              <a:rPr lang="en-US" b="1" u="sng" dirty="0" smtClean="0"/>
              <a:t>SECURITY GUARANTEE</a:t>
            </a:r>
            <a:endParaRPr lang="en-US" b="1" u="sng" dirty="0"/>
          </a:p>
        </p:txBody>
      </p:sp>
      <p:sp>
        <p:nvSpPr>
          <p:cNvPr id="3" name="Content Placeholder 2"/>
          <p:cNvSpPr>
            <a:spLocks noGrp="1"/>
          </p:cNvSpPr>
          <p:nvPr>
            <p:ph idx="1"/>
          </p:nvPr>
        </p:nvSpPr>
        <p:spPr>
          <a:xfrm>
            <a:off x="1141413" y="1371600"/>
            <a:ext cx="9816639" cy="4852219"/>
          </a:xfrm>
        </p:spPr>
        <p:txBody>
          <a:bodyPr>
            <a:normAutofit/>
          </a:bodyPr>
          <a:lstStyle/>
          <a:p>
            <a:pPr algn="just"/>
            <a:r>
              <a:rPr lang="en-GB" sz="2400" dirty="0">
                <a:solidFill>
                  <a:schemeClr val="tx1"/>
                </a:solidFill>
                <a:effectLst/>
              </a:rPr>
              <a:t>When the parties like to compute the cluster </a:t>
            </a:r>
            <a:r>
              <a:rPr lang="en-GB" sz="2400" dirty="0" err="1">
                <a:solidFill>
                  <a:schemeClr val="tx1"/>
                </a:solidFill>
                <a:effectLst/>
              </a:rPr>
              <a:t>centers</a:t>
            </a:r>
            <a:r>
              <a:rPr lang="en-GB" sz="2400" dirty="0">
                <a:solidFill>
                  <a:schemeClr val="tx1"/>
                </a:solidFill>
                <a:effectLst/>
              </a:rPr>
              <a:t> they exchange their shares to each other. All the intermediate results are also available as random shares between the two parties.</a:t>
            </a:r>
          </a:p>
          <a:p>
            <a:pPr algn="just"/>
            <a:r>
              <a:rPr lang="en-GB" sz="2400" dirty="0">
                <a:solidFill>
                  <a:schemeClr val="tx1"/>
                </a:solidFill>
                <a:effectLst/>
              </a:rPr>
              <a:t>The protocol achieves the same privacy as when a trusted third party is used.</a:t>
            </a:r>
          </a:p>
          <a:p>
            <a:pPr algn="just"/>
            <a:r>
              <a:rPr lang="en-GB" sz="2400" dirty="0">
                <a:solidFill>
                  <a:schemeClr val="tx1"/>
                </a:solidFill>
                <a:effectLst/>
              </a:rPr>
              <a:t>Both parties cannot learn any information from the encrypted messages that are communicated since the encryption scheme chosen is semantically secure</a:t>
            </a:r>
            <a:r>
              <a:rPr lang="en-GB" sz="2400" dirty="0" smtClean="0">
                <a:solidFill>
                  <a:schemeClr val="tx1"/>
                </a:solidFill>
                <a:effectLst/>
              </a:rPr>
              <a:t>.</a:t>
            </a:r>
            <a:endParaRPr lang="en-GB" sz="2400" dirty="0">
              <a:solidFill>
                <a:schemeClr val="tx1"/>
              </a:solidFill>
              <a:effectLst/>
            </a:endParaRPr>
          </a:p>
        </p:txBody>
      </p:sp>
    </p:spTree>
    <p:extLst>
      <p:ext uri="{BB962C8B-B14F-4D97-AF65-F5344CB8AC3E}">
        <p14:creationId xmlns:p14="http://schemas.microsoft.com/office/powerpoint/2010/main" val="148079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3" y="539593"/>
            <a:ext cx="10295323" cy="577328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21"/>
          <p:cNvSpPr>
            <a:spLocks noChangeArrowheads="1"/>
          </p:cNvSpPr>
          <p:nvPr/>
        </p:nvSpPr>
        <p:spPr bwMode="auto">
          <a:xfrm>
            <a:off x="782968" y="340810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6311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659" y="329891"/>
            <a:ext cx="8362718" cy="768097"/>
          </a:xfrm>
        </p:spPr>
        <p:txBody>
          <a:bodyPr/>
          <a:lstStyle/>
          <a:p>
            <a:pPr algn="ctr"/>
            <a:r>
              <a:rPr lang="en-US" b="1" u="sng" dirty="0" smtClean="0"/>
              <a:t>INTRODUCTION</a:t>
            </a:r>
            <a:endParaRPr lang="en-US" b="1" u="sng" dirty="0"/>
          </a:p>
        </p:txBody>
      </p:sp>
      <p:sp>
        <p:nvSpPr>
          <p:cNvPr id="3" name="Content Placeholder 2"/>
          <p:cNvSpPr>
            <a:spLocks noGrp="1"/>
          </p:cNvSpPr>
          <p:nvPr>
            <p:ph idx="1"/>
          </p:nvPr>
        </p:nvSpPr>
        <p:spPr>
          <a:xfrm>
            <a:off x="1208979" y="1097988"/>
            <a:ext cx="10009765" cy="5250426"/>
          </a:xfrm>
        </p:spPr>
        <p:txBody>
          <a:bodyPr>
            <a:normAutofit/>
          </a:bodyPr>
          <a:lstStyle/>
          <a:p>
            <a:pPr algn="just"/>
            <a:r>
              <a:rPr lang="en-US" dirty="0">
                <a:solidFill>
                  <a:schemeClr val="tx1"/>
                </a:solidFill>
                <a:effectLst/>
              </a:rPr>
              <a:t>primary task in data mining is the development of models about aggregated </a:t>
            </a:r>
            <a:r>
              <a:rPr lang="en-US" dirty="0" smtClean="0">
                <a:solidFill>
                  <a:schemeClr val="tx1"/>
                </a:solidFill>
                <a:effectLst/>
              </a:rPr>
              <a:t>data, extracting </a:t>
            </a:r>
            <a:r>
              <a:rPr lang="en-US" dirty="0">
                <a:solidFill>
                  <a:schemeClr val="tx1"/>
                </a:solidFill>
                <a:effectLst/>
              </a:rPr>
              <a:t>implicit un-obvious patterns and relationships from a warehouse of data sets. </a:t>
            </a:r>
            <a:endParaRPr lang="en-US" dirty="0" smtClean="0">
              <a:solidFill>
                <a:schemeClr val="tx1"/>
              </a:solidFill>
              <a:effectLst/>
            </a:endParaRPr>
          </a:p>
          <a:p>
            <a:pPr algn="just"/>
            <a:r>
              <a:rPr lang="en-US" dirty="0" smtClean="0">
                <a:solidFill>
                  <a:schemeClr val="tx1"/>
                </a:solidFill>
                <a:effectLst/>
              </a:rPr>
              <a:t>This information </a:t>
            </a:r>
            <a:r>
              <a:rPr lang="en-US" dirty="0">
                <a:solidFill>
                  <a:schemeClr val="tx1"/>
                </a:solidFill>
                <a:effectLst/>
              </a:rPr>
              <a:t>can be useful to increase the efficiency of the organization and aids in </a:t>
            </a:r>
            <a:r>
              <a:rPr lang="en-US" dirty="0" smtClean="0">
                <a:solidFill>
                  <a:schemeClr val="tx1"/>
                </a:solidFill>
                <a:effectLst/>
              </a:rPr>
              <a:t>future planning</a:t>
            </a:r>
            <a:r>
              <a:rPr lang="en-US" dirty="0">
                <a:solidFill>
                  <a:schemeClr val="tx1"/>
                </a:solidFill>
                <a:effectLst/>
              </a:rPr>
              <a:t>.</a:t>
            </a:r>
          </a:p>
          <a:p>
            <a:pPr algn="just"/>
            <a:r>
              <a:rPr lang="en-US" dirty="0" smtClean="0">
                <a:solidFill>
                  <a:schemeClr val="tx1"/>
                </a:solidFill>
                <a:effectLst/>
              </a:rPr>
              <a:t>However</a:t>
            </a:r>
            <a:r>
              <a:rPr lang="en-US" dirty="0">
                <a:solidFill>
                  <a:schemeClr val="tx1"/>
                </a:solidFill>
                <a:effectLst/>
              </a:rPr>
              <a:t>, of late, internet phishing caused significant security and economic concerns on </a:t>
            </a:r>
            <a:r>
              <a:rPr lang="en-US" dirty="0" smtClean="0">
                <a:solidFill>
                  <a:schemeClr val="tx1"/>
                </a:solidFill>
                <a:effectLst/>
              </a:rPr>
              <a:t>the users </a:t>
            </a:r>
            <a:r>
              <a:rPr lang="en-US" dirty="0">
                <a:solidFill>
                  <a:schemeClr val="tx1"/>
                </a:solidFill>
                <a:effectLst/>
              </a:rPr>
              <a:t>and enterprises worldwide. </a:t>
            </a:r>
            <a:endParaRPr lang="en-US" dirty="0" smtClean="0">
              <a:solidFill>
                <a:schemeClr val="tx1"/>
              </a:solidFill>
              <a:effectLst/>
            </a:endParaRPr>
          </a:p>
          <a:p>
            <a:pPr algn="just"/>
            <a:r>
              <a:rPr lang="en-US" dirty="0" smtClean="0">
                <a:solidFill>
                  <a:schemeClr val="tx1"/>
                </a:solidFill>
                <a:effectLst/>
              </a:rPr>
              <a:t>Diversified </a:t>
            </a:r>
            <a:r>
              <a:rPr lang="en-US" dirty="0">
                <a:solidFill>
                  <a:schemeClr val="tx1"/>
                </a:solidFill>
                <a:effectLst/>
              </a:rPr>
              <a:t>communication channels via internet </a:t>
            </a:r>
            <a:r>
              <a:rPr lang="en-US" dirty="0" smtClean="0">
                <a:solidFill>
                  <a:schemeClr val="tx1"/>
                </a:solidFill>
                <a:effectLst/>
              </a:rPr>
              <a:t>services such </a:t>
            </a:r>
            <a:r>
              <a:rPr lang="en-US" dirty="0">
                <a:solidFill>
                  <a:schemeClr val="tx1"/>
                </a:solidFill>
                <a:effectLst/>
              </a:rPr>
              <a:t>as electronic commerce, online-banking, research, and online trade exploiting </a:t>
            </a:r>
            <a:r>
              <a:rPr lang="en-US" dirty="0" smtClean="0">
                <a:solidFill>
                  <a:schemeClr val="tx1"/>
                </a:solidFill>
                <a:effectLst/>
              </a:rPr>
              <a:t>both human </a:t>
            </a:r>
            <a:r>
              <a:rPr lang="en-US" dirty="0">
                <a:solidFill>
                  <a:schemeClr val="tx1"/>
                </a:solidFill>
                <a:effectLst/>
              </a:rPr>
              <a:t>and software vulnerabilities suffered from tremendous financial loss</a:t>
            </a:r>
            <a:r>
              <a:rPr lang="en-US" dirty="0" smtClean="0">
                <a:solidFill>
                  <a:schemeClr val="tx1"/>
                </a:solidFill>
                <a:effectLst/>
              </a:rPr>
              <a:t>.</a:t>
            </a:r>
            <a:endParaRPr lang="en-US" dirty="0">
              <a:solidFill>
                <a:schemeClr val="tx1"/>
              </a:solidFill>
              <a:effectLst/>
            </a:endParaRPr>
          </a:p>
        </p:txBody>
      </p:sp>
    </p:spTree>
    <p:extLst>
      <p:ext uri="{BB962C8B-B14F-4D97-AF65-F5344CB8AC3E}">
        <p14:creationId xmlns:p14="http://schemas.microsoft.com/office/powerpoint/2010/main" val="430945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508582"/>
            <a:ext cx="10319265" cy="578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96" y="316523"/>
            <a:ext cx="11069042" cy="622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39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413" y="204019"/>
            <a:ext cx="10683550" cy="1079091"/>
          </a:xfrm>
        </p:spPr>
        <p:txBody>
          <a:bodyPr/>
          <a:lstStyle/>
          <a:p>
            <a:pPr algn="ctr"/>
            <a:r>
              <a:rPr lang="en-US" b="1" u="sng" dirty="0" smtClean="0"/>
              <a:t>REFERENCES</a:t>
            </a:r>
            <a:endParaRPr lang="en-US" b="1" u="sng" dirty="0"/>
          </a:p>
        </p:txBody>
      </p:sp>
      <p:sp>
        <p:nvSpPr>
          <p:cNvPr id="3" name="Content Placeholder 2"/>
          <p:cNvSpPr>
            <a:spLocks noGrp="1"/>
          </p:cNvSpPr>
          <p:nvPr>
            <p:ph idx="1"/>
          </p:nvPr>
        </p:nvSpPr>
        <p:spPr>
          <a:xfrm>
            <a:off x="796413" y="1386800"/>
            <a:ext cx="10683550" cy="4842587"/>
          </a:xfrm>
        </p:spPr>
        <p:txBody>
          <a:bodyPr/>
          <a:lstStyle/>
          <a:p>
            <a:pPr algn="just"/>
            <a:r>
              <a:rPr lang="en-US" dirty="0">
                <a:hlinkClick r:id="rId2"/>
              </a:rPr>
              <a:t>http://</a:t>
            </a:r>
            <a:r>
              <a:rPr lang="en-US" dirty="0" smtClean="0">
                <a:hlinkClick r:id="rId2"/>
              </a:rPr>
              <a:t>www.siam.org/meetings/sdm06/proceedings/048jagannag.pdf</a:t>
            </a:r>
            <a:endParaRPr lang="en-US" dirty="0" smtClean="0"/>
          </a:p>
          <a:p>
            <a:pPr algn="just"/>
            <a:r>
              <a:rPr lang="en-US" dirty="0">
                <a:hlinkClick r:id="rId3"/>
              </a:rPr>
              <a:t>http://www.cs.ucsb.edu/~</a:t>
            </a:r>
            <a:r>
              <a:rPr lang="en-US" dirty="0" smtClean="0">
                <a:hlinkClick r:id="rId3"/>
              </a:rPr>
              <a:t>veronika/MAE/summary_clusteringdatastreams_theorypractice_guha.pdf</a:t>
            </a:r>
            <a:endParaRPr lang="en-US" dirty="0" smtClean="0"/>
          </a:p>
          <a:p>
            <a:pPr algn="just"/>
            <a:r>
              <a:rPr lang="en-US" dirty="0">
                <a:hlinkClick r:id="rId4"/>
              </a:rPr>
              <a:t>https://</a:t>
            </a:r>
            <a:r>
              <a:rPr lang="en-US" dirty="0" smtClean="0">
                <a:hlinkClick r:id="rId4"/>
              </a:rPr>
              <a:t>pdfs.semanticscholar.org/0ab4/26e3244128fb1cf717db2d65cbb9d41dad0e.pdf</a:t>
            </a:r>
            <a:endParaRPr lang="en-US" dirty="0" smtClean="0"/>
          </a:p>
          <a:p>
            <a:pPr algn="just"/>
            <a:r>
              <a:rPr lang="en-US" dirty="0"/>
              <a:t>http://</a:t>
            </a:r>
            <a:r>
              <a:rPr lang="en-US" dirty="0" err="1"/>
              <a:t>www.carch.ac.cn</a:t>
            </a:r>
            <a:r>
              <a:rPr lang="en-US" dirty="0"/>
              <a:t>/~</a:t>
            </a:r>
            <a:r>
              <a:rPr lang="en-US" dirty="0" err="1"/>
              <a:t>huimin</a:t>
            </a:r>
            <a:r>
              <a:rPr lang="en-US" dirty="0"/>
              <a:t>/papers/</a:t>
            </a:r>
            <a:r>
              <a:rPr lang="en-US" dirty="0" err="1"/>
              <a:t>CF.pdf</a:t>
            </a:r>
            <a:endParaRPr lang="en-US" dirty="0"/>
          </a:p>
        </p:txBody>
      </p:sp>
    </p:spTree>
    <p:extLst>
      <p:ext uri="{BB962C8B-B14F-4D97-AF65-F5344CB8AC3E}">
        <p14:creationId xmlns:p14="http://schemas.microsoft.com/office/powerpoint/2010/main" val="1698981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000" b="1" u="sng" smtClean="0"/>
              <a:t>THNK </a:t>
            </a:r>
            <a:r>
              <a:rPr lang="en-US" sz="6000" b="1" u="sng" dirty="0" smtClean="0"/>
              <a:t>YOU</a:t>
            </a:r>
            <a:endParaRPr lang="en-US" sz="6000" b="1" u="sng" dirty="0"/>
          </a:p>
        </p:txBody>
      </p:sp>
    </p:spTree>
    <p:extLst>
      <p:ext uri="{BB962C8B-B14F-4D97-AF65-F5344CB8AC3E}">
        <p14:creationId xmlns:p14="http://schemas.microsoft.com/office/powerpoint/2010/main" val="1554187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000" b="1" u="sng" dirty="0" smtClean="0"/>
              <a:t>QUESTIONS??</a:t>
            </a:r>
            <a:endParaRPr lang="en-US" sz="6000" b="1" u="sng"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683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660" y="256032"/>
            <a:ext cx="9355049" cy="982833"/>
          </a:xfrm>
        </p:spPr>
        <p:txBody>
          <a:bodyPr/>
          <a:lstStyle/>
          <a:p>
            <a:pPr algn="ctr"/>
            <a:r>
              <a:rPr lang="en-US" b="1" u="sng" dirty="0" smtClean="0"/>
              <a:t>introduction</a:t>
            </a:r>
            <a:endParaRPr lang="en-US" b="1" u="sng" dirty="0"/>
          </a:p>
        </p:txBody>
      </p:sp>
      <p:sp>
        <p:nvSpPr>
          <p:cNvPr id="3" name="Content Placeholder 2"/>
          <p:cNvSpPr>
            <a:spLocks noGrp="1"/>
          </p:cNvSpPr>
          <p:nvPr>
            <p:ph idx="1"/>
          </p:nvPr>
        </p:nvSpPr>
        <p:spPr>
          <a:xfrm>
            <a:off x="931686" y="1238865"/>
            <a:ext cx="9910916" cy="4970207"/>
          </a:xfrm>
        </p:spPr>
        <p:txBody>
          <a:bodyPr>
            <a:normAutofit/>
          </a:bodyPr>
          <a:lstStyle/>
          <a:p>
            <a:pPr marL="0" indent="0">
              <a:buNone/>
            </a:pPr>
            <a:endParaRPr lang="en-US" dirty="0" smtClean="0">
              <a:solidFill>
                <a:schemeClr val="tx1"/>
              </a:solidFill>
              <a:effectLst/>
            </a:endParaRPr>
          </a:p>
          <a:p>
            <a:pPr algn="just"/>
            <a:r>
              <a:rPr lang="en-US" dirty="0">
                <a:solidFill>
                  <a:schemeClr val="tx1"/>
                </a:solidFill>
                <a:effectLst/>
              </a:rPr>
              <a:t>confidential information in terms of data analysis, validation, and publishing. </a:t>
            </a:r>
            <a:r>
              <a:rPr lang="en-US" dirty="0" smtClean="0">
                <a:solidFill>
                  <a:schemeClr val="tx1"/>
                </a:solidFill>
                <a:effectLst/>
              </a:rPr>
              <a:t>Ever-escalating internet </a:t>
            </a:r>
            <a:r>
              <a:rPr lang="en-US" dirty="0">
                <a:solidFill>
                  <a:schemeClr val="tx1"/>
                </a:solidFill>
                <a:effectLst/>
              </a:rPr>
              <a:t>phishing posed severe threat on widespread propagation of sensitive information </a:t>
            </a:r>
            <a:r>
              <a:rPr lang="en-US" dirty="0" smtClean="0">
                <a:solidFill>
                  <a:schemeClr val="tx1"/>
                </a:solidFill>
                <a:effectLst/>
              </a:rPr>
              <a:t>over the web.</a:t>
            </a:r>
          </a:p>
          <a:p>
            <a:pPr algn="just"/>
            <a:r>
              <a:rPr lang="en-US" dirty="0" smtClean="0">
                <a:solidFill>
                  <a:schemeClr val="tx1"/>
                </a:solidFill>
                <a:effectLst/>
              </a:rPr>
              <a:t>Therefore</a:t>
            </a:r>
            <a:r>
              <a:rPr lang="en-US" dirty="0">
                <a:solidFill>
                  <a:schemeClr val="tx1"/>
                </a:solidFill>
                <a:effectLst/>
              </a:rPr>
              <a:t>, enhanced privacy preserving data mining methods are ever-demanding for </a:t>
            </a:r>
            <a:r>
              <a:rPr lang="en-US" dirty="0" smtClean="0">
                <a:solidFill>
                  <a:schemeClr val="tx1"/>
                </a:solidFill>
                <a:effectLst/>
              </a:rPr>
              <a:t>secured and </a:t>
            </a:r>
            <a:r>
              <a:rPr lang="en-US" dirty="0">
                <a:solidFill>
                  <a:schemeClr val="tx1"/>
                </a:solidFill>
                <a:effectLst/>
              </a:rPr>
              <a:t>reliable information exchange over the internet. </a:t>
            </a:r>
            <a:endParaRPr lang="en-US" dirty="0" smtClean="0">
              <a:solidFill>
                <a:schemeClr val="tx1"/>
              </a:solidFill>
              <a:effectLst/>
            </a:endParaRPr>
          </a:p>
          <a:p>
            <a:pPr algn="just"/>
            <a:r>
              <a:rPr lang="en-US" dirty="0" smtClean="0">
                <a:solidFill>
                  <a:schemeClr val="tx1"/>
                </a:solidFill>
                <a:effectLst/>
              </a:rPr>
              <a:t>The </a:t>
            </a:r>
            <a:r>
              <a:rPr lang="en-US" dirty="0">
                <a:solidFill>
                  <a:schemeClr val="tx1"/>
                </a:solidFill>
                <a:effectLst/>
              </a:rPr>
              <a:t>dramatic increase of </a:t>
            </a:r>
            <a:r>
              <a:rPr lang="en-US" dirty="0" smtClean="0">
                <a:solidFill>
                  <a:schemeClr val="tx1"/>
                </a:solidFill>
                <a:effectLst/>
              </a:rPr>
              <a:t>storing customers</a:t>
            </a:r>
            <a:r>
              <a:rPr lang="en-US" dirty="0">
                <a:solidFill>
                  <a:schemeClr val="tx1"/>
                </a:solidFill>
                <a:effectLst/>
              </a:rPr>
              <a:t>’ personal data led to an enhanced complexity of data mining algorithm </a:t>
            </a:r>
            <a:r>
              <a:rPr lang="en-US" dirty="0" smtClean="0">
                <a:solidFill>
                  <a:schemeClr val="tx1"/>
                </a:solidFill>
                <a:effectLst/>
              </a:rPr>
              <a:t>with significant </a:t>
            </a:r>
            <a:r>
              <a:rPr lang="en-US" dirty="0">
                <a:solidFill>
                  <a:schemeClr val="tx1"/>
                </a:solidFill>
                <a:effectLst/>
              </a:rPr>
              <a:t>impact on the information </a:t>
            </a:r>
            <a:r>
              <a:rPr lang="en-US" dirty="0" smtClean="0">
                <a:solidFill>
                  <a:schemeClr val="tx1"/>
                </a:solidFill>
                <a:effectLst/>
              </a:rPr>
              <a:t>sharing.</a:t>
            </a:r>
          </a:p>
          <a:p>
            <a:pPr algn="just"/>
            <a:r>
              <a:rPr lang="en-US" dirty="0" smtClean="0">
                <a:solidFill>
                  <a:schemeClr val="tx1"/>
                </a:solidFill>
                <a:effectLst/>
              </a:rPr>
              <a:t>Amongst </a:t>
            </a:r>
            <a:r>
              <a:rPr lang="en-US" dirty="0">
                <a:solidFill>
                  <a:schemeClr val="tx1"/>
                </a:solidFill>
                <a:effectLst/>
              </a:rPr>
              <a:t>several existing algorithms, the Privacy Preserving Data Mining (PPDM) </a:t>
            </a:r>
            <a:r>
              <a:rPr lang="en-US" dirty="0" smtClean="0">
                <a:solidFill>
                  <a:schemeClr val="tx1"/>
                </a:solidFill>
                <a:effectLst/>
              </a:rPr>
              <a:t>renders excellent </a:t>
            </a:r>
            <a:r>
              <a:rPr lang="en-US" dirty="0">
                <a:solidFill>
                  <a:schemeClr val="tx1"/>
                </a:solidFill>
                <a:effectLst/>
              </a:rPr>
              <a:t>results related to inner perception of privacy preservation and data mining</a:t>
            </a:r>
            <a:r>
              <a:rPr lang="en-US" dirty="0" smtClean="0">
                <a:solidFill>
                  <a:schemeClr val="tx1"/>
                </a:solidFill>
                <a:effectLst/>
              </a:rPr>
              <a:t>.</a:t>
            </a:r>
          </a:p>
          <a:p>
            <a:pPr algn="just"/>
            <a:endParaRPr lang="en-US" dirty="0">
              <a:solidFill>
                <a:schemeClr val="tx1"/>
              </a:solidFill>
            </a:endParaRPr>
          </a:p>
          <a:p>
            <a:pPr marL="0" indent="0" algn="just">
              <a:buNone/>
            </a:pPr>
            <a:endParaRPr lang="en-US" dirty="0">
              <a:solidFill>
                <a:schemeClr val="tx1"/>
              </a:solidFill>
              <a:effectLst/>
            </a:endParaRPr>
          </a:p>
        </p:txBody>
      </p:sp>
    </p:spTree>
    <p:extLst>
      <p:ext uri="{BB962C8B-B14F-4D97-AF65-F5344CB8AC3E}">
        <p14:creationId xmlns:p14="http://schemas.microsoft.com/office/powerpoint/2010/main" val="203949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1622"/>
            <a:ext cx="9905998" cy="765658"/>
          </a:xfrm>
        </p:spPr>
        <p:txBody>
          <a:bodyPr/>
          <a:lstStyle/>
          <a:p>
            <a:pPr algn="ctr"/>
            <a:r>
              <a:rPr lang="en-US" b="1" u="sng" smtClean="0"/>
              <a:t>TARGET FUNCTIONALITY</a:t>
            </a:r>
            <a:endParaRPr lang="en-US"/>
          </a:p>
        </p:txBody>
      </p:sp>
      <p:sp>
        <p:nvSpPr>
          <p:cNvPr id="3" name="Content Placeholder 2"/>
          <p:cNvSpPr>
            <a:spLocks noGrp="1"/>
          </p:cNvSpPr>
          <p:nvPr>
            <p:ph idx="1"/>
          </p:nvPr>
        </p:nvSpPr>
        <p:spPr>
          <a:xfrm>
            <a:off x="1141413" y="1609344"/>
            <a:ext cx="9905998" cy="4630521"/>
          </a:xfrm>
        </p:spPr>
        <p:txBody>
          <a:bodyPr>
            <a:normAutofit/>
          </a:bodyPr>
          <a:lstStyle/>
          <a:p>
            <a:pPr algn="just"/>
            <a:r>
              <a:rPr lang="en-US" sz="2400" dirty="0"/>
              <a:t>Secure multiparty computation </a:t>
            </a:r>
            <a:r>
              <a:rPr lang="en-US" sz="2400" dirty="0" smtClean="0"/>
              <a:t>protocol </a:t>
            </a:r>
            <a:r>
              <a:rPr lang="en-US" sz="2400" dirty="0"/>
              <a:t>that can carry out the required computation without requiring a trusted third </a:t>
            </a:r>
            <a:r>
              <a:rPr lang="en-US" sz="2400" dirty="0" smtClean="0"/>
              <a:t>party.</a:t>
            </a:r>
          </a:p>
          <a:p>
            <a:pPr algn="just"/>
            <a:r>
              <a:rPr lang="en-US" sz="2400" dirty="0" smtClean="0"/>
              <a:t>I/O efficient protocol.</a:t>
            </a:r>
          </a:p>
          <a:p>
            <a:pPr algn="just"/>
            <a:r>
              <a:rPr lang="en-US" sz="2400" dirty="0" smtClean="0"/>
              <a:t>Scalable, across horizontally partitioned databases </a:t>
            </a:r>
          </a:p>
          <a:p>
            <a:pPr algn="just"/>
            <a:endParaRPr lang="en-US" sz="2400" dirty="0"/>
          </a:p>
        </p:txBody>
      </p:sp>
    </p:spTree>
    <p:extLst>
      <p:ext uri="{BB962C8B-B14F-4D97-AF65-F5344CB8AC3E}">
        <p14:creationId xmlns:p14="http://schemas.microsoft.com/office/powerpoint/2010/main" val="188589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935" y="302361"/>
            <a:ext cx="9714343" cy="963169"/>
          </a:xfrm>
        </p:spPr>
        <p:txBody>
          <a:bodyPr/>
          <a:lstStyle/>
          <a:p>
            <a:pPr algn="ctr"/>
            <a:r>
              <a:rPr lang="en-US" b="1" u="sng" dirty="0"/>
              <a:t>PROPOSED SOLUTION</a:t>
            </a:r>
            <a:endParaRPr lang="en-US" dirty="0"/>
          </a:p>
        </p:txBody>
      </p:sp>
      <p:sp>
        <p:nvSpPr>
          <p:cNvPr id="3" name="Content Placeholder 2"/>
          <p:cNvSpPr>
            <a:spLocks noGrp="1"/>
          </p:cNvSpPr>
          <p:nvPr>
            <p:ph idx="1"/>
          </p:nvPr>
        </p:nvSpPr>
        <p:spPr>
          <a:xfrm>
            <a:off x="1141413" y="1411834"/>
            <a:ext cx="9905998" cy="4791455"/>
          </a:xfrm>
        </p:spPr>
        <p:txBody>
          <a:bodyPr>
            <a:normAutofit/>
          </a:bodyPr>
          <a:lstStyle/>
          <a:p>
            <a:pPr algn="just"/>
            <a:r>
              <a:rPr lang="en-US" dirty="0">
                <a:solidFill>
                  <a:schemeClr val="tx1"/>
                </a:solidFill>
              </a:rPr>
              <a:t>Privacy-preserving distributed data mining allows the cooperative computation of data mining algorithms without requiring the participating organizations to reveal their individual data items to each </a:t>
            </a:r>
            <a:r>
              <a:rPr lang="en-US" dirty="0" smtClean="0">
                <a:solidFill>
                  <a:schemeClr val="tx1"/>
                </a:solidFill>
              </a:rPr>
              <a:t>other.</a:t>
            </a:r>
          </a:p>
          <a:p>
            <a:pPr algn="just"/>
            <a:r>
              <a:rPr lang="en-US" dirty="0" smtClean="0">
                <a:solidFill>
                  <a:schemeClr val="tx1"/>
                </a:solidFill>
              </a:rPr>
              <a:t>Clustering </a:t>
            </a:r>
            <a:r>
              <a:rPr lang="en-US" dirty="0">
                <a:solidFill>
                  <a:schemeClr val="tx1"/>
                </a:solidFill>
              </a:rPr>
              <a:t>is a well-studied combinatorial </a:t>
            </a:r>
            <a:r>
              <a:rPr lang="en-US" dirty="0" smtClean="0">
                <a:solidFill>
                  <a:schemeClr val="tx1"/>
                </a:solidFill>
              </a:rPr>
              <a:t>problem. </a:t>
            </a:r>
            <a:r>
              <a:rPr lang="en-US" dirty="0">
                <a:solidFill>
                  <a:schemeClr val="tx1"/>
                </a:solidFill>
              </a:rPr>
              <a:t>The task is to group similar items in a given data set into clusters with the goal of minimizing an objective function. </a:t>
            </a:r>
            <a:endParaRPr lang="en-US" dirty="0" smtClean="0">
              <a:solidFill>
                <a:schemeClr val="tx1"/>
              </a:solidFill>
            </a:endParaRPr>
          </a:p>
          <a:p>
            <a:pPr algn="just"/>
            <a:r>
              <a:rPr lang="en-US" dirty="0" smtClean="0">
                <a:solidFill>
                  <a:schemeClr val="tx1"/>
                </a:solidFill>
              </a:rPr>
              <a:t>The </a:t>
            </a:r>
            <a:r>
              <a:rPr lang="en-US" dirty="0">
                <a:solidFill>
                  <a:schemeClr val="tx1"/>
                </a:solidFill>
              </a:rPr>
              <a:t>error-sum-of-squares (ESS) objective function is defined as the sum of the squares of the distances between points in the database to their nearest cluster centers.</a:t>
            </a:r>
          </a:p>
        </p:txBody>
      </p:sp>
    </p:spTree>
    <p:extLst>
      <p:ext uri="{BB962C8B-B14F-4D97-AF65-F5344CB8AC3E}">
        <p14:creationId xmlns:p14="http://schemas.microsoft.com/office/powerpoint/2010/main" val="167744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79" y="203008"/>
            <a:ext cx="8534400" cy="1116973"/>
          </a:xfrm>
        </p:spPr>
        <p:txBody>
          <a:bodyPr/>
          <a:lstStyle/>
          <a:p>
            <a:pPr algn="ctr"/>
            <a:r>
              <a:rPr lang="en-US" b="1" u="sng" dirty="0" smtClean="0"/>
              <a:t>PROPOSED SOLUTION</a:t>
            </a:r>
            <a:endParaRPr lang="en-US" b="1" u="sng" dirty="0"/>
          </a:p>
        </p:txBody>
      </p:sp>
      <p:sp>
        <p:nvSpPr>
          <p:cNvPr id="3" name="Content Placeholder 2"/>
          <p:cNvSpPr>
            <a:spLocks noGrp="1"/>
          </p:cNvSpPr>
          <p:nvPr>
            <p:ph idx="1"/>
          </p:nvPr>
        </p:nvSpPr>
        <p:spPr>
          <a:xfrm>
            <a:off x="774290" y="1415845"/>
            <a:ext cx="10589342" cy="4852220"/>
          </a:xfrm>
        </p:spPr>
        <p:txBody>
          <a:bodyPr/>
          <a:lstStyle/>
          <a:p>
            <a:pPr algn="just"/>
            <a:r>
              <a:rPr lang="en-GB" dirty="0">
                <a:solidFill>
                  <a:schemeClr val="tx1"/>
                </a:solidFill>
                <a:effectLst/>
              </a:rPr>
              <a:t>One solution is presented as a simple deterministic algorithm, </a:t>
            </a:r>
            <a:r>
              <a:rPr lang="en-GB" sz="2400" b="1" dirty="0" err="1">
                <a:solidFill>
                  <a:schemeClr val="tx1"/>
                </a:solidFill>
                <a:effectLst/>
              </a:rPr>
              <a:t>Recluster</a:t>
            </a:r>
            <a:r>
              <a:rPr lang="en-GB" sz="2400" b="1" dirty="0">
                <a:solidFill>
                  <a:schemeClr val="tx1"/>
                </a:solidFill>
                <a:effectLst/>
              </a:rPr>
              <a:t>, </a:t>
            </a:r>
            <a:r>
              <a:rPr lang="en-GB" dirty="0">
                <a:solidFill>
                  <a:schemeClr val="tx1"/>
                </a:solidFill>
                <a:effectLst/>
              </a:rPr>
              <a:t>for I/O-efficient k-clustering. </a:t>
            </a:r>
            <a:endParaRPr lang="en-GB" dirty="0" smtClean="0">
              <a:solidFill>
                <a:schemeClr val="tx1"/>
              </a:solidFill>
              <a:effectLst/>
            </a:endParaRPr>
          </a:p>
          <a:p>
            <a:pPr algn="just"/>
            <a:r>
              <a:rPr lang="en-GB" dirty="0" smtClean="0">
                <a:solidFill>
                  <a:schemeClr val="tx1"/>
                </a:solidFill>
                <a:effectLst/>
              </a:rPr>
              <a:t>The algorithm </a:t>
            </a:r>
            <a:r>
              <a:rPr lang="en-GB" dirty="0">
                <a:solidFill>
                  <a:schemeClr val="tx1"/>
                </a:solidFill>
                <a:effectLst/>
              </a:rPr>
              <a:t>was designed with conversion to a privacy-preserving version in mind, examines each data item only once and uses only sequential access to the data. </a:t>
            </a:r>
            <a:endParaRPr lang="en-GB" dirty="0" smtClean="0">
              <a:solidFill>
                <a:schemeClr val="tx1"/>
              </a:solidFill>
              <a:effectLst/>
            </a:endParaRPr>
          </a:p>
          <a:p>
            <a:pPr algn="just"/>
            <a:r>
              <a:rPr lang="en-GB" dirty="0" smtClean="0">
                <a:solidFill>
                  <a:schemeClr val="tx1"/>
                </a:solidFill>
                <a:effectLst/>
              </a:rPr>
              <a:t>Although there have been previously established, privacy preserving versions of the K-Means algorithms, </a:t>
            </a:r>
            <a:r>
              <a:rPr lang="en-GB" dirty="0">
                <a:solidFill>
                  <a:schemeClr val="tx1"/>
                </a:solidFill>
                <a:effectLst/>
              </a:rPr>
              <a:t>these algorithms do not scale well to large </a:t>
            </a:r>
            <a:r>
              <a:rPr lang="en-GB" dirty="0" smtClean="0">
                <a:solidFill>
                  <a:schemeClr val="tx1"/>
                </a:solidFill>
                <a:effectLst/>
              </a:rPr>
              <a:t>databases, </a:t>
            </a:r>
            <a:r>
              <a:rPr lang="en-GB" dirty="0">
                <a:solidFill>
                  <a:schemeClr val="tx1"/>
                </a:solidFill>
                <a:effectLst/>
              </a:rPr>
              <a:t>involve complicated data </a:t>
            </a:r>
            <a:r>
              <a:rPr lang="en-GB" dirty="0" smtClean="0">
                <a:solidFill>
                  <a:schemeClr val="tx1"/>
                </a:solidFill>
                <a:effectLst/>
              </a:rPr>
              <a:t>structures, </a:t>
            </a:r>
            <a:r>
              <a:rPr lang="en-GB" dirty="0">
                <a:solidFill>
                  <a:schemeClr val="tx1"/>
                </a:solidFill>
                <a:effectLst/>
              </a:rPr>
              <a:t>or can be complicated to transform into a privacy-preserving </a:t>
            </a:r>
            <a:r>
              <a:rPr lang="en-GB" dirty="0" smtClean="0">
                <a:solidFill>
                  <a:schemeClr val="tx1"/>
                </a:solidFill>
                <a:effectLst/>
              </a:rPr>
              <a:t>protocol.  </a:t>
            </a:r>
          </a:p>
          <a:p>
            <a:pPr algn="just"/>
            <a:r>
              <a:rPr lang="en-GB" dirty="0" smtClean="0">
                <a:solidFill>
                  <a:schemeClr val="tx1"/>
                </a:solidFill>
                <a:effectLst/>
              </a:rPr>
              <a:t>This </a:t>
            </a:r>
            <a:r>
              <a:rPr lang="en-GB" dirty="0">
                <a:solidFill>
                  <a:schemeClr val="tx1"/>
                </a:solidFill>
                <a:effectLst/>
              </a:rPr>
              <a:t>protocol is communication efficient and it reveals the cluster </a:t>
            </a:r>
            <a:r>
              <a:rPr lang="en-GB" dirty="0" err="1">
                <a:solidFill>
                  <a:schemeClr val="tx1"/>
                </a:solidFill>
                <a:effectLst/>
              </a:rPr>
              <a:t>centers</a:t>
            </a:r>
            <a:r>
              <a:rPr lang="en-GB" dirty="0">
                <a:solidFill>
                  <a:schemeClr val="tx1"/>
                </a:solidFill>
                <a:effectLst/>
              </a:rPr>
              <a:t> (or the cluster assignments to data, if both parties desire) to both parties only at the end of the </a:t>
            </a:r>
            <a:r>
              <a:rPr lang="en-GB" dirty="0" smtClean="0">
                <a:solidFill>
                  <a:schemeClr val="tx1"/>
                </a:solidFill>
                <a:effectLst/>
              </a:rPr>
              <a:t>protocol and does </a:t>
            </a:r>
            <a:r>
              <a:rPr lang="en-GB" dirty="0">
                <a:solidFill>
                  <a:schemeClr val="tx1"/>
                </a:solidFill>
                <a:effectLst/>
              </a:rPr>
              <a:t>not reveal intermediate candidate cluster </a:t>
            </a:r>
            <a:r>
              <a:rPr lang="en-GB" dirty="0" err="1" smtClean="0">
                <a:solidFill>
                  <a:schemeClr val="tx1"/>
                </a:solidFill>
                <a:effectLst/>
              </a:rPr>
              <a:t>centers</a:t>
            </a:r>
            <a:r>
              <a:rPr lang="en-GB" dirty="0" smtClean="0">
                <a:solidFill>
                  <a:schemeClr val="tx1"/>
                </a:solidFill>
                <a:effectLst/>
              </a:rPr>
              <a:t>. </a:t>
            </a:r>
            <a:endParaRPr lang="en-US" dirty="0" smtClean="0">
              <a:solidFill>
                <a:schemeClr val="tx1"/>
              </a:solidFill>
            </a:endParaRPr>
          </a:p>
        </p:txBody>
      </p:sp>
    </p:spTree>
    <p:extLst>
      <p:ext uri="{BB962C8B-B14F-4D97-AF65-F5344CB8AC3E}">
        <p14:creationId xmlns:p14="http://schemas.microsoft.com/office/powerpoint/2010/main" val="862530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5640"/>
            <a:ext cx="8975981" cy="983225"/>
          </a:xfrm>
        </p:spPr>
        <p:txBody>
          <a:bodyPr/>
          <a:lstStyle/>
          <a:p>
            <a:pPr algn="ctr"/>
            <a:r>
              <a:rPr lang="en-US" b="1" u="sng" dirty="0" smtClean="0"/>
              <a:t>ASSUMPTIONS </a:t>
            </a:r>
            <a:endParaRPr lang="en-US" b="1" u="sng" dirty="0"/>
          </a:p>
        </p:txBody>
      </p:sp>
      <p:sp>
        <p:nvSpPr>
          <p:cNvPr id="3" name="Content Placeholder 2"/>
          <p:cNvSpPr>
            <a:spLocks noGrp="1"/>
          </p:cNvSpPr>
          <p:nvPr>
            <p:ph idx="1"/>
          </p:nvPr>
        </p:nvSpPr>
        <p:spPr>
          <a:xfrm>
            <a:off x="757955" y="1452716"/>
            <a:ext cx="10421322" cy="4726857"/>
          </a:xfrm>
        </p:spPr>
        <p:txBody>
          <a:bodyPr>
            <a:normAutofit/>
          </a:bodyPr>
          <a:lstStyle/>
          <a:p>
            <a:pPr algn="just" defTabSz="914400">
              <a:spcBef>
                <a:spcPts val="0"/>
              </a:spcBef>
              <a:spcAft>
                <a:spcPts val="0"/>
              </a:spcAft>
              <a:buClrTx/>
              <a:buSzTx/>
            </a:pPr>
            <a:r>
              <a:rPr lang="en-US" dirty="0">
                <a:solidFill>
                  <a:schemeClr val="tx1"/>
                </a:solidFill>
                <a:effectLst/>
              </a:rPr>
              <a:t>We assume that Alice and Bob are semi-honest, meaning that they follow their protocol as specified, but may try to use the information they have learned (such as messages they receive) to infer information about the other party’s data. </a:t>
            </a:r>
            <a:endParaRPr lang="en-GB" dirty="0">
              <a:solidFill>
                <a:schemeClr val="tx1"/>
              </a:solidFill>
              <a:effectLst/>
            </a:endParaRPr>
          </a:p>
          <a:p>
            <a:pPr algn="just" defTabSz="914400">
              <a:spcBef>
                <a:spcPts val="0"/>
              </a:spcBef>
              <a:spcAft>
                <a:spcPts val="0"/>
              </a:spcAft>
              <a:buClrTx/>
              <a:buSzTx/>
            </a:pPr>
            <a:endParaRPr lang="en-US" dirty="0">
              <a:solidFill>
                <a:schemeClr val="tx1"/>
              </a:solidFill>
              <a:effectLst/>
            </a:endParaRPr>
          </a:p>
          <a:p>
            <a:pPr algn="just" defTabSz="914400">
              <a:spcBef>
                <a:spcPts val="0"/>
              </a:spcBef>
              <a:spcAft>
                <a:spcPts val="0"/>
              </a:spcAft>
              <a:buClrTx/>
              <a:buSzTx/>
            </a:pPr>
            <a:r>
              <a:rPr lang="en-GB" dirty="0">
                <a:solidFill>
                  <a:schemeClr val="tx1"/>
                </a:solidFill>
                <a:effectLst/>
              </a:rPr>
              <a:t>We say that Alice and Bob have random shares of a value x drawn from a field F of size N (or simply Alice and Bob have random shares of x) to mean that Alice knows a value a ∈ F and Bob knows a value b ∈ F such that (a + b) mod N = x, where a and b are uniformly random in field F. </a:t>
            </a:r>
            <a:endParaRPr lang="en-GB" dirty="0" smtClean="0">
              <a:solidFill>
                <a:schemeClr val="tx1"/>
              </a:solidFill>
              <a:effectLst/>
            </a:endParaRPr>
          </a:p>
          <a:p>
            <a:pPr algn="just" defTabSz="914400">
              <a:spcBef>
                <a:spcPts val="0"/>
              </a:spcBef>
              <a:spcAft>
                <a:spcPts val="0"/>
              </a:spcAft>
              <a:buClrTx/>
              <a:buSzTx/>
            </a:pPr>
            <a:endParaRPr lang="en-GB" dirty="0">
              <a:solidFill>
                <a:schemeClr val="tx1"/>
              </a:solidFill>
              <a:effectLst/>
            </a:endParaRPr>
          </a:p>
          <a:p>
            <a:pPr algn="just" defTabSz="914400">
              <a:spcBef>
                <a:spcPts val="0"/>
              </a:spcBef>
              <a:spcAft>
                <a:spcPts val="0"/>
              </a:spcAft>
              <a:buClrTx/>
              <a:buSzTx/>
            </a:pPr>
            <a:r>
              <a:rPr lang="en-GB" dirty="0">
                <a:solidFill>
                  <a:schemeClr val="tx1"/>
                </a:solidFill>
                <a:effectLst/>
              </a:rPr>
              <a:t>We assume that a finite field F of a sufficiently large size N is chosen such that all computations can be done in that field, and all computations throughout the remainder of the paper take place in F. </a:t>
            </a:r>
            <a:endParaRPr lang="en-GB" dirty="0" smtClean="0">
              <a:solidFill>
                <a:schemeClr val="tx1"/>
              </a:solidFill>
              <a:effectLst/>
            </a:endParaRPr>
          </a:p>
          <a:p>
            <a:pPr algn="just" defTabSz="914400">
              <a:spcBef>
                <a:spcPts val="0"/>
              </a:spcBef>
              <a:spcAft>
                <a:spcPts val="0"/>
              </a:spcAft>
              <a:buClrTx/>
              <a:buSzTx/>
            </a:pPr>
            <a:endParaRPr lang="en-GB" dirty="0">
              <a:solidFill>
                <a:schemeClr val="tx1"/>
              </a:solidFill>
              <a:effectLst/>
            </a:endParaRPr>
          </a:p>
          <a:p>
            <a:pPr algn="just" defTabSz="914400">
              <a:spcBef>
                <a:spcPts val="0"/>
              </a:spcBef>
              <a:spcAft>
                <a:spcPts val="0"/>
              </a:spcAft>
              <a:buClrTx/>
              <a:buSzTx/>
            </a:pPr>
            <a:r>
              <a:rPr lang="en-GB" dirty="0" smtClean="0">
                <a:solidFill>
                  <a:schemeClr val="tx1"/>
                </a:solidFill>
                <a:effectLst/>
              </a:rPr>
              <a:t>We assume that a Semantically Secure encryption protocol is used.</a:t>
            </a:r>
          </a:p>
        </p:txBody>
      </p:sp>
    </p:spTree>
    <p:extLst>
      <p:ext uri="{BB962C8B-B14F-4D97-AF65-F5344CB8AC3E}">
        <p14:creationId xmlns:p14="http://schemas.microsoft.com/office/powerpoint/2010/main" val="670962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662"/>
            <a:ext cx="9905998" cy="1104596"/>
          </a:xfrm>
        </p:spPr>
        <p:txBody>
          <a:bodyPr/>
          <a:lstStyle/>
          <a:p>
            <a:pPr algn="ctr"/>
            <a:r>
              <a:rPr lang="en-US" b="1" u="sng" dirty="0" err="1" smtClean="0">
                <a:effectLst/>
              </a:rPr>
              <a:t>Paillier</a:t>
            </a:r>
            <a:r>
              <a:rPr lang="en-US" b="1" u="sng" dirty="0" smtClean="0">
                <a:effectLst/>
              </a:rPr>
              <a:t> cryptosystem</a:t>
            </a:r>
            <a:endParaRPr lang="en-US" b="1" u="sng" dirty="0"/>
          </a:p>
        </p:txBody>
      </p:sp>
      <p:sp>
        <p:nvSpPr>
          <p:cNvPr id="3" name="Content Placeholder 2"/>
          <p:cNvSpPr>
            <a:spLocks noGrp="1"/>
          </p:cNvSpPr>
          <p:nvPr>
            <p:ph idx="1"/>
          </p:nvPr>
        </p:nvSpPr>
        <p:spPr>
          <a:xfrm>
            <a:off x="1141413" y="1375259"/>
            <a:ext cx="9905998" cy="4849976"/>
          </a:xfrm>
        </p:spPr>
        <p:txBody>
          <a:bodyPr/>
          <a:lstStyle/>
          <a:p>
            <a:r>
              <a:rPr lang="en-US" dirty="0" smtClean="0"/>
              <a:t>We choose two random prime numbers p and q such that </a:t>
            </a:r>
            <a:r>
              <a:rPr lang="en-US" dirty="0" err="1" smtClean="0"/>
              <a:t>gcd</a:t>
            </a:r>
            <a:r>
              <a:rPr lang="en-US" dirty="0" smtClean="0"/>
              <a:t>(</a:t>
            </a:r>
            <a:r>
              <a:rPr lang="en-US" dirty="0" err="1" smtClean="0"/>
              <a:t>pq</a:t>
            </a:r>
            <a:r>
              <a:rPr lang="en-US" dirty="0" smtClean="0"/>
              <a:t>, (p-1)(q-1) ) is 1</a:t>
            </a:r>
          </a:p>
          <a:p>
            <a:r>
              <a:rPr lang="en-US" dirty="0" smtClean="0"/>
              <a:t>compute two values n =</a:t>
            </a:r>
            <a:r>
              <a:rPr lang="en-US" dirty="0" err="1" smtClean="0"/>
              <a:t>pq</a:t>
            </a:r>
            <a:r>
              <a:rPr lang="en-US" dirty="0" smtClean="0"/>
              <a:t> and </a:t>
            </a:r>
            <a:r>
              <a:rPr lang="en-US" sz="2800" dirty="0" err="1" smtClean="0"/>
              <a:t>ƛ</a:t>
            </a:r>
            <a:r>
              <a:rPr lang="en-US" dirty="0" smtClean="0"/>
              <a:t> =  (p-1)(q-1)</a:t>
            </a:r>
          </a:p>
          <a:p>
            <a:r>
              <a:rPr lang="en-US" dirty="0" smtClean="0"/>
              <a:t>We assume that p and q are of equal length.</a:t>
            </a:r>
          </a:p>
          <a:p>
            <a:r>
              <a:rPr lang="en-US" dirty="0" smtClean="0"/>
              <a:t>Now we select an Integer g = n +1,    </a:t>
            </a:r>
            <a:r>
              <a:rPr lang="en-US" dirty="0" err="1" smtClean="0"/>
              <a:t>μ</a:t>
            </a:r>
            <a:r>
              <a:rPr lang="en-US" dirty="0" smtClean="0"/>
              <a:t> = [(p-1)(q-1)]</a:t>
            </a:r>
            <a:r>
              <a:rPr lang="en-US" baseline="30000" dirty="0" smtClean="0"/>
              <a:t>-1</a:t>
            </a:r>
          </a:p>
          <a:p>
            <a:r>
              <a:rPr lang="en-US" dirty="0" smtClean="0"/>
              <a:t>The public encryption key is (</a:t>
            </a:r>
            <a:r>
              <a:rPr lang="en-US" dirty="0" err="1" smtClean="0"/>
              <a:t>n,g</a:t>
            </a:r>
            <a:r>
              <a:rPr lang="en-US" dirty="0" smtClean="0"/>
              <a:t>)</a:t>
            </a:r>
          </a:p>
          <a:p>
            <a:r>
              <a:rPr lang="en-US" dirty="0" smtClean="0"/>
              <a:t>The private decryption key is (</a:t>
            </a:r>
            <a:r>
              <a:rPr lang="en-US" dirty="0" err="1" smtClean="0"/>
              <a:t>ƛ</a:t>
            </a:r>
            <a:r>
              <a:rPr lang="en-US" dirty="0" smtClean="0"/>
              <a:t>, M</a:t>
            </a:r>
            <a:r>
              <a:rPr lang="en-US" dirty="0" smtClean="0"/>
              <a:t>)</a:t>
            </a:r>
          </a:p>
          <a:p>
            <a:endParaRPr lang="en-US" baseline="30000" dirty="0"/>
          </a:p>
          <a:p>
            <a:endParaRPr lang="en-US" baseline="30000" dirty="0"/>
          </a:p>
        </p:txBody>
      </p:sp>
      <p:sp>
        <p:nvSpPr>
          <p:cNvPr id="4" name="AutoShape 2" descr="\in {\mathbb  Z}_{{n^{{2}}}}^{{*}}"/>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6259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9960"/>
            <a:ext cx="9905998" cy="1007706"/>
          </a:xfrm>
        </p:spPr>
        <p:txBody>
          <a:bodyPr/>
          <a:lstStyle/>
          <a:p>
            <a:pPr algn="ctr"/>
            <a:r>
              <a:rPr lang="en-US" b="1" u="sng" dirty="0" smtClean="0"/>
              <a:t>Algorithm FLOW</a:t>
            </a:r>
            <a:endParaRPr lang="en-US" b="1" u="sng" dirty="0"/>
          </a:p>
        </p:txBody>
      </p:sp>
      <p:graphicFrame>
        <p:nvGraphicFramePr>
          <p:cNvPr id="6" name="Diagram 5"/>
          <p:cNvGraphicFramePr/>
          <p:nvPr>
            <p:extLst>
              <p:ext uri="{D42A27DB-BD31-4B8C-83A1-F6EECF244321}">
                <p14:modId xmlns:p14="http://schemas.microsoft.com/office/powerpoint/2010/main" val="1877100891"/>
              </p:ext>
            </p:extLst>
          </p:nvPr>
        </p:nvGraphicFramePr>
        <p:xfrm>
          <a:off x="403411" y="1093693"/>
          <a:ext cx="11519647" cy="562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584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2776</TotalTime>
  <Words>1492</Words>
  <Application>Microsoft Macintosh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Cambria Math</vt:lpstr>
      <vt:lpstr>Century Gothic</vt:lpstr>
      <vt:lpstr>Wingdings 3</vt:lpstr>
      <vt:lpstr>Arial</vt:lpstr>
      <vt:lpstr>Mesh</vt:lpstr>
      <vt:lpstr>PRIVACY PRESERVING K-MEANS CLUSTERING ALGORITM</vt:lpstr>
      <vt:lpstr>INTRODUCTION</vt:lpstr>
      <vt:lpstr>introduction</vt:lpstr>
      <vt:lpstr>TARGET FUNCTIONALITY</vt:lpstr>
      <vt:lpstr>PROPOSED SOLUTION</vt:lpstr>
      <vt:lpstr>PROPOSED SOLUTION</vt:lpstr>
      <vt:lpstr>ASSUMPTIONS </vt:lpstr>
      <vt:lpstr>Paillier cryptosystem</vt:lpstr>
      <vt:lpstr>Algorithm FLOW</vt:lpstr>
      <vt:lpstr>DATA INPUT</vt:lpstr>
      <vt:lpstr>PowerPoint Presentation</vt:lpstr>
      <vt:lpstr>SECRET SHARING</vt:lpstr>
      <vt:lpstr>SECURE CLOSEST CLUSTER COMPUTATION</vt:lpstr>
      <vt:lpstr>SECURE CLOSEST CLUSTER COMPUTATION</vt:lpstr>
      <vt:lpstr>MERGE CLUSTERS</vt:lpstr>
      <vt:lpstr>PERFORMANCE ANALYSIS</vt:lpstr>
      <vt:lpstr>SECURITY GUARANTEE</vt:lpstr>
      <vt:lpstr>SECURITY GUARANTEE</vt:lpstr>
      <vt:lpstr>PowerPoint Presentation</vt:lpstr>
      <vt:lpstr>PowerPoint Presentation</vt:lpstr>
      <vt:lpstr>PowerPoint Presentation</vt:lpstr>
      <vt:lpstr>REFERENCES</vt:lpstr>
      <vt:lpstr>THNK YOU</vt:lpstr>
      <vt:lpstr>QUESTIONS??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AND MANAGEMENT SYSTEM</dc:title>
  <dc:creator>Archith Sonty</dc:creator>
  <cp:lastModifiedBy>Archith Sonty</cp:lastModifiedBy>
  <cp:revision>61</cp:revision>
  <dcterms:created xsi:type="dcterms:W3CDTF">2016-11-16T15:17:31Z</dcterms:created>
  <dcterms:modified xsi:type="dcterms:W3CDTF">2017-05-10T18:01:17Z</dcterms:modified>
</cp:coreProperties>
</file>