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mbria" charset="1" panose="02040503050406030204"/>
      <p:regular r:id="rId18"/>
    </p:embeddedFont>
    <p:embeddedFont>
      <p:font typeface="Cambria Bold" charset="1" panose="0204080305040603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notesSlides/notesSlide3.xml" Type="http://schemas.openxmlformats.org/officeDocument/2006/relationships/notesSlide"/><Relationship Id="rId22" Target="notesSlides/notesSlide4.xml" Type="http://schemas.openxmlformats.org/officeDocument/2006/relationships/notesSlide"/><Relationship Id="rId23" Target="notesSlides/notesSlide5.xml" Type="http://schemas.openxmlformats.org/officeDocument/2006/relationships/notesSlide"/><Relationship Id="rId24" Target="notesSlides/notesSlide6.xml" Type="http://schemas.openxmlformats.org/officeDocument/2006/relationships/notesSlide"/><Relationship Id="rId25" Target="notesSlides/notesSlide7.xml" Type="http://schemas.openxmlformats.org/officeDocument/2006/relationships/notesSlide"/><Relationship Id="rId26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3.jpe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.jpe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526" t="-3776" r="0" b="-374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12447" y="4288610"/>
            <a:ext cx="12171202" cy="85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5"/>
              </a:lnSpc>
            </a:pPr>
            <a:r>
              <a:rPr lang="en-US" sz="6485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Sketch &amp; Spot: AI Object Detection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538865" y="353312"/>
            <a:ext cx="2285699" cy="1737839"/>
          </a:xfrm>
          <a:custGeom>
            <a:avLst/>
            <a:gdLst/>
            <a:ahLst/>
            <a:cxnLst/>
            <a:rect r="r" b="b" t="t" l="l"/>
            <a:pathLst>
              <a:path h="1737839" w="2285699">
                <a:moveTo>
                  <a:pt x="0" y="0"/>
                </a:moveTo>
                <a:lnTo>
                  <a:pt x="2285699" y="0"/>
                </a:lnTo>
                <a:lnTo>
                  <a:pt x="2285699" y="1737838"/>
                </a:lnTo>
                <a:lnTo>
                  <a:pt x="0" y="17378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3946" y="8894182"/>
            <a:ext cx="3976131" cy="1131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0"/>
              </a:lnSpc>
            </a:pPr>
            <a:r>
              <a:rPr lang="en-US" sz="24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Presented by,</a:t>
            </a:r>
          </a:p>
          <a:p>
            <a:pPr algn="l">
              <a:lnSpc>
                <a:spcPts val="2960"/>
              </a:lnSpc>
            </a:pPr>
            <a:r>
              <a:rPr lang="en-US" sz="24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Sudharsan S (221501149),</a:t>
            </a:r>
          </a:p>
          <a:p>
            <a:pPr algn="l">
              <a:lnSpc>
                <a:spcPts val="2960"/>
              </a:lnSpc>
            </a:pPr>
            <a:r>
              <a:rPr lang="en-US" sz="2466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Tamilarasan D (221501157)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84472" y="524035"/>
            <a:ext cx="13027153" cy="1752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9"/>
              </a:lnSpc>
            </a:pPr>
            <a:r>
              <a:rPr lang="en-US" sz="3691">
                <a:solidFill>
                  <a:srgbClr val="88BDFE"/>
                </a:solidFill>
                <a:latin typeface="Cambria"/>
                <a:ea typeface="Cambria"/>
                <a:cs typeface="Cambria"/>
                <a:sym typeface="Cambria"/>
              </a:rPr>
              <a:t>Department of Artificial Intelligence &amp; Machine Learning</a:t>
            </a:r>
          </a:p>
          <a:p>
            <a:pPr algn="ctr">
              <a:lnSpc>
                <a:spcPts val="2583"/>
              </a:lnSpc>
            </a:pPr>
          </a:p>
          <a:p>
            <a:pPr algn="ctr">
              <a:lnSpc>
                <a:spcPts val="4429"/>
              </a:lnSpc>
            </a:pPr>
            <a:r>
              <a:rPr lang="en-US" b="true" sz="3691">
                <a:solidFill>
                  <a:srgbClr val="88BDFE"/>
                </a:solidFill>
                <a:latin typeface="Cambria Bold"/>
                <a:ea typeface="Cambria Bold"/>
                <a:cs typeface="Cambria Bold"/>
                <a:sym typeface="Cambria Bold"/>
              </a:rPr>
              <a:t>AI19541 – FUNDAMENTALS OF DEEP LEARNING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28229" y="9698377"/>
            <a:ext cx="3305348" cy="32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7"/>
              </a:lnSpc>
              <a:spcBef>
                <a:spcPct val="0"/>
              </a:spcBef>
            </a:pPr>
            <a:r>
              <a:rPr lang="en-US" b="true" sz="2265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Mentor Name: Akshaya V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76325"/>
            <a:ext cx="6809933" cy="7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b="true" sz="5000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PROBLEM STATEMENT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4350" y="2278236"/>
            <a:ext cx="17259300" cy="2865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570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Current systems for recognizing drawings are slow and not user-friendly.</a:t>
            </a:r>
          </a:p>
          <a:p>
            <a:pPr algn="l" marL="820421" indent="-410210" lvl="1">
              <a:lnSpc>
                <a:spcPts val="570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Users need a tool that provides fast, real-time recognition of their sketches.</a:t>
            </a:r>
          </a:p>
          <a:p>
            <a:pPr algn="l" marL="820421" indent="-410210" lvl="1">
              <a:lnSpc>
                <a:spcPts val="570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Existing tools lack an easy and interactive drawing interface.</a:t>
            </a:r>
          </a:p>
          <a:p>
            <a:pPr algn="l">
              <a:lnSpc>
                <a:spcPts val="57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76807" y="5191125"/>
            <a:ext cx="3665592" cy="7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OBJECTIVES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350" y="6540292"/>
            <a:ext cx="17259300" cy="236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4712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Develop a whiteboard application that allows users to draw and get instant feedback.</a:t>
            </a:r>
          </a:p>
          <a:p>
            <a:pPr algn="l" marL="820421" indent="-410210" lvl="1">
              <a:lnSpc>
                <a:spcPts val="4712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Implement a Convolutional neural network model to accurately and quickly identify the drawn objects.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46749" y="2703337"/>
            <a:ext cx="4002255" cy="6266580"/>
          </a:xfrm>
          <a:custGeom>
            <a:avLst/>
            <a:gdLst/>
            <a:ahLst/>
            <a:cxnLst/>
            <a:rect r="r" b="b" t="t" l="l"/>
            <a:pathLst>
              <a:path h="6266580" w="4002255">
                <a:moveTo>
                  <a:pt x="0" y="0"/>
                </a:moveTo>
                <a:lnTo>
                  <a:pt x="4002255" y="0"/>
                </a:lnTo>
                <a:lnTo>
                  <a:pt x="4002255" y="6266580"/>
                </a:lnTo>
                <a:lnTo>
                  <a:pt x="0" y="62665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651345"/>
            <a:ext cx="11262420" cy="8370565"/>
          </a:xfrm>
          <a:custGeom>
            <a:avLst/>
            <a:gdLst/>
            <a:ahLst/>
            <a:cxnLst/>
            <a:rect r="r" b="b" t="t" l="l"/>
            <a:pathLst>
              <a:path h="8370565" w="11262420">
                <a:moveTo>
                  <a:pt x="0" y="0"/>
                </a:moveTo>
                <a:lnTo>
                  <a:pt x="11262420" y="0"/>
                </a:lnTo>
                <a:lnTo>
                  <a:pt x="11262420" y="8370564"/>
                </a:lnTo>
                <a:lnTo>
                  <a:pt x="0" y="83705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02723" y="614140"/>
            <a:ext cx="8282554" cy="7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b="true" sz="5000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ARCHITECTURE DIAGRAM</a:t>
            </a:r>
          </a:p>
        </p:txBody>
      </p:sp>
    </p:spTree>
  </p:cSld>
  <p:clrMapOvr>
    <a:masterClrMapping/>
  </p:clrMapOvr>
  <p:transition spd="fast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67011" y="684780"/>
            <a:ext cx="5753979" cy="7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b="true" sz="5000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LIST OF MODULES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8947" y="1731083"/>
            <a:ext cx="15830105" cy="7208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570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Drawing Interface:</a:t>
            </a: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Lets users draw on a whiteboard using a mouse or touchscreen.</a:t>
            </a:r>
          </a:p>
          <a:p>
            <a:pPr algn="l" marL="820421" indent="-410210" lvl="1">
              <a:lnSpc>
                <a:spcPts val="570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Image Processing:</a:t>
            </a: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Saves and preprocesses drawings (resizing and normalizing) for recognition.</a:t>
            </a:r>
          </a:p>
          <a:p>
            <a:pPr algn="l" marL="820421" indent="-410210" lvl="1">
              <a:lnSpc>
                <a:spcPts val="570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Object Recognition:</a:t>
            </a: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Uses the CNN model to classify and identify sketches.</a:t>
            </a:r>
          </a:p>
          <a:p>
            <a:pPr algn="l" marL="820421" indent="-410210" lvl="1">
              <a:lnSpc>
                <a:spcPts val="570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Image Matching:</a:t>
            </a: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Matches recognized objects with a predefined dataset for relevant results.</a:t>
            </a:r>
          </a:p>
          <a:p>
            <a:pPr algn="l" marL="820421" indent="-410210" lvl="1">
              <a:lnSpc>
                <a:spcPts val="570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Feedback Display:</a:t>
            </a: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Provides users with immediate visual feedback on the recognized objects.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02414" y="722227"/>
            <a:ext cx="8083172" cy="7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b="true" sz="5000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RESULT AND CONCLUSION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7580" y="2323282"/>
            <a:ext cx="16972840" cy="5313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Fast Recognition:</a:t>
            </a: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algn="l" marL="1640841" indent="-546947" lvl="2">
              <a:lnSpc>
                <a:spcPts val="5320"/>
              </a:lnSpc>
              <a:buFont typeface="Arial"/>
              <a:buChar char="⚬"/>
            </a:pP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Real-time object recognition with high accuracy using the Convolutional neural network model.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User-Friendly Interface:</a:t>
            </a: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algn="l" marL="1640841" indent="-546947" lvl="2">
              <a:lnSpc>
                <a:spcPts val="5320"/>
              </a:lnSpc>
              <a:buFont typeface="Arial"/>
              <a:buChar char="⚬"/>
            </a:pP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Easy-to-use whiteboard for drawing and immediate feedback on results.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Effective Matching:</a:t>
            </a: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algn="l" marL="1640841" indent="-546947" lvl="2">
              <a:lnSpc>
                <a:spcPts val="5320"/>
              </a:lnSpc>
              <a:buFont typeface="Arial"/>
              <a:buChar char="⚬"/>
            </a:pP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Recognized objects are matched with the dataset, providing relevant visual feedback.</a:t>
            </a:r>
          </a:p>
        </p:txBody>
      </p:sp>
    </p:spTree>
  </p:cSld>
  <p:clrMapOvr>
    <a:masterClrMapping/>
  </p:clrMapOvr>
  <p:transition spd="fast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6836" y="2904129"/>
            <a:ext cx="8487975" cy="5336814"/>
          </a:xfrm>
          <a:custGeom>
            <a:avLst/>
            <a:gdLst/>
            <a:ahLst/>
            <a:cxnLst/>
            <a:rect r="r" b="b" t="t" l="l"/>
            <a:pathLst>
              <a:path h="5336814" w="8487975">
                <a:moveTo>
                  <a:pt x="0" y="0"/>
                </a:moveTo>
                <a:lnTo>
                  <a:pt x="8487975" y="0"/>
                </a:lnTo>
                <a:lnTo>
                  <a:pt x="8487975" y="5336815"/>
                </a:lnTo>
                <a:lnTo>
                  <a:pt x="0" y="53368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50" t="-1330" r="0" b="-133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73189" y="2856084"/>
            <a:ext cx="8487975" cy="5336814"/>
          </a:xfrm>
          <a:custGeom>
            <a:avLst/>
            <a:gdLst/>
            <a:ahLst/>
            <a:cxnLst/>
            <a:rect r="r" b="b" t="t" l="l"/>
            <a:pathLst>
              <a:path h="5336814" w="8487975">
                <a:moveTo>
                  <a:pt x="0" y="0"/>
                </a:moveTo>
                <a:lnTo>
                  <a:pt x="8487975" y="0"/>
                </a:lnTo>
                <a:lnTo>
                  <a:pt x="8487975" y="5336814"/>
                </a:lnTo>
                <a:lnTo>
                  <a:pt x="0" y="53368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70823" y="538774"/>
            <a:ext cx="9146353" cy="75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6"/>
              </a:lnSpc>
            </a:pPr>
            <a:r>
              <a:rPr lang="en-US" b="true" sz="5404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OUTPUT AND SCREENSHOTS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867219"/>
            <a:ext cx="8040975" cy="5921770"/>
          </a:xfrm>
          <a:custGeom>
            <a:avLst/>
            <a:gdLst/>
            <a:ahLst/>
            <a:cxnLst/>
            <a:rect r="r" b="b" t="t" l="l"/>
            <a:pathLst>
              <a:path h="5921770" w="8040975">
                <a:moveTo>
                  <a:pt x="0" y="0"/>
                </a:moveTo>
                <a:lnTo>
                  <a:pt x="8040975" y="0"/>
                </a:lnTo>
                <a:lnTo>
                  <a:pt x="8040975" y="5921769"/>
                </a:lnTo>
                <a:lnTo>
                  <a:pt x="0" y="59217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4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43872" y="737267"/>
            <a:ext cx="10000255" cy="1492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6"/>
              </a:lnSpc>
            </a:pPr>
            <a:r>
              <a:rPr lang="en-US" b="true" sz="5404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PERFORMANCE EVALUATION METRICES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96197" y="3609702"/>
            <a:ext cx="8683978" cy="3105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4104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Accuracy</a:t>
            </a: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: The model correctly identifies 74% of all sketches.</a:t>
            </a:r>
          </a:p>
          <a:p>
            <a:pPr algn="l">
              <a:lnSpc>
                <a:spcPts val="4104"/>
              </a:lnSpc>
            </a:pPr>
          </a:p>
          <a:p>
            <a:pPr algn="l" marL="820421" indent="-410210" lvl="1">
              <a:lnSpc>
                <a:spcPts val="4104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Precision</a:t>
            </a: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: 76% of the identified sketches are correctly recognized, minimizing false positives.</a:t>
            </a:r>
          </a:p>
        </p:txBody>
      </p:sp>
    </p:spTree>
  </p:cSld>
  <p:clrMapOvr>
    <a:masterClrMapping/>
  </p:clrMapOvr>
  <p:transition spd="fast">
    <p:push dir="u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42344" y="774374"/>
            <a:ext cx="4403311" cy="75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6"/>
              </a:lnSpc>
            </a:pPr>
            <a:r>
              <a:rPr lang="en-US" b="true" sz="5404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05517"/>
            <a:ext cx="16230600" cy="5313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Sketch Sense Detection project successfully uses a CNN model for fast, real-time sketch recognition.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The system provides an interactive and user-friendly whiteboard interface, enhancing user engagement.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High accuracy and effective object recognition make the model reliable for real-world applications.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Future improvements could involve expanding the dataset and refining the model for even better performance.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18925" y="3937653"/>
            <a:ext cx="6250150" cy="1205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79"/>
              </a:lnSpc>
              <a:spcBef>
                <a:spcPct val="0"/>
              </a:spcBef>
            </a:pPr>
            <a:r>
              <a:rPr lang="en-US" b="true" sz="8499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THANK YOU </a:t>
            </a:r>
          </a:p>
        </p:txBody>
      </p:sp>
    </p:spTree>
  </p:cSld>
  <p:clrMapOvr>
    <a:masterClrMapping/>
  </p:clrMapOvr>
  <p:transition spd="fast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DAGS5YdAKE0</dc:identifier>
  <dcterms:modified xsi:type="dcterms:W3CDTF">2011-08-01T06:04:30Z</dcterms:modified>
  <cp:revision>1</cp:revision>
  <dc:title>FDL PROJECT TEMPLATE.pptx</dc:title>
</cp:coreProperties>
</file>