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an sr" initials="ss" lastIdx="1" clrIdx="0">
    <p:extLst>
      <p:ext uri="{19B8F6BF-5375-455C-9EA6-DF929625EA0E}">
        <p15:presenceInfo xmlns:p15="http://schemas.microsoft.com/office/powerpoint/2012/main" userId="3110ddee8c5a72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05" autoAdjust="0"/>
  </p:normalViewPr>
  <p:slideViewPr>
    <p:cSldViewPr>
      <p:cViewPr>
        <p:scale>
          <a:sx n="75" d="100"/>
          <a:sy n="75" d="100"/>
        </p:scale>
        <p:origin x="946" y="16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1T23:09:46.22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11B013C-55CB-40F1-86B6-039FE0ADD3D8}"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F7BBF71-AA26-4190-9413-8D159A69958A}" type="slidenum">
              <a:rPr lang="en-IN" smtClean="0"/>
              <a:t>‹#›</a:t>
            </a:fld>
            <a:endParaRPr lang="en-IN"/>
          </a:p>
        </p:txBody>
      </p:sp>
    </p:spTree>
    <p:extLst>
      <p:ext uri="{BB962C8B-B14F-4D97-AF65-F5344CB8AC3E}">
        <p14:creationId xmlns:p14="http://schemas.microsoft.com/office/powerpoint/2010/main" val="2159629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183005" y="2714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a:t>
            </a:r>
            <a:r>
              <a:rPr sz="1100" spc="20" dirty="0">
                <a:solidFill>
                  <a:srgbClr val="2D83C3"/>
                </a:solidFill>
                <a:latin typeface="Trebuchet MS"/>
                <a:cs typeface="Trebuchet MS"/>
              </a:rPr>
              <a:t>/</a:t>
            </a:r>
            <a:r>
              <a:rPr lang="en-IN" sz="1100" spc="20" dirty="0">
                <a:solidFill>
                  <a:srgbClr val="2D83C3"/>
                </a:solidFill>
                <a:latin typeface="Trebuchet MS"/>
                <a:cs typeface="Trebuchet MS"/>
              </a:rPr>
              <a:t>21</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D7FA923D-0CB0-866E-A56C-66AA56C52B83}"/>
              </a:ext>
            </a:extLst>
          </p:cNvPr>
          <p:cNvSpPr>
            <a:spLocks noGrp="1"/>
          </p:cNvSpPr>
          <p:nvPr>
            <p:ph type="ctrTitle"/>
          </p:nvPr>
        </p:nvSpPr>
        <p:spPr>
          <a:xfrm>
            <a:off x="4038600" y="1381125"/>
            <a:ext cx="5800851" cy="3810146"/>
          </a:xfrm>
        </p:spPr>
        <p:txBody>
          <a:bodyPr/>
          <a:lstStyle/>
          <a:p>
            <a:pPr>
              <a:lnSpc>
                <a:spcPct val="150000"/>
              </a:lnSpc>
            </a:pPr>
            <a:r>
              <a:rPr lang="en-US" sz="2400" dirty="0"/>
              <a:t>Presented by: </a:t>
            </a:r>
            <a:r>
              <a:rPr lang="en-US" sz="2400" dirty="0" err="1"/>
              <a:t>Sudharsanan</a:t>
            </a:r>
            <a:r>
              <a:rPr lang="en-US" sz="2400" dirty="0"/>
              <a:t> S R</a:t>
            </a:r>
            <a:br>
              <a:rPr lang="en-US" dirty="0"/>
            </a:br>
            <a:r>
              <a:rPr lang="en-US" sz="2400" dirty="0"/>
              <a:t>Nan-</a:t>
            </a:r>
            <a:r>
              <a:rPr lang="en-US" sz="2400" dirty="0" err="1"/>
              <a:t>Mudhalvan</a:t>
            </a:r>
            <a:r>
              <a:rPr lang="en-US" sz="2400" dirty="0"/>
              <a:t> Id:au421221104043</a:t>
            </a:r>
            <a:br>
              <a:rPr lang="en-US" sz="2400" dirty="0"/>
            </a:br>
            <a:r>
              <a:rPr lang="en-US" sz="2400" dirty="0"/>
              <a:t>College Name: </a:t>
            </a:r>
            <a:r>
              <a:rPr lang="en-US" sz="2400" dirty="0" err="1"/>
              <a:t>Karpaga</a:t>
            </a:r>
            <a:r>
              <a:rPr lang="en-US" sz="2400" dirty="0"/>
              <a:t> </a:t>
            </a:r>
            <a:r>
              <a:rPr lang="en-US" sz="2400" dirty="0" err="1"/>
              <a:t>Vinayaga</a:t>
            </a:r>
            <a:r>
              <a:rPr lang="en-US" sz="2400" dirty="0"/>
              <a:t> College of Engineering and Technology</a:t>
            </a:r>
            <a:br>
              <a:rPr lang="en-US" sz="2400" dirty="0"/>
            </a:br>
            <a:r>
              <a:rPr lang="en-US" sz="2400" dirty="0"/>
              <a:t>Title : </a:t>
            </a:r>
            <a:r>
              <a:rPr lang="en-US" sz="2400" i="0" dirty="0">
                <a:effectLst/>
                <a:latin typeface="Söhne"/>
              </a:rPr>
              <a:t>Vehicle Image Generation using Generative Adversarial Networks (GANs)</a:t>
            </a:r>
            <a:br>
              <a:rPr lang="en-US" sz="2400" dirty="0"/>
            </a:b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33" name="Picture 32">
            <a:extLst>
              <a:ext uri="{FF2B5EF4-FFF2-40B4-BE49-F238E27FC236}">
                <a16:creationId xmlns:a16="http://schemas.microsoft.com/office/drawing/2014/main" id="{196DAC56-F089-B64B-4328-43585DC32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26038"/>
            <a:ext cx="5046553" cy="3906032"/>
          </a:xfrm>
          <a:prstGeom prst="rect">
            <a:avLst/>
          </a:prstGeom>
        </p:spPr>
      </p:pic>
      <p:sp>
        <p:nvSpPr>
          <p:cNvPr id="34" name="TextBox 33">
            <a:extLst>
              <a:ext uri="{FF2B5EF4-FFF2-40B4-BE49-F238E27FC236}">
                <a16:creationId xmlns:a16="http://schemas.microsoft.com/office/drawing/2014/main" id="{DB1F1C89-CFF9-1A56-13ED-6A7C6F22BC52}"/>
              </a:ext>
            </a:extLst>
          </p:cNvPr>
          <p:cNvSpPr txBox="1"/>
          <p:nvPr/>
        </p:nvSpPr>
        <p:spPr>
          <a:xfrm>
            <a:off x="1699895" y="5377934"/>
            <a:ext cx="1677319" cy="369332"/>
          </a:xfrm>
          <a:prstGeom prst="rect">
            <a:avLst/>
          </a:prstGeom>
          <a:noFill/>
        </p:spPr>
        <p:txBody>
          <a:bodyPr wrap="none" rtlCol="0">
            <a:spAutoFit/>
          </a:bodyPr>
          <a:lstStyle/>
          <a:p>
            <a:r>
              <a:rPr lang="en-US" dirty="0"/>
              <a:t>Sample data set</a:t>
            </a:r>
            <a:endParaRPr lang="en-IN" dirty="0"/>
          </a:p>
        </p:txBody>
      </p:sp>
      <p:pic>
        <p:nvPicPr>
          <p:cNvPr id="36" name="Picture 35">
            <a:extLst>
              <a:ext uri="{FF2B5EF4-FFF2-40B4-BE49-F238E27FC236}">
                <a16:creationId xmlns:a16="http://schemas.microsoft.com/office/drawing/2014/main" id="{803766A4-26BE-9015-4A5D-551E426E4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2600" y="1226038"/>
            <a:ext cx="3755390" cy="3936512"/>
          </a:xfrm>
          <a:prstGeom prst="rect">
            <a:avLst/>
          </a:prstGeom>
        </p:spPr>
      </p:pic>
      <p:sp>
        <p:nvSpPr>
          <p:cNvPr id="37" name="TextBox 36">
            <a:extLst>
              <a:ext uri="{FF2B5EF4-FFF2-40B4-BE49-F238E27FC236}">
                <a16:creationId xmlns:a16="http://schemas.microsoft.com/office/drawing/2014/main" id="{289B86C1-E94C-6602-1FB6-E7A5AE6190AD}"/>
              </a:ext>
            </a:extLst>
          </p:cNvPr>
          <p:cNvSpPr txBox="1"/>
          <p:nvPr/>
        </p:nvSpPr>
        <p:spPr>
          <a:xfrm>
            <a:off x="6229350" y="5211544"/>
            <a:ext cx="3581400" cy="646331"/>
          </a:xfrm>
          <a:prstGeom prst="rect">
            <a:avLst/>
          </a:prstGeom>
          <a:noFill/>
        </p:spPr>
        <p:txBody>
          <a:bodyPr wrap="square" rtlCol="0">
            <a:spAutoFit/>
          </a:bodyPr>
          <a:lstStyle/>
          <a:p>
            <a:r>
              <a:rPr lang="en-US" dirty="0"/>
              <a:t>64px image generated</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3CC7200E-6F87-5861-5771-531FBB888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508085"/>
            <a:ext cx="3456949" cy="3581400"/>
          </a:xfrm>
          <a:prstGeom prst="rect">
            <a:avLst/>
          </a:prstGeom>
        </p:spPr>
      </p:pic>
      <p:sp>
        <p:nvSpPr>
          <p:cNvPr id="3" name="TextBox 2">
            <a:extLst>
              <a:ext uri="{FF2B5EF4-FFF2-40B4-BE49-F238E27FC236}">
                <a16:creationId xmlns:a16="http://schemas.microsoft.com/office/drawing/2014/main" id="{1F0FBEEB-0AB2-7E89-07F0-CAA1F3239018}"/>
              </a:ext>
            </a:extLst>
          </p:cNvPr>
          <p:cNvSpPr txBox="1"/>
          <p:nvPr/>
        </p:nvSpPr>
        <p:spPr>
          <a:xfrm>
            <a:off x="1252228" y="4191000"/>
            <a:ext cx="2814320" cy="369332"/>
          </a:xfrm>
          <a:prstGeom prst="rect">
            <a:avLst/>
          </a:prstGeom>
          <a:noFill/>
        </p:spPr>
        <p:txBody>
          <a:bodyPr wrap="square" rtlCol="0">
            <a:spAutoFit/>
          </a:bodyPr>
          <a:lstStyle/>
          <a:p>
            <a:r>
              <a:rPr lang="en-US" dirty="0"/>
              <a:t>96px generated image</a:t>
            </a:r>
            <a:endParaRPr lang="en-IN" dirty="0"/>
          </a:p>
        </p:txBody>
      </p:sp>
      <p:pic>
        <p:nvPicPr>
          <p:cNvPr id="5" name="Picture 4">
            <a:extLst>
              <a:ext uri="{FF2B5EF4-FFF2-40B4-BE49-F238E27FC236}">
                <a16:creationId xmlns:a16="http://schemas.microsoft.com/office/drawing/2014/main" id="{36431ED6-85CC-8DAC-00B9-64F821B1B5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508085"/>
            <a:ext cx="3926974" cy="3581400"/>
          </a:xfrm>
          <a:prstGeom prst="rect">
            <a:avLst/>
          </a:prstGeom>
        </p:spPr>
      </p:pic>
      <p:sp>
        <p:nvSpPr>
          <p:cNvPr id="6" name="TextBox 5">
            <a:extLst>
              <a:ext uri="{FF2B5EF4-FFF2-40B4-BE49-F238E27FC236}">
                <a16:creationId xmlns:a16="http://schemas.microsoft.com/office/drawing/2014/main" id="{0F6F5BBE-8716-DEBC-7E2C-506C9670DCEE}"/>
              </a:ext>
            </a:extLst>
          </p:cNvPr>
          <p:cNvSpPr txBox="1"/>
          <p:nvPr/>
        </p:nvSpPr>
        <p:spPr>
          <a:xfrm>
            <a:off x="5038790" y="4191000"/>
            <a:ext cx="2383794" cy="646331"/>
          </a:xfrm>
          <a:prstGeom prst="rect">
            <a:avLst/>
          </a:prstGeom>
          <a:noFill/>
        </p:spPr>
        <p:txBody>
          <a:bodyPr wrap="none" rtlCol="0">
            <a:spAutoFit/>
          </a:bodyPr>
          <a:lstStyle/>
          <a:p>
            <a:r>
              <a:rPr lang="en-US" dirty="0"/>
              <a:t>128px generated image</a:t>
            </a:r>
            <a:endParaRPr lang="en-IN" dirty="0"/>
          </a:p>
          <a:p>
            <a:endParaRPr lang="en-IN" dirty="0"/>
          </a:p>
        </p:txBody>
      </p:sp>
      <p:sp>
        <p:nvSpPr>
          <p:cNvPr id="7" name="TextBox 6">
            <a:extLst>
              <a:ext uri="{FF2B5EF4-FFF2-40B4-BE49-F238E27FC236}">
                <a16:creationId xmlns:a16="http://schemas.microsoft.com/office/drawing/2014/main" id="{B87E006E-8203-463F-0C3D-B82C5307BBA5}"/>
              </a:ext>
            </a:extLst>
          </p:cNvPr>
          <p:cNvSpPr txBox="1"/>
          <p:nvPr/>
        </p:nvSpPr>
        <p:spPr>
          <a:xfrm>
            <a:off x="609599" y="4837331"/>
            <a:ext cx="6132897" cy="1711366"/>
          </a:xfrm>
          <a:prstGeom prst="rect">
            <a:avLst/>
          </a:prstGeom>
          <a:noFill/>
        </p:spPr>
        <p:txBody>
          <a:bodyPr wrap="none" rtlCol="0">
            <a:spAutoFit/>
          </a:bodyPr>
          <a:lstStyle/>
          <a:p>
            <a:pPr algn="l">
              <a:lnSpc>
                <a:spcPct val="250000"/>
              </a:lnSpc>
              <a:buFont typeface="Arial" panose="020B0604020202020204" pitchFamily="34" charset="0"/>
              <a:buChar char="•"/>
            </a:pPr>
            <a:r>
              <a:rPr lang="en-US" b="0" i="0" dirty="0">
                <a:effectLst/>
                <a:latin typeface="Söhne"/>
              </a:rPr>
              <a:t>Challenges: Imperfect image quality due to dataset limitations.</a:t>
            </a:r>
          </a:p>
          <a:p>
            <a:pPr algn="l">
              <a:lnSpc>
                <a:spcPct val="200000"/>
              </a:lnSpc>
              <a:buFont typeface="Arial" panose="020B0604020202020204" pitchFamily="34" charset="0"/>
              <a:buChar char="•"/>
            </a:pPr>
            <a:r>
              <a:rPr lang="en-US" b="0" i="0" dirty="0">
                <a:effectLst/>
                <a:latin typeface="Söhne"/>
              </a:rPr>
              <a:t>Stagnation in model progress after certain epochs.</a:t>
            </a:r>
          </a:p>
          <a:p>
            <a:pPr>
              <a:lnSpc>
                <a:spcPct val="150000"/>
              </a:lnSpc>
            </a:pPr>
            <a:endParaRPr lang="en-IN" dirty="0"/>
          </a:p>
        </p:txBody>
      </p:sp>
    </p:spTree>
    <p:extLst>
      <p:ext uri="{BB962C8B-B14F-4D97-AF65-F5344CB8AC3E}">
        <p14:creationId xmlns:p14="http://schemas.microsoft.com/office/powerpoint/2010/main" val="60521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9CE8-237B-A18D-693F-713D0DCF2603}"/>
              </a:ext>
            </a:extLst>
          </p:cNvPr>
          <p:cNvSpPr>
            <a:spLocks noGrp="1"/>
          </p:cNvSpPr>
          <p:nvPr>
            <p:ph type="title"/>
          </p:nvPr>
        </p:nvSpPr>
        <p:spPr>
          <a:xfrm>
            <a:off x="755332" y="385444"/>
            <a:ext cx="10681335" cy="1477328"/>
          </a:xfrm>
        </p:spPr>
        <p:txBody>
          <a:bodyPr/>
          <a:lstStyle/>
          <a:p>
            <a:r>
              <a:rPr lang="en-US" dirty="0"/>
              <a:t>CONCLUSION</a:t>
            </a:r>
            <a:br>
              <a:rPr lang="en-US" dirty="0"/>
            </a:br>
            <a:endParaRPr lang="en-IN" dirty="0"/>
          </a:p>
        </p:txBody>
      </p:sp>
      <p:sp>
        <p:nvSpPr>
          <p:cNvPr id="3" name="TextBox 2">
            <a:extLst>
              <a:ext uri="{FF2B5EF4-FFF2-40B4-BE49-F238E27FC236}">
                <a16:creationId xmlns:a16="http://schemas.microsoft.com/office/drawing/2014/main" id="{4B94DEB7-0439-E8BE-8806-FCBF77234225}"/>
              </a:ext>
            </a:extLst>
          </p:cNvPr>
          <p:cNvSpPr txBox="1"/>
          <p:nvPr/>
        </p:nvSpPr>
        <p:spPr>
          <a:xfrm>
            <a:off x="755332" y="1295400"/>
            <a:ext cx="6511526" cy="4446730"/>
          </a:xfrm>
          <a:prstGeom prst="rect">
            <a:avLst/>
          </a:prstGeom>
          <a:noFill/>
        </p:spPr>
        <p:txBody>
          <a:bodyPr wrap="none" rtlCol="0">
            <a:spAutoFit/>
          </a:bodyPr>
          <a:lstStyle/>
          <a:p>
            <a:pPr algn="l">
              <a:lnSpc>
                <a:spcPct val="200000"/>
              </a:lnSpc>
              <a:buFont typeface="Arial" panose="020B0604020202020204" pitchFamily="34" charset="0"/>
              <a:buChar char="•"/>
            </a:pPr>
            <a:r>
              <a:rPr lang="en-US" b="0" i="0" dirty="0">
                <a:effectLst/>
                <a:latin typeface="Söhne"/>
              </a:rPr>
              <a:t>Conclusion:</a:t>
            </a:r>
          </a:p>
          <a:p>
            <a:pPr marL="742950" lvl="1" indent="-285750" algn="l">
              <a:lnSpc>
                <a:spcPct val="200000"/>
              </a:lnSpc>
              <a:buFont typeface="Arial" panose="020B0604020202020204" pitchFamily="34" charset="0"/>
              <a:buChar char="•"/>
            </a:pPr>
            <a:r>
              <a:rPr lang="en-US" b="0" i="0" dirty="0">
                <a:effectLst/>
                <a:latin typeface="Söhne"/>
              </a:rPr>
              <a:t>Developed GAN for vehicle design.</a:t>
            </a:r>
          </a:p>
          <a:p>
            <a:pPr marL="742950" lvl="1" indent="-285750" algn="l">
              <a:lnSpc>
                <a:spcPct val="200000"/>
              </a:lnSpc>
              <a:buFont typeface="Arial" panose="020B0604020202020204" pitchFamily="34" charset="0"/>
              <a:buChar char="•"/>
            </a:pPr>
            <a:r>
              <a:rPr lang="en-US" b="0" i="0" dirty="0">
                <a:effectLst/>
                <a:latin typeface="Söhne"/>
              </a:rPr>
              <a:t>Output recognizable vehicle images.</a:t>
            </a:r>
          </a:p>
          <a:p>
            <a:pPr marL="742950" lvl="1" indent="-285750" algn="l">
              <a:lnSpc>
                <a:spcPct val="200000"/>
              </a:lnSpc>
              <a:buFont typeface="Arial" panose="020B0604020202020204" pitchFamily="34" charset="0"/>
              <a:buChar char="•"/>
            </a:pPr>
            <a:r>
              <a:rPr lang="en-US" b="0" i="0" dirty="0">
                <a:effectLst/>
                <a:latin typeface="Söhne"/>
              </a:rPr>
              <a:t>Limitations: Small dataset, inconsistent image backgrounds.</a:t>
            </a:r>
          </a:p>
          <a:p>
            <a:pPr algn="l">
              <a:lnSpc>
                <a:spcPct val="200000"/>
              </a:lnSpc>
              <a:buFont typeface="Arial" panose="020B0604020202020204" pitchFamily="34" charset="0"/>
              <a:buChar char="•"/>
            </a:pPr>
            <a:r>
              <a:rPr lang="en-US" b="0" i="0" dirty="0">
                <a:effectLst/>
                <a:latin typeface="Söhne"/>
              </a:rPr>
              <a:t>Future Directions:</a:t>
            </a:r>
          </a:p>
          <a:p>
            <a:pPr marL="742950" lvl="1" indent="-285750" algn="l">
              <a:lnSpc>
                <a:spcPct val="200000"/>
              </a:lnSpc>
              <a:buFont typeface="Arial" panose="020B0604020202020204" pitchFamily="34" charset="0"/>
              <a:buChar char="•"/>
            </a:pPr>
            <a:r>
              <a:rPr lang="en-US" b="0" i="0" dirty="0">
                <a:effectLst/>
                <a:latin typeface="Söhne"/>
              </a:rPr>
              <a:t>Test on larger and more uniform dataset.</a:t>
            </a:r>
          </a:p>
          <a:p>
            <a:pPr marL="742950" lvl="1" indent="-285750" algn="l">
              <a:lnSpc>
                <a:spcPct val="200000"/>
              </a:lnSpc>
              <a:buFont typeface="Arial" panose="020B0604020202020204" pitchFamily="34" charset="0"/>
              <a:buChar char="•"/>
            </a:pPr>
            <a:r>
              <a:rPr lang="en-US" b="0" i="0" dirty="0">
                <a:effectLst/>
                <a:latin typeface="Söhne"/>
              </a:rPr>
              <a:t>Explore higher resolutions and additional features.</a:t>
            </a:r>
          </a:p>
          <a:p>
            <a:pPr>
              <a:lnSpc>
                <a:spcPct val="200000"/>
              </a:lnSpc>
            </a:pPr>
            <a:endParaRPr lang="en-IN" dirty="0"/>
          </a:p>
        </p:txBody>
      </p:sp>
    </p:spTree>
    <p:extLst>
      <p:ext uri="{BB962C8B-B14F-4D97-AF65-F5344CB8AC3E}">
        <p14:creationId xmlns:p14="http://schemas.microsoft.com/office/powerpoint/2010/main" val="706819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775" y="2078432"/>
            <a:ext cx="5877514" cy="38631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1" i="0" dirty="0">
                <a:effectLst/>
                <a:latin typeface="Söhne"/>
              </a:rPr>
              <a:t>Vehicle Image Generation using Generative Adversarial Networks (GANs)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143828" y="3771731"/>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 name="object 2"/>
          <p:cNvSpPr/>
          <p:nvPr/>
        </p:nvSpPr>
        <p:spPr>
          <a:xfrm>
            <a:off x="1432215" y="1197918"/>
            <a:ext cx="7315952" cy="47244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l">
              <a:buFont typeface="Arial" panose="020B0604020202020204" pitchFamily="34" charset="0"/>
              <a:buChar char="•"/>
            </a:pPr>
            <a:r>
              <a:rPr lang="en-US" sz="3200" b="0" i="0" dirty="0">
                <a:effectLst/>
                <a:latin typeface="Söhne"/>
              </a:rPr>
              <a:t>Introduction</a:t>
            </a:r>
          </a:p>
          <a:p>
            <a:pPr algn="l">
              <a:buFont typeface="Arial" panose="020B0604020202020204" pitchFamily="34" charset="0"/>
              <a:buChar char="•"/>
            </a:pPr>
            <a:r>
              <a:rPr lang="en-US" sz="3200" b="0" i="0" dirty="0">
                <a:effectLst/>
                <a:latin typeface="Söhne"/>
              </a:rPr>
              <a:t>Problem Statement</a:t>
            </a:r>
          </a:p>
          <a:p>
            <a:pPr algn="l">
              <a:buFont typeface="Arial" panose="020B0604020202020204" pitchFamily="34" charset="0"/>
              <a:buChar char="•"/>
            </a:pPr>
            <a:r>
              <a:rPr lang="en-US" sz="3200" b="0" i="0" dirty="0">
                <a:effectLst/>
                <a:latin typeface="Söhne"/>
              </a:rPr>
              <a:t>Project Overview</a:t>
            </a:r>
          </a:p>
          <a:p>
            <a:pPr algn="l">
              <a:buFont typeface="Arial" panose="020B0604020202020204" pitchFamily="34" charset="0"/>
              <a:buChar char="•"/>
            </a:pPr>
            <a:r>
              <a:rPr lang="en-US" sz="3200" b="0" i="0" dirty="0">
                <a:effectLst/>
                <a:latin typeface="Söhne"/>
              </a:rPr>
              <a:t>End Users</a:t>
            </a:r>
          </a:p>
          <a:p>
            <a:pPr algn="l">
              <a:buFont typeface="Arial" panose="020B0604020202020204" pitchFamily="34" charset="0"/>
              <a:buChar char="•"/>
            </a:pPr>
            <a:r>
              <a:rPr lang="en-US" sz="3200" b="0" i="0" dirty="0">
                <a:effectLst/>
                <a:latin typeface="Söhne"/>
              </a:rPr>
              <a:t>Solution and Value Proposition</a:t>
            </a:r>
          </a:p>
          <a:p>
            <a:pPr algn="l">
              <a:buFont typeface="Arial" panose="020B0604020202020204" pitchFamily="34" charset="0"/>
              <a:buChar char="•"/>
            </a:pPr>
            <a:r>
              <a:rPr lang="en-US" sz="3200" b="0" i="0" dirty="0">
                <a:effectLst/>
                <a:latin typeface="Söhne"/>
              </a:rPr>
              <a:t>The WOW in Your Solution</a:t>
            </a:r>
          </a:p>
          <a:p>
            <a:pPr algn="l">
              <a:buFont typeface="Arial" panose="020B0604020202020204" pitchFamily="34" charset="0"/>
              <a:buChar char="•"/>
            </a:pPr>
            <a:r>
              <a:rPr lang="en-US" sz="3200" b="0" i="0" dirty="0">
                <a:effectLst/>
                <a:latin typeface="Söhne"/>
              </a:rPr>
              <a:t>Modeling</a:t>
            </a:r>
          </a:p>
          <a:p>
            <a:pPr algn="l">
              <a:buFont typeface="Arial" panose="020B0604020202020204" pitchFamily="34" charset="0"/>
              <a:buChar char="•"/>
            </a:pPr>
            <a:r>
              <a:rPr lang="en-US" sz="3200" b="0" i="0" dirty="0">
                <a:effectLst/>
                <a:latin typeface="Söhne"/>
              </a:rPr>
              <a:t>Results</a:t>
            </a:r>
          </a:p>
          <a:p>
            <a:pPr algn="l">
              <a:buFont typeface="Arial" panose="020B0604020202020204" pitchFamily="34" charset="0"/>
              <a:buChar char="•"/>
            </a:pPr>
            <a:r>
              <a:rPr lang="en-US" sz="3200" b="0" i="0" dirty="0">
                <a:effectLst/>
                <a:latin typeface="Söhne"/>
              </a:rPr>
              <a:t>Conclusion</a:t>
            </a:r>
          </a:p>
          <a:p>
            <a:pPr algn="l">
              <a:buFont typeface="Arial" panose="020B0604020202020204" pitchFamily="34" charset="0"/>
              <a:buChar char="•"/>
            </a:pPr>
            <a:endParaRPr lang="en-US" sz="3200" b="0" i="0" dirty="0">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1596009" y="64987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1432215" y="26177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1195" y="3810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3/21/202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ACA6CAE-6819-79C9-A48A-A7D8BDBB3A7E}"/>
              </a:ext>
            </a:extLst>
          </p:cNvPr>
          <p:cNvSpPr txBox="1"/>
          <p:nvPr/>
        </p:nvSpPr>
        <p:spPr>
          <a:xfrm>
            <a:off x="152400" y="983751"/>
            <a:ext cx="7696200" cy="5450851"/>
          </a:xfrm>
          <a:prstGeom prst="rect">
            <a:avLst/>
          </a:prstGeom>
          <a:noFill/>
        </p:spPr>
        <p:txBody>
          <a:bodyPr wrap="square" rtlCol="0">
            <a:spAutoFit/>
          </a:bodyPr>
          <a:lstStyle/>
          <a:p>
            <a:pPr lvl="1" algn="l">
              <a:lnSpc>
                <a:spcPct val="150000"/>
              </a:lnSpc>
            </a:pPr>
            <a:r>
              <a:rPr lang="en-US" b="0" i="0" dirty="0">
                <a:effectLst/>
                <a:latin typeface="Söhne"/>
              </a:rPr>
              <a:t>Develop a GAN capable of generating new vehicle designs efficiently. Our</a:t>
            </a:r>
          </a:p>
          <a:p>
            <a:pPr lvl="1" algn="l">
              <a:lnSpc>
                <a:spcPct val="150000"/>
              </a:lnSpc>
            </a:pPr>
            <a:r>
              <a:rPr lang="en-US" b="0" i="0" dirty="0">
                <a:effectLst/>
                <a:latin typeface="Söhne"/>
              </a:rPr>
              <a:t>goal is to create a computer program that can automatically generate realistic pictures of vehicles, like cars and trucks. This is important for various purposes such as designing new vehicles or creating virtual environments for driving simulations. Instead of manually drawing or taking photos of every vehicle, we want to use advanced techniques called Generative Adversarial Networks (GANs) to teach the computer how to make these images on its own. By doing this, we can save time and resources while still getting high-quality images that look like real vehicles</a:t>
            </a:r>
          </a:p>
          <a:p>
            <a:pPr algn="l">
              <a:lnSpc>
                <a:spcPct val="150000"/>
              </a:lnSpc>
            </a:pPr>
            <a:r>
              <a:rPr lang="en-US" b="1" i="0" dirty="0">
                <a:effectLst/>
                <a:latin typeface="Söhne"/>
              </a:rPr>
              <a:t>         Challenges:</a:t>
            </a:r>
          </a:p>
          <a:p>
            <a:pPr marL="742950" lvl="1" indent="-285750" algn="l">
              <a:lnSpc>
                <a:spcPct val="150000"/>
              </a:lnSpc>
              <a:buFont typeface="Arial" panose="020B0604020202020204" pitchFamily="34" charset="0"/>
              <a:buChar char="•"/>
            </a:pPr>
            <a:r>
              <a:rPr lang="en-US" b="0" i="0" dirty="0">
                <a:effectLst/>
                <a:latin typeface="Söhne"/>
              </a:rPr>
              <a:t>Limited dataset size.</a:t>
            </a:r>
          </a:p>
          <a:p>
            <a:pPr marL="742950" lvl="1" indent="-285750" algn="l">
              <a:lnSpc>
                <a:spcPct val="150000"/>
              </a:lnSpc>
              <a:buFont typeface="Arial" panose="020B0604020202020204" pitchFamily="34" charset="0"/>
              <a:buChar char="•"/>
            </a:pPr>
            <a:r>
              <a:rPr lang="en-US" b="0" i="0" dirty="0">
                <a:effectLst/>
                <a:latin typeface="Söhne"/>
              </a:rPr>
              <a:t>Inconsistent image backgrounds and angles.</a:t>
            </a:r>
          </a:p>
          <a:p>
            <a:pPr marL="742950" lvl="1" indent="-285750" algn="l">
              <a:lnSpc>
                <a:spcPct val="150000"/>
              </a:lnSpc>
              <a:buFont typeface="Arial" panose="020B0604020202020204" pitchFamily="34" charset="0"/>
              <a:buChar char="•"/>
            </a:pPr>
            <a:r>
              <a:rPr lang="en-US" b="0" i="0" dirty="0">
                <a:effectLst/>
                <a:latin typeface="Söhne"/>
              </a:rPr>
              <a:t>Imperfect image quality due to small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208333"/>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sz="1100" spc="20" dirty="0">
                <a:latin typeface="Trebuchet MS"/>
                <a:cs typeface="Trebuchet MS"/>
              </a:rPr>
              <a:t>3/21/202</a:t>
            </a:r>
            <a:r>
              <a:rPr sz="1100" spc="10" dirty="0">
                <a:latin typeface="Trebuchet MS"/>
                <a:cs typeface="Trebuchet MS"/>
              </a:rPr>
              <a:t>4</a:t>
            </a:r>
            <a:r>
              <a:rPr sz="1100" dirty="0">
                <a:latin typeface="Trebuchet MS"/>
                <a:cs typeface="Trebuchet MS"/>
              </a:rPr>
              <a:t> </a:t>
            </a:r>
            <a:r>
              <a:rPr sz="1100" spc="130" dirty="0">
                <a:latin typeface="Trebuchet MS"/>
                <a:cs typeface="Trebuchet MS"/>
              </a:rPr>
              <a:t> </a:t>
            </a:r>
            <a:r>
              <a:rPr sz="1100" b="1" spc="50" dirty="0">
                <a:latin typeface="Trebuchet MS"/>
                <a:cs typeface="Trebuchet MS"/>
              </a:rPr>
              <a:t>A</a:t>
            </a:r>
            <a:r>
              <a:rPr sz="1100" b="1" spc="15" dirty="0">
                <a:latin typeface="Trebuchet MS"/>
                <a:cs typeface="Trebuchet MS"/>
              </a:rPr>
              <a:t>nnu</a:t>
            </a:r>
            <a:r>
              <a:rPr sz="1100" b="1" spc="10" dirty="0">
                <a:latin typeface="Trebuchet MS"/>
                <a:cs typeface="Trebuchet MS"/>
              </a:rPr>
              <a:t>al</a:t>
            </a:r>
            <a:r>
              <a:rPr sz="1100" b="1" spc="-140" dirty="0">
                <a:latin typeface="Trebuchet MS"/>
                <a:cs typeface="Trebuchet MS"/>
              </a:rPr>
              <a:t> </a:t>
            </a:r>
            <a:r>
              <a:rPr sz="1100" b="1" dirty="0">
                <a:latin typeface="Trebuchet MS"/>
                <a:cs typeface="Trebuchet MS"/>
              </a:rPr>
              <a:t>R</a:t>
            </a:r>
            <a:r>
              <a:rPr sz="1100" b="1" spc="35" dirty="0">
                <a:latin typeface="Trebuchet MS"/>
                <a:cs typeface="Trebuchet MS"/>
              </a:rPr>
              <a:t>e</a:t>
            </a:r>
            <a:r>
              <a:rPr sz="1100" b="1" spc="90" dirty="0">
                <a:latin typeface="Trebuchet MS"/>
                <a:cs typeface="Trebuchet MS"/>
              </a:rPr>
              <a:t>v</a:t>
            </a:r>
            <a:r>
              <a:rPr sz="1100" b="1" spc="-35" dirty="0">
                <a:latin typeface="Trebuchet MS"/>
                <a:cs typeface="Trebuchet MS"/>
              </a:rPr>
              <a:t>i</a:t>
            </a:r>
            <a:r>
              <a:rPr sz="1100" b="1" spc="35" dirty="0">
                <a:latin typeface="Trebuchet MS"/>
                <a:cs typeface="Trebuchet MS"/>
              </a:rPr>
              <a:t>e</a:t>
            </a:r>
            <a:r>
              <a:rPr sz="1100" b="1" spc="15" dirty="0">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tx1"/>
                </a:solidFill>
              </a:rPr>
              <a:t>5</a:t>
            </a:fld>
            <a:endParaRPr spc="10" dirty="0">
              <a:solidFill>
                <a:schemeClr val="tx1"/>
              </a:solidFill>
            </a:endParaRPr>
          </a:p>
        </p:txBody>
      </p:sp>
      <p:sp>
        <p:nvSpPr>
          <p:cNvPr id="11" name="TextBox 10">
            <a:extLst>
              <a:ext uri="{FF2B5EF4-FFF2-40B4-BE49-F238E27FC236}">
                <a16:creationId xmlns:a16="http://schemas.microsoft.com/office/drawing/2014/main" id="{52459E37-0BAC-5DF2-4A25-D0D61C3D3B90}"/>
              </a:ext>
            </a:extLst>
          </p:cNvPr>
          <p:cNvSpPr txBox="1"/>
          <p:nvPr/>
        </p:nvSpPr>
        <p:spPr>
          <a:xfrm>
            <a:off x="771525" y="835164"/>
            <a:ext cx="7858125" cy="3892732"/>
          </a:xfrm>
          <a:prstGeom prst="rect">
            <a:avLst/>
          </a:prstGeom>
          <a:noFill/>
        </p:spPr>
        <p:txBody>
          <a:bodyPr wrap="square" rtlCol="0">
            <a:spAutoFit/>
          </a:bodyPr>
          <a:lstStyle/>
          <a:p>
            <a:pPr algn="l">
              <a:lnSpc>
                <a:spcPct val="200000"/>
              </a:lnSpc>
              <a:buFont typeface="Arial" panose="020B0604020202020204" pitchFamily="34" charset="0"/>
              <a:buChar char="•"/>
            </a:pPr>
            <a:r>
              <a:rPr lang="en-IN" b="0" i="0" dirty="0">
                <a:effectLst/>
                <a:latin typeface="Söhne"/>
              </a:rPr>
              <a:t>Overview:</a:t>
            </a:r>
          </a:p>
          <a:p>
            <a:pPr marL="742950" lvl="1" indent="-285750" algn="l">
              <a:lnSpc>
                <a:spcPct val="200000"/>
              </a:lnSpc>
              <a:buFont typeface="Arial" panose="020B0604020202020204" pitchFamily="34" charset="0"/>
              <a:buChar char="•"/>
            </a:pPr>
            <a:r>
              <a:rPr lang="en-IN" b="0" i="0" dirty="0">
                <a:effectLst/>
                <a:latin typeface="Söhne"/>
              </a:rPr>
              <a:t>Goal: Develop a GAN to generate vehicle images.</a:t>
            </a:r>
          </a:p>
          <a:p>
            <a:pPr marL="742950" lvl="1" indent="-285750" algn="l">
              <a:lnSpc>
                <a:spcPct val="200000"/>
              </a:lnSpc>
              <a:buFont typeface="Arial" panose="020B0604020202020204" pitchFamily="34" charset="0"/>
              <a:buChar char="•"/>
            </a:pPr>
            <a:r>
              <a:rPr lang="en-IN" b="0" i="0" dirty="0">
                <a:effectLst/>
                <a:latin typeface="Söhne"/>
              </a:rPr>
              <a:t>Components: Generator model, discriminator model, training loop.</a:t>
            </a:r>
          </a:p>
          <a:p>
            <a:pPr marL="742950" lvl="1" indent="-285750" algn="l">
              <a:lnSpc>
                <a:spcPct val="200000"/>
              </a:lnSpc>
              <a:buFont typeface="Arial" panose="020B0604020202020204" pitchFamily="34" charset="0"/>
              <a:buChar char="•"/>
            </a:pPr>
            <a:r>
              <a:rPr lang="en-IN" b="0" i="0" dirty="0">
                <a:effectLst/>
                <a:latin typeface="Söhne"/>
              </a:rPr>
              <a:t>Dataset: Comprehensive Cars Dataset.</a:t>
            </a:r>
          </a:p>
          <a:p>
            <a:pPr algn="l">
              <a:lnSpc>
                <a:spcPct val="200000"/>
              </a:lnSpc>
              <a:buFont typeface="Arial" panose="020B0604020202020204" pitchFamily="34" charset="0"/>
              <a:buChar char="•"/>
            </a:pPr>
            <a:r>
              <a:rPr lang="en-IN" b="0" i="0" dirty="0">
                <a:effectLst/>
                <a:latin typeface="Söhne"/>
              </a:rPr>
              <a:t>Methodology:</a:t>
            </a:r>
          </a:p>
          <a:p>
            <a:pPr marL="742950" lvl="1" indent="-285750" algn="l">
              <a:lnSpc>
                <a:spcPct val="200000"/>
              </a:lnSpc>
              <a:buFont typeface="Arial" panose="020B0604020202020204" pitchFamily="34" charset="0"/>
              <a:buChar char="•"/>
            </a:pPr>
            <a:r>
              <a:rPr lang="en-IN" b="0" i="0" dirty="0">
                <a:effectLst/>
                <a:latin typeface="Söhne"/>
              </a:rPr>
              <a:t>Data preprocessing.</a:t>
            </a:r>
          </a:p>
          <a:p>
            <a:pPr marL="742950" lvl="1" indent="-285750" algn="l">
              <a:lnSpc>
                <a:spcPct val="200000"/>
              </a:lnSpc>
              <a:buFont typeface="Arial" panose="020B0604020202020204" pitchFamily="34" charset="0"/>
              <a:buChar char="•"/>
            </a:pPr>
            <a:r>
              <a:rPr lang="en-IN" b="0" i="0" dirty="0">
                <a:effectLst/>
                <a:latin typeface="Söhne"/>
              </a:rPr>
              <a:t>Model training and evaluation.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82126" y="95250"/>
            <a:ext cx="457200" cy="3619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801474" y="62923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0" y="33172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969D3504-F1E1-145F-AD8C-428ED6204904}"/>
              </a:ext>
            </a:extLst>
          </p:cNvPr>
          <p:cNvSpPr txBox="1"/>
          <p:nvPr/>
        </p:nvSpPr>
        <p:spPr>
          <a:xfrm>
            <a:off x="381000" y="758337"/>
            <a:ext cx="9905999" cy="4135106"/>
          </a:xfrm>
          <a:prstGeom prst="rect">
            <a:avLst/>
          </a:prstGeom>
          <a:noFill/>
        </p:spPr>
        <p:txBody>
          <a:bodyPr wrap="square" rtlCol="0">
            <a:spAutoFit/>
          </a:bodyPr>
          <a:lstStyle/>
          <a:p>
            <a:pPr algn="l">
              <a:lnSpc>
                <a:spcPct val="250000"/>
              </a:lnSpc>
              <a:buFont typeface="Arial" panose="020B0604020202020204" pitchFamily="34" charset="0"/>
              <a:buChar char="•"/>
            </a:pPr>
            <a:r>
              <a:rPr lang="en-US" b="0" i="0" dirty="0">
                <a:effectLst/>
                <a:latin typeface="Söhne"/>
              </a:rPr>
              <a:t>End Users:</a:t>
            </a:r>
          </a:p>
          <a:p>
            <a:pPr marL="742950" lvl="1" indent="-285750" algn="l">
              <a:lnSpc>
                <a:spcPct val="250000"/>
              </a:lnSpc>
              <a:buFont typeface="Arial" panose="020B0604020202020204" pitchFamily="34" charset="0"/>
              <a:buChar char="•"/>
            </a:pPr>
            <a:r>
              <a:rPr lang="en-US" b="0" i="0" dirty="0">
                <a:effectLst/>
                <a:latin typeface="Söhne"/>
              </a:rPr>
              <a:t>Automotive designers and engineers.</a:t>
            </a:r>
          </a:p>
          <a:p>
            <a:pPr algn="l">
              <a:lnSpc>
                <a:spcPct val="250000"/>
              </a:lnSpc>
              <a:buFont typeface="Arial" panose="020B0604020202020204" pitchFamily="34" charset="0"/>
              <a:buChar char="•"/>
            </a:pPr>
            <a:r>
              <a:rPr lang="en-US" b="0" i="0" dirty="0">
                <a:effectLst/>
                <a:latin typeface="Söhne"/>
              </a:rPr>
              <a:t>Potential Use Cases:</a:t>
            </a:r>
          </a:p>
          <a:p>
            <a:pPr marL="742950" lvl="1" indent="-285750" algn="l">
              <a:lnSpc>
                <a:spcPct val="250000"/>
              </a:lnSpc>
              <a:buFont typeface="Arial" panose="020B0604020202020204" pitchFamily="34" charset="0"/>
              <a:buChar char="•"/>
            </a:pPr>
            <a:r>
              <a:rPr lang="en-US" b="0" i="0" dirty="0">
                <a:effectLst/>
                <a:latin typeface="Söhne"/>
              </a:rPr>
              <a:t>Inspire new vehicle designs.</a:t>
            </a:r>
          </a:p>
          <a:p>
            <a:pPr marL="742950" lvl="1" indent="-285750" algn="l">
              <a:lnSpc>
                <a:spcPct val="250000"/>
              </a:lnSpc>
              <a:buFont typeface="Arial" panose="020B0604020202020204" pitchFamily="34" charset="0"/>
              <a:buChar char="•"/>
            </a:pPr>
            <a:r>
              <a:rPr lang="en-US" b="0" i="0" dirty="0">
                <a:effectLst/>
                <a:latin typeface="Söhne"/>
              </a:rPr>
              <a:t>Efficient exploration of design possibilities.</a:t>
            </a:r>
          </a:p>
          <a:p>
            <a:pPr marL="742950" lvl="1" indent="-285750" algn="l">
              <a:lnSpc>
                <a:spcPct val="250000"/>
              </a:lnSpc>
              <a:buFont typeface="Arial" panose="020B0604020202020204" pitchFamily="34" charset="0"/>
              <a:buChar char="•"/>
            </a:pPr>
            <a:r>
              <a:rPr lang="en-US" b="0" i="0" dirty="0">
                <a:effectLst/>
                <a:latin typeface="Söhne"/>
              </a:rPr>
              <a:t>Accelerate prototyping and innovation.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507371"/>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7B1FB54-ED54-F22B-FB7F-2FFB16AC9135}"/>
              </a:ext>
            </a:extLst>
          </p:cNvPr>
          <p:cNvSpPr txBox="1"/>
          <p:nvPr/>
        </p:nvSpPr>
        <p:spPr>
          <a:xfrm>
            <a:off x="457200" y="1216031"/>
            <a:ext cx="10744200" cy="3338735"/>
          </a:xfrm>
          <a:prstGeom prst="rect">
            <a:avLst/>
          </a:prstGeom>
          <a:noFill/>
        </p:spPr>
        <p:txBody>
          <a:bodyPr wrap="square" rtlCol="0">
            <a:spAutoFit/>
          </a:bodyPr>
          <a:lstStyle/>
          <a:p>
            <a:pPr algn="l">
              <a:lnSpc>
                <a:spcPct val="200000"/>
              </a:lnSpc>
              <a:buFont typeface="Arial" panose="020B0604020202020204" pitchFamily="34" charset="0"/>
              <a:buChar char="•"/>
            </a:pPr>
            <a:r>
              <a:rPr lang="en-US" b="0" i="0" dirty="0">
                <a:effectLst/>
                <a:latin typeface="Söhne"/>
              </a:rPr>
              <a:t>Solution:</a:t>
            </a:r>
          </a:p>
          <a:p>
            <a:pPr marL="742950" lvl="1" indent="-285750" algn="l">
              <a:lnSpc>
                <a:spcPct val="200000"/>
              </a:lnSpc>
              <a:buFont typeface="Arial" panose="020B0604020202020204" pitchFamily="34" charset="0"/>
              <a:buChar char="•"/>
            </a:pPr>
            <a:r>
              <a:rPr lang="en-US" b="0" i="0" dirty="0">
                <a:effectLst/>
                <a:latin typeface="Söhne"/>
              </a:rPr>
              <a:t>Developed a GAN to generate vehicle images.</a:t>
            </a:r>
          </a:p>
          <a:p>
            <a:pPr algn="l">
              <a:lnSpc>
                <a:spcPct val="200000"/>
              </a:lnSpc>
              <a:buFont typeface="Arial" panose="020B0604020202020204" pitchFamily="34" charset="0"/>
              <a:buChar char="•"/>
            </a:pPr>
            <a:r>
              <a:rPr lang="en-US" b="0" i="0" dirty="0">
                <a:effectLst/>
                <a:latin typeface="Söhne"/>
              </a:rPr>
              <a:t>Value Proposition:</a:t>
            </a:r>
          </a:p>
          <a:p>
            <a:pPr marL="742950" lvl="1" indent="-285750" algn="l">
              <a:lnSpc>
                <a:spcPct val="200000"/>
              </a:lnSpc>
              <a:buFont typeface="Arial" panose="020B0604020202020204" pitchFamily="34" charset="0"/>
              <a:buChar char="•"/>
            </a:pPr>
            <a:r>
              <a:rPr lang="en-US" b="0" i="0" dirty="0">
                <a:effectLst/>
                <a:latin typeface="Söhne"/>
              </a:rPr>
              <a:t>Efficient exploration of new vehicle designs.</a:t>
            </a:r>
          </a:p>
          <a:p>
            <a:pPr marL="742950" lvl="1" indent="-285750" algn="l">
              <a:lnSpc>
                <a:spcPct val="200000"/>
              </a:lnSpc>
              <a:buFont typeface="Arial" panose="020B0604020202020204" pitchFamily="34" charset="0"/>
              <a:buChar char="•"/>
            </a:pPr>
            <a:r>
              <a:rPr lang="en-US" b="0" i="0" dirty="0">
                <a:effectLst/>
                <a:latin typeface="Söhne"/>
              </a:rPr>
              <a:t>Reduced prototyping costs and time.</a:t>
            </a:r>
          </a:p>
          <a:p>
            <a:pPr marL="742950" lvl="1" indent="-285750" algn="l">
              <a:lnSpc>
                <a:spcPct val="200000"/>
              </a:lnSpc>
              <a:buFont typeface="Arial" panose="020B0604020202020204" pitchFamily="34" charset="0"/>
              <a:buChar char="•"/>
            </a:pPr>
            <a:r>
              <a:rPr lang="en-US" b="0" i="0" dirty="0">
                <a:effectLst/>
                <a:latin typeface="Söhne"/>
              </a:rPr>
              <a:t>Inspiration for designers and engineers.</a:t>
            </a:r>
          </a:p>
        </p:txBody>
      </p:sp>
      <p:pic>
        <p:nvPicPr>
          <p:cNvPr id="11" name="object 2">
            <a:extLst>
              <a:ext uri="{FF2B5EF4-FFF2-40B4-BE49-F238E27FC236}">
                <a16:creationId xmlns:a16="http://schemas.microsoft.com/office/drawing/2014/main" id="{BCCA6068-A3D6-19BF-6A4F-1515D2A46870}"/>
              </a:ext>
            </a:extLst>
          </p:cNvPr>
          <p:cNvPicPr/>
          <p:nvPr/>
        </p:nvPicPr>
        <p:blipFill>
          <a:blip r:embed="rId3" cstate="print"/>
          <a:stretch>
            <a:fillRect/>
          </a:stretch>
        </p:blipFill>
        <p:spPr>
          <a:xfrm>
            <a:off x="-4763" y="4957445"/>
            <a:ext cx="1752600" cy="1900555"/>
          </a:xfrm>
          <a:prstGeom prst="rect">
            <a:avLst/>
          </a:prstGeom>
        </p:spPr>
      </p:pic>
      <p:sp>
        <p:nvSpPr>
          <p:cNvPr id="8" name="object 8"/>
          <p:cNvSpPr txBox="1"/>
          <p:nvPr/>
        </p:nvSpPr>
        <p:spPr>
          <a:xfrm>
            <a:off x="1358741" y="6314713"/>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1" name="TextBox 10">
            <a:extLst>
              <a:ext uri="{FF2B5EF4-FFF2-40B4-BE49-F238E27FC236}">
                <a16:creationId xmlns:a16="http://schemas.microsoft.com/office/drawing/2014/main" id="{B4B9E935-9A8C-D6C5-0F53-3C9F95F8B7B3}"/>
              </a:ext>
            </a:extLst>
          </p:cNvPr>
          <p:cNvSpPr txBox="1"/>
          <p:nvPr/>
        </p:nvSpPr>
        <p:spPr>
          <a:xfrm>
            <a:off x="838200" y="1304925"/>
            <a:ext cx="8162925" cy="2057615"/>
          </a:xfrm>
          <a:prstGeom prst="rect">
            <a:avLst/>
          </a:prstGeom>
          <a:noFill/>
        </p:spPr>
        <p:txBody>
          <a:bodyPr wrap="square" rtlCol="0">
            <a:spAutoFit/>
          </a:bodyPr>
          <a:lstStyle/>
          <a:p>
            <a:pPr algn="l">
              <a:lnSpc>
                <a:spcPct val="250000"/>
              </a:lnSpc>
              <a:buFont typeface="Arial" panose="020B0604020202020204" pitchFamily="34" charset="0"/>
              <a:buChar char="•"/>
            </a:pPr>
            <a:r>
              <a:rPr lang="en-US" b="0" i="0" dirty="0">
                <a:effectLst/>
                <a:latin typeface="Söhne"/>
              </a:rPr>
              <a:t>Ability to generate realistic vehicle designs.</a:t>
            </a:r>
          </a:p>
          <a:p>
            <a:pPr algn="l">
              <a:lnSpc>
                <a:spcPct val="250000"/>
              </a:lnSpc>
              <a:buFont typeface="Arial" panose="020B0604020202020204" pitchFamily="34" charset="0"/>
              <a:buChar char="•"/>
            </a:pPr>
            <a:r>
              <a:rPr lang="en-US" b="0" i="0" dirty="0">
                <a:effectLst/>
                <a:latin typeface="Söhne"/>
              </a:rPr>
              <a:t>Steady improvement in image quality during training.</a:t>
            </a:r>
          </a:p>
          <a:p>
            <a:pPr algn="l">
              <a:lnSpc>
                <a:spcPct val="250000"/>
              </a:lnSpc>
              <a:buFont typeface="Arial" panose="020B0604020202020204" pitchFamily="34" charset="0"/>
              <a:buChar char="•"/>
            </a:pPr>
            <a:r>
              <a:rPr lang="en-US" b="0" i="0" dirty="0">
                <a:effectLst/>
                <a:latin typeface="Söhne"/>
              </a:rPr>
              <a:t>Recognition of vehicle outlines and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365124" y="459808"/>
            <a:ext cx="12976225" cy="321242"/>
          </a:xfrm>
          <a:prstGeom prst="rect">
            <a:avLst/>
          </a:prstGeom>
        </p:spPr>
        <p:txBody>
          <a:bodyPr vert="horz" wrap="square" lIns="0" tIns="13335" rIns="0" bIns="0" rtlCol="0">
            <a:spAutoFit/>
          </a:bodyPr>
          <a:lstStyle/>
          <a:p>
            <a:pPr marL="12700">
              <a:lnSpc>
                <a:spcPct val="100000"/>
              </a:lnSpc>
              <a:spcBef>
                <a:spcPts val="105"/>
              </a:spcBef>
            </a:pPr>
            <a:r>
              <a:rPr lang="en-US" sz="2000" b="1" i="0" dirty="0">
                <a:effectLst/>
                <a:latin typeface="Söhne"/>
              </a:rPr>
              <a:t>Modeling of Vehicle Image Generation using Generative Adversarial Networks (GANs)</a:t>
            </a:r>
            <a:endParaRPr sz="2000" dirty="0">
              <a:latin typeface="Trebuchet MS"/>
              <a:cs typeface="Trebuchet MS"/>
            </a:endParaRPr>
          </a:p>
        </p:txBody>
      </p:sp>
      <p:sp>
        <p:nvSpPr>
          <p:cNvPr id="10" name="TextBox 9">
            <a:extLst>
              <a:ext uri="{FF2B5EF4-FFF2-40B4-BE49-F238E27FC236}">
                <a16:creationId xmlns:a16="http://schemas.microsoft.com/office/drawing/2014/main" id="{3B7842EB-E59A-2FEC-9413-FB958447A9E9}"/>
              </a:ext>
            </a:extLst>
          </p:cNvPr>
          <p:cNvSpPr txBox="1"/>
          <p:nvPr/>
        </p:nvSpPr>
        <p:spPr>
          <a:xfrm>
            <a:off x="533400" y="1295400"/>
            <a:ext cx="9144000" cy="3892732"/>
          </a:xfrm>
          <a:prstGeom prst="rect">
            <a:avLst/>
          </a:prstGeom>
          <a:noFill/>
        </p:spPr>
        <p:txBody>
          <a:bodyPr wrap="square" rtlCol="0">
            <a:spAutoFit/>
          </a:bodyPr>
          <a:lstStyle/>
          <a:p>
            <a:pPr algn="l">
              <a:lnSpc>
                <a:spcPct val="200000"/>
              </a:lnSpc>
              <a:buFont typeface="Arial" panose="020B0604020202020204" pitchFamily="34" charset="0"/>
              <a:buChar char="•"/>
            </a:pPr>
            <a:r>
              <a:rPr lang="en-IN" b="0" i="0" dirty="0">
                <a:effectLst/>
                <a:latin typeface="Söhne"/>
              </a:rPr>
              <a:t>GAN Architecture:</a:t>
            </a:r>
          </a:p>
          <a:p>
            <a:pPr marL="742950" lvl="1" indent="-285750" algn="l">
              <a:lnSpc>
                <a:spcPct val="200000"/>
              </a:lnSpc>
              <a:buFont typeface="Arial" panose="020B0604020202020204" pitchFamily="34" charset="0"/>
              <a:buChar char="•"/>
            </a:pPr>
            <a:r>
              <a:rPr lang="en-IN" b="0" i="0" dirty="0">
                <a:effectLst/>
                <a:latin typeface="Söhne"/>
              </a:rPr>
              <a:t>Generator model.</a:t>
            </a:r>
          </a:p>
          <a:p>
            <a:pPr marL="742950" lvl="1" indent="-285750" algn="l">
              <a:lnSpc>
                <a:spcPct val="200000"/>
              </a:lnSpc>
              <a:buFont typeface="Arial" panose="020B0604020202020204" pitchFamily="34" charset="0"/>
              <a:buChar char="•"/>
            </a:pPr>
            <a:r>
              <a:rPr lang="en-IN" b="0" i="0" dirty="0">
                <a:effectLst/>
                <a:latin typeface="Söhne"/>
              </a:rPr>
              <a:t>Discriminator model.</a:t>
            </a:r>
          </a:p>
          <a:p>
            <a:pPr marL="742950" lvl="1" indent="-285750" algn="l">
              <a:lnSpc>
                <a:spcPct val="200000"/>
              </a:lnSpc>
              <a:buFont typeface="Arial" panose="020B0604020202020204" pitchFamily="34" charset="0"/>
              <a:buChar char="•"/>
            </a:pPr>
            <a:r>
              <a:rPr lang="en-IN" b="0" i="0" dirty="0">
                <a:effectLst/>
                <a:latin typeface="Söhne"/>
              </a:rPr>
              <a:t>Training loop.</a:t>
            </a:r>
          </a:p>
          <a:p>
            <a:pPr algn="l">
              <a:lnSpc>
                <a:spcPct val="200000"/>
              </a:lnSpc>
              <a:buFont typeface="Arial" panose="020B0604020202020204" pitchFamily="34" charset="0"/>
              <a:buChar char="•"/>
            </a:pPr>
            <a:r>
              <a:rPr lang="en-IN" b="0" i="0" dirty="0">
                <a:effectLst/>
                <a:latin typeface="Söhne"/>
              </a:rPr>
              <a:t>Dataset:</a:t>
            </a:r>
          </a:p>
          <a:p>
            <a:pPr marL="742950" lvl="1" indent="-285750" algn="l">
              <a:lnSpc>
                <a:spcPct val="200000"/>
              </a:lnSpc>
              <a:buFont typeface="Arial" panose="020B0604020202020204" pitchFamily="34" charset="0"/>
              <a:buChar char="•"/>
            </a:pPr>
            <a:r>
              <a:rPr lang="en-IN" b="0" i="0" dirty="0">
                <a:effectLst/>
                <a:latin typeface="Söhne"/>
              </a:rPr>
              <a:t>Comprehensive Cars Dataset.</a:t>
            </a:r>
          </a:p>
          <a:p>
            <a:pPr marL="742950" lvl="1" indent="-285750" algn="l">
              <a:lnSpc>
                <a:spcPct val="200000"/>
              </a:lnSpc>
              <a:buFont typeface="Arial" panose="020B0604020202020204" pitchFamily="34" charset="0"/>
              <a:buChar char="•"/>
            </a:pPr>
            <a:r>
              <a:rPr lang="en-IN" b="0" i="0" dirty="0">
                <a:effectLst/>
                <a:latin typeface="Söhne"/>
              </a:rPr>
              <a:t>1324 front-facing vehicle images.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344</TotalTime>
  <Words>493</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Söhne</vt:lpstr>
      <vt:lpstr>Trebuchet MS</vt:lpstr>
      <vt:lpstr>Office Theme</vt:lpstr>
      <vt:lpstr>Presented by: Sudharsanan S R Nan-Mudhalvan Id:au421221104043 College Name: Karpaga Vinayaga College of Engineering and Technology Title : Vehicle Image Generation using Generative Adversarial Networks (GANs)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Sudharsanan S R</dc:title>
  <dc:creator>sudharsan sr</dc:creator>
  <cp:lastModifiedBy>sudharsan sr</cp:lastModifiedBy>
  <cp:revision>4</cp:revision>
  <dcterms:created xsi:type="dcterms:W3CDTF">2024-04-01T14:13:32Z</dcterms:created>
  <dcterms:modified xsi:type="dcterms:W3CDTF">2024-04-02T05:34:04Z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