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League Spartan" charset="1" panose="00000800000000000000"/>
      <p:regular r:id="rId17"/>
    </p:embeddedFont>
    <p:embeddedFont>
      <p:font typeface="Glacial Indifference" charset="1" panose="00000000000000000000"/>
      <p:regular r:id="rId18"/>
    </p:embeddedFont>
    <p:embeddedFont>
      <p:font typeface="Glacial Indifference Italics" charset="1" panose="000000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slide1.xml><?xml version="1.0" encoding="utf-8"?>
<p:sld xmlns:p="http://schemas.openxmlformats.org/presentationml/2006/main" xmlns:a="http://schemas.openxmlformats.org/drawingml/2006/main">
  <p:cSld>
    <p:bg>
      <p:bgPr>
        <a:solidFill>
          <a:srgbClr val="EBEBEB"/>
        </a:solidFill>
      </p:bgPr>
    </p:bg>
    <p:spTree>
      <p:nvGrpSpPr>
        <p:cNvPr id="1" name=""/>
        <p:cNvGrpSpPr/>
        <p:nvPr/>
      </p:nvGrpSpPr>
      <p:grpSpPr>
        <a:xfrm>
          <a:off x="0" y="0"/>
          <a:ext cx="0" cy="0"/>
          <a:chOff x="0" y="0"/>
          <a:chExt cx="0" cy="0"/>
        </a:xfrm>
      </p:grpSpPr>
      <p:sp>
        <p:nvSpPr>
          <p:cNvPr name="TextBox 2" id="2"/>
          <p:cNvSpPr txBox="true"/>
          <p:nvPr/>
        </p:nvSpPr>
        <p:spPr>
          <a:xfrm rot="0">
            <a:off x="2890320" y="3604077"/>
            <a:ext cx="12507360" cy="2520072"/>
          </a:xfrm>
          <a:prstGeom prst="rect">
            <a:avLst/>
          </a:prstGeom>
        </p:spPr>
        <p:txBody>
          <a:bodyPr anchor="t" rtlCol="false" tIns="0" lIns="0" bIns="0" rIns="0">
            <a:spAutoFit/>
          </a:bodyPr>
          <a:lstStyle/>
          <a:p>
            <a:pPr algn="ctr">
              <a:lnSpc>
                <a:spcPts val="6572"/>
              </a:lnSpc>
            </a:pPr>
            <a:r>
              <a:rPr lang="en-US" sz="6200">
                <a:solidFill>
                  <a:srgbClr val="545454"/>
                </a:solidFill>
                <a:latin typeface="League Spartan"/>
              </a:rPr>
              <a:t>Smart Water Level Monitoring and Control System Using ESP8266 and Blynk</a:t>
            </a:r>
          </a:p>
        </p:txBody>
      </p:sp>
      <p:sp>
        <p:nvSpPr>
          <p:cNvPr name="TextBox 3" id="3"/>
          <p:cNvSpPr txBox="true"/>
          <p:nvPr/>
        </p:nvSpPr>
        <p:spPr>
          <a:xfrm rot="0">
            <a:off x="13107834" y="8731885"/>
            <a:ext cx="4151466" cy="490855"/>
          </a:xfrm>
          <a:prstGeom prst="rect">
            <a:avLst/>
          </a:prstGeom>
        </p:spPr>
        <p:txBody>
          <a:bodyPr anchor="t" rtlCol="false" tIns="0" lIns="0" bIns="0" rIns="0">
            <a:spAutoFit/>
          </a:bodyPr>
          <a:lstStyle/>
          <a:p>
            <a:pPr algn="r">
              <a:lnSpc>
                <a:spcPts val="3919"/>
              </a:lnSpc>
            </a:pPr>
            <a:r>
              <a:rPr lang="en-US" sz="2799">
                <a:solidFill>
                  <a:srgbClr val="545454"/>
                </a:solidFill>
                <a:latin typeface="Glacial Indifference"/>
              </a:rPr>
              <a:t>SUDHARSAN S - 210701266</a:t>
            </a:r>
          </a:p>
        </p:txBody>
      </p:sp>
      <p:sp>
        <p:nvSpPr>
          <p:cNvPr name="TextBox 4" id="4"/>
          <p:cNvSpPr txBox="true"/>
          <p:nvPr/>
        </p:nvSpPr>
        <p:spPr>
          <a:xfrm rot="0">
            <a:off x="12740438" y="9156065"/>
            <a:ext cx="4518862" cy="490855"/>
          </a:xfrm>
          <a:prstGeom prst="rect">
            <a:avLst/>
          </a:prstGeom>
        </p:spPr>
        <p:txBody>
          <a:bodyPr anchor="t" rtlCol="false" tIns="0" lIns="0" bIns="0" rIns="0">
            <a:spAutoFit/>
          </a:bodyPr>
          <a:lstStyle/>
          <a:p>
            <a:pPr algn="r">
              <a:lnSpc>
                <a:spcPts val="3919"/>
              </a:lnSpc>
            </a:pPr>
            <a:r>
              <a:rPr lang="en-US" sz="2799">
                <a:solidFill>
                  <a:srgbClr val="545454"/>
                </a:solidFill>
                <a:latin typeface="Glacial Indifference"/>
              </a:rPr>
              <a:t>SWETHA ADLURU - 210701276</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0"/>
            <a:ext cx="18288000" cy="2765325"/>
            <a:chOff x="0" y="0"/>
            <a:chExt cx="5666449" cy="856823"/>
          </a:xfrm>
        </p:grpSpPr>
        <p:sp>
          <p:nvSpPr>
            <p:cNvPr name="Freeform 3" id="3"/>
            <p:cNvSpPr/>
            <p:nvPr/>
          </p:nvSpPr>
          <p:spPr>
            <a:xfrm flipH="false" flipV="false" rot="0">
              <a:off x="0" y="0"/>
              <a:ext cx="5666449" cy="856823"/>
            </a:xfrm>
            <a:custGeom>
              <a:avLst/>
              <a:gdLst/>
              <a:ahLst/>
              <a:cxnLst/>
              <a:rect r="r" b="b" t="t" l="l"/>
              <a:pathLst>
                <a:path h="856823" w="5666449">
                  <a:moveTo>
                    <a:pt x="0" y="0"/>
                  </a:moveTo>
                  <a:lnTo>
                    <a:pt x="5666449" y="0"/>
                  </a:lnTo>
                  <a:lnTo>
                    <a:pt x="5666449" y="856823"/>
                  </a:lnTo>
                  <a:lnTo>
                    <a:pt x="0" y="856823"/>
                  </a:lnTo>
                  <a:close/>
                </a:path>
              </a:pathLst>
            </a:custGeom>
            <a:solidFill>
              <a:srgbClr val="EBEBEB"/>
            </a:solidFill>
          </p:spPr>
        </p:sp>
      </p:grpSp>
      <p:sp>
        <p:nvSpPr>
          <p:cNvPr name="TextBox 4" id="4"/>
          <p:cNvSpPr txBox="true"/>
          <p:nvPr/>
        </p:nvSpPr>
        <p:spPr>
          <a:xfrm rot="0">
            <a:off x="1028700" y="1624523"/>
            <a:ext cx="11369813" cy="679450"/>
          </a:xfrm>
          <a:prstGeom prst="rect">
            <a:avLst/>
          </a:prstGeom>
        </p:spPr>
        <p:txBody>
          <a:bodyPr anchor="t" rtlCol="false" tIns="0" lIns="0" bIns="0" rIns="0">
            <a:spAutoFit/>
          </a:bodyPr>
          <a:lstStyle/>
          <a:p>
            <a:pPr algn="l">
              <a:lnSpc>
                <a:spcPts val="5599"/>
              </a:lnSpc>
            </a:pPr>
            <a:r>
              <a:rPr lang="en-US" sz="3999">
                <a:solidFill>
                  <a:srgbClr val="545454"/>
                </a:solidFill>
                <a:latin typeface="League Spartan"/>
              </a:rPr>
              <a:t>CONCLUSION AND FUTURE ENHANCEMENT</a:t>
            </a:r>
          </a:p>
        </p:txBody>
      </p:sp>
      <p:sp>
        <p:nvSpPr>
          <p:cNvPr name="TextBox 5" id="5"/>
          <p:cNvSpPr txBox="true"/>
          <p:nvPr/>
        </p:nvSpPr>
        <p:spPr>
          <a:xfrm rot="0">
            <a:off x="1028700" y="3623492"/>
            <a:ext cx="16230600" cy="5029835"/>
          </a:xfrm>
          <a:prstGeom prst="rect">
            <a:avLst/>
          </a:prstGeom>
        </p:spPr>
        <p:txBody>
          <a:bodyPr anchor="t" rtlCol="false" tIns="0" lIns="0" bIns="0" rIns="0">
            <a:spAutoFit/>
          </a:bodyPr>
          <a:lstStyle/>
          <a:p>
            <a:pPr algn="just">
              <a:lnSpc>
                <a:spcPts val="4479"/>
              </a:lnSpc>
            </a:pPr>
            <a:r>
              <a:rPr lang="en-US" sz="2799">
                <a:solidFill>
                  <a:srgbClr val="545454"/>
                </a:solidFill>
                <a:latin typeface="Glacial Indifference"/>
              </a:rPr>
              <a:t>The smart water level monitoring and control system using the ESP8266 microcontroller and Blynk platform effectively addresses the shortcomings of traditional methods by providing accurate, real-time measurements and remote monitoring capabilities, thus enhancing water management efficiency and sustainability. Future enhancements could include integration with smart home systems for voice control, predictive analytics for optimized water usage, support for multi-tank monitoring, solar power integration for remote locations, advanced notifications for maintenance and leak detection, water quality monitoring, automatic pump control based on water levels, and improved user interface for detailed analytics and customizable alerts. These advancements will further enhance the system's robustness, versatility, and utility in various water management applications.</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2890320" y="3844925"/>
            <a:ext cx="12507360" cy="2730500"/>
          </a:xfrm>
          <a:prstGeom prst="rect">
            <a:avLst/>
          </a:prstGeom>
        </p:spPr>
        <p:txBody>
          <a:bodyPr anchor="t" rtlCol="false" tIns="0" lIns="0" bIns="0" rIns="0">
            <a:spAutoFit/>
          </a:bodyPr>
          <a:lstStyle/>
          <a:p>
            <a:pPr algn="ctr">
              <a:lnSpc>
                <a:spcPts val="10599"/>
              </a:lnSpc>
            </a:pPr>
            <a:r>
              <a:rPr lang="en-US" sz="9999">
                <a:solidFill>
                  <a:srgbClr val="545454"/>
                </a:solidFill>
                <a:latin typeface="League Spartan"/>
              </a:rPr>
              <a:t>Thank you</a:t>
            </a:r>
          </a:p>
          <a:p>
            <a:pPr algn="ctr">
              <a:lnSpc>
                <a:spcPts val="10599"/>
              </a:lnSpc>
            </a:pPr>
            <a:r>
              <a:rPr lang="en-US" sz="9999">
                <a:solidFill>
                  <a:srgbClr val="545454"/>
                </a:solidFill>
                <a:latin typeface="League Spartan"/>
              </a:rPr>
              <a:t>for listening!</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BEBEB"/>
        </a:solidFill>
      </p:bgPr>
    </p:bg>
    <p:spTree>
      <p:nvGrpSpPr>
        <p:cNvPr id="1" name=""/>
        <p:cNvGrpSpPr/>
        <p:nvPr/>
      </p:nvGrpSpPr>
      <p:grpSpPr>
        <a:xfrm>
          <a:off x="0" y="0"/>
          <a:ext cx="0" cy="0"/>
          <a:chOff x="0" y="0"/>
          <a:chExt cx="0" cy="0"/>
        </a:xfrm>
      </p:grpSpPr>
      <p:grpSp>
        <p:nvGrpSpPr>
          <p:cNvPr name="Group 2" id="2"/>
          <p:cNvGrpSpPr/>
          <p:nvPr/>
        </p:nvGrpSpPr>
        <p:grpSpPr>
          <a:xfrm rot="0">
            <a:off x="16271012" y="8535568"/>
            <a:ext cx="1021283" cy="1021283"/>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BEBEB"/>
            </a:solidFill>
          </p:spPr>
        </p:sp>
      </p:grpSp>
      <p:sp>
        <p:nvSpPr>
          <p:cNvPr name="Freeform 4" id="4"/>
          <p:cNvSpPr/>
          <p:nvPr/>
        </p:nvSpPr>
        <p:spPr>
          <a:xfrm flipH="true" flipV="false" rot="0">
            <a:off x="10477014" y="0"/>
            <a:ext cx="7810986" cy="10287000"/>
          </a:xfrm>
          <a:custGeom>
            <a:avLst/>
            <a:gdLst/>
            <a:ahLst/>
            <a:cxnLst/>
            <a:rect r="r" b="b" t="t" l="l"/>
            <a:pathLst>
              <a:path h="10287000" w="7810986">
                <a:moveTo>
                  <a:pt x="7810986" y="0"/>
                </a:moveTo>
                <a:lnTo>
                  <a:pt x="0" y="0"/>
                </a:lnTo>
                <a:lnTo>
                  <a:pt x="0" y="10287000"/>
                </a:lnTo>
                <a:lnTo>
                  <a:pt x="7810986" y="10287000"/>
                </a:lnTo>
                <a:lnTo>
                  <a:pt x="7810986" y="0"/>
                </a:lnTo>
                <a:close/>
              </a:path>
            </a:pathLst>
          </a:custGeom>
          <a:blipFill>
            <a:blip r:embed="rId2"/>
            <a:stretch>
              <a:fillRect l="-20578" t="0" r="-54728" b="0"/>
            </a:stretch>
          </a:blipFill>
        </p:spPr>
      </p:sp>
      <p:sp>
        <p:nvSpPr>
          <p:cNvPr name="TextBox 5" id="5"/>
          <p:cNvSpPr txBox="true"/>
          <p:nvPr/>
        </p:nvSpPr>
        <p:spPr>
          <a:xfrm rot="0">
            <a:off x="1028700" y="3133407"/>
            <a:ext cx="8115300" cy="3905885"/>
          </a:xfrm>
          <a:prstGeom prst="rect">
            <a:avLst/>
          </a:prstGeom>
        </p:spPr>
        <p:txBody>
          <a:bodyPr anchor="t" rtlCol="false" tIns="0" lIns="0" bIns="0" rIns="0">
            <a:spAutoFit/>
          </a:bodyPr>
          <a:lstStyle/>
          <a:p>
            <a:pPr algn="just">
              <a:lnSpc>
                <a:spcPts val="4479"/>
              </a:lnSpc>
            </a:pPr>
            <a:r>
              <a:rPr lang="en-US" sz="2799">
                <a:solidFill>
                  <a:srgbClr val="545454"/>
                </a:solidFill>
                <a:latin typeface="Glacial Indifference"/>
              </a:rPr>
              <a:t>To develop an efficient solution for water management, this project aims to create a smart water level monitoring and control system using ESP8266 and Blynk. The system will provide accurate, real-time water level measurements, enable remote access, and improve water usage efficiency to prevent wastage and shortages.</a:t>
            </a:r>
          </a:p>
        </p:txBody>
      </p:sp>
      <p:sp>
        <p:nvSpPr>
          <p:cNvPr name="TextBox 6" id="6"/>
          <p:cNvSpPr txBox="true"/>
          <p:nvPr/>
        </p:nvSpPr>
        <p:spPr>
          <a:xfrm rot="0">
            <a:off x="1028700" y="1302861"/>
            <a:ext cx="8729154" cy="778509"/>
          </a:xfrm>
          <a:prstGeom prst="rect">
            <a:avLst/>
          </a:prstGeom>
        </p:spPr>
        <p:txBody>
          <a:bodyPr anchor="t" rtlCol="false" tIns="0" lIns="0" bIns="0" rIns="0">
            <a:spAutoFit/>
          </a:bodyPr>
          <a:lstStyle/>
          <a:p>
            <a:pPr algn="l">
              <a:lnSpc>
                <a:spcPts val="6440"/>
              </a:lnSpc>
            </a:pPr>
            <a:r>
              <a:rPr lang="en-US" sz="4600">
                <a:solidFill>
                  <a:srgbClr val="545454"/>
                </a:solidFill>
                <a:latin typeface="League Spartan"/>
              </a:rPr>
              <a:t>PROBLEM STATEMENT</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2765325"/>
            <a:chOff x="0" y="0"/>
            <a:chExt cx="5666449" cy="856823"/>
          </a:xfrm>
        </p:grpSpPr>
        <p:sp>
          <p:nvSpPr>
            <p:cNvPr name="Freeform 3" id="3"/>
            <p:cNvSpPr/>
            <p:nvPr/>
          </p:nvSpPr>
          <p:spPr>
            <a:xfrm flipH="false" flipV="false" rot="0">
              <a:off x="0" y="0"/>
              <a:ext cx="5666449" cy="856823"/>
            </a:xfrm>
            <a:custGeom>
              <a:avLst/>
              <a:gdLst/>
              <a:ahLst/>
              <a:cxnLst/>
              <a:rect r="r" b="b" t="t" l="l"/>
              <a:pathLst>
                <a:path h="856823" w="5666449">
                  <a:moveTo>
                    <a:pt x="0" y="0"/>
                  </a:moveTo>
                  <a:lnTo>
                    <a:pt x="5666449" y="0"/>
                  </a:lnTo>
                  <a:lnTo>
                    <a:pt x="5666449" y="856823"/>
                  </a:lnTo>
                  <a:lnTo>
                    <a:pt x="0" y="856823"/>
                  </a:lnTo>
                  <a:close/>
                </a:path>
              </a:pathLst>
            </a:custGeom>
            <a:solidFill>
              <a:srgbClr val="EBEBEB"/>
            </a:solidFill>
          </p:spPr>
        </p:sp>
      </p:grpSp>
      <p:sp>
        <p:nvSpPr>
          <p:cNvPr name="Freeform 4" id="4"/>
          <p:cNvSpPr/>
          <p:nvPr/>
        </p:nvSpPr>
        <p:spPr>
          <a:xfrm flipH="false" flipV="false" rot="0">
            <a:off x="-19050" y="2765325"/>
            <a:ext cx="6985548" cy="7521675"/>
          </a:xfrm>
          <a:custGeom>
            <a:avLst/>
            <a:gdLst/>
            <a:ahLst/>
            <a:cxnLst/>
            <a:rect r="r" b="b" t="t" l="l"/>
            <a:pathLst>
              <a:path h="7521675" w="6985548">
                <a:moveTo>
                  <a:pt x="0" y="0"/>
                </a:moveTo>
                <a:lnTo>
                  <a:pt x="6985548" y="0"/>
                </a:lnTo>
                <a:lnTo>
                  <a:pt x="6985548" y="7521675"/>
                </a:lnTo>
                <a:lnTo>
                  <a:pt x="0" y="7521675"/>
                </a:lnTo>
                <a:lnTo>
                  <a:pt x="0" y="0"/>
                </a:lnTo>
                <a:close/>
              </a:path>
            </a:pathLst>
          </a:custGeom>
          <a:blipFill>
            <a:blip r:embed="rId2"/>
            <a:stretch>
              <a:fillRect l="-15357" t="0" r="-46256" b="0"/>
            </a:stretch>
          </a:blipFill>
        </p:spPr>
      </p:sp>
      <p:sp>
        <p:nvSpPr>
          <p:cNvPr name="TextBox 5" id="5"/>
          <p:cNvSpPr txBox="true"/>
          <p:nvPr/>
        </p:nvSpPr>
        <p:spPr>
          <a:xfrm rot="0">
            <a:off x="1028700" y="1624523"/>
            <a:ext cx="4871495" cy="679450"/>
          </a:xfrm>
          <a:prstGeom prst="rect">
            <a:avLst/>
          </a:prstGeom>
        </p:spPr>
        <p:txBody>
          <a:bodyPr anchor="t" rtlCol="false" tIns="0" lIns="0" bIns="0" rIns="0">
            <a:spAutoFit/>
          </a:bodyPr>
          <a:lstStyle/>
          <a:p>
            <a:pPr algn="l">
              <a:lnSpc>
                <a:spcPts val="5599"/>
              </a:lnSpc>
            </a:pPr>
            <a:r>
              <a:rPr lang="en-US" sz="3999">
                <a:solidFill>
                  <a:srgbClr val="545454"/>
                </a:solidFill>
                <a:latin typeface="League Spartan"/>
              </a:rPr>
              <a:t>ABSTRACT</a:t>
            </a:r>
          </a:p>
        </p:txBody>
      </p:sp>
      <p:sp>
        <p:nvSpPr>
          <p:cNvPr name="TextBox 6" id="6"/>
          <p:cNvSpPr txBox="true"/>
          <p:nvPr/>
        </p:nvSpPr>
        <p:spPr>
          <a:xfrm rot="0">
            <a:off x="7641829" y="3081923"/>
            <a:ext cx="10090054" cy="6783705"/>
          </a:xfrm>
          <a:prstGeom prst="rect">
            <a:avLst/>
          </a:prstGeom>
        </p:spPr>
        <p:txBody>
          <a:bodyPr anchor="t" rtlCol="false" tIns="0" lIns="0" bIns="0" rIns="0">
            <a:spAutoFit/>
          </a:bodyPr>
          <a:lstStyle/>
          <a:p>
            <a:pPr algn="just">
              <a:lnSpc>
                <a:spcPts val="3840"/>
              </a:lnSpc>
            </a:pPr>
            <a:r>
              <a:rPr lang="en-US" sz="2400">
                <a:solidFill>
                  <a:srgbClr val="545454"/>
                </a:solidFill>
                <a:latin typeface="Glacial Indifference"/>
              </a:rPr>
              <a:t>Water management is a crucial aspect of both residential and industrial settings, often challenged by the limitations of traditional monitoring methods that are manual, time-consuming, and prone to errors. To address these issues, this project proposes the development of a smart water level monitoring and control system utilizing the ESP8266 microcontroller and the Blynk platform. The system employs ultrasonic sensors to accurately measure the water levels in storage tanks and calculates the percentage of tank fullness. This data is transmitted in real-time to a mobile application, allowing users to monitor water levels remotely. Additionally, the system includes a control feature enabling users to activate or deactivate the water level sensing via the Blynk app. By providing precise measurements and remote control capabilities, the proposed system aims to enhance water management practices, prevent wastage, and ensure optimal water usage, ultimately contributing to sustainable water management solutions.</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0"/>
            <a:ext cx="18288000" cy="2765325"/>
            <a:chOff x="0" y="0"/>
            <a:chExt cx="5666449" cy="856823"/>
          </a:xfrm>
        </p:grpSpPr>
        <p:sp>
          <p:nvSpPr>
            <p:cNvPr name="Freeform 3" id="3"/>
            <p:cNvSpPr/>
            <p:nvPr/>
          </p:nvSpPr>
          <p:spPr>
            <a:xfrm flipH="false" flipV="false" rot="0">
              <a:off x="0" y="0"/>
              <a:ext cx="5666449" cy="856823"/>
            </a:xfrm>
            <a:custGeom>
              <a:avLst/>
              <a:gdLst/>
              <a:ahLst/>
              <a:cxnLst/>
              <a:rect r="r" b="b" t="t" l="l"/>
              <a:pathLst>
                <a:path h="856823" w="5666449">
                  <a:moveTo>
                    <a:pt x="0" y="0"/>
                  </a:moveTo>
                  <a:lnTo>
                    <a:pt x="5666449" y="0"/>
                  </a:lnTo>
                  <a:lnTo>
                    <a:pt x="5666449" y="856823"/>
                  </a:lnTo>
                  <a:lnTo>
                    <a:pt x="0" y="856823"/>
                  </a:lnTo>
                  <a:close/>
                </a:path>
              </a:pathLst>
            </a:custGeom>
            <a:solidFill>
              <a:srgbClr val="EBEBEB"/>
            </a:solidFill>
          </p:spPr>
        </p:sp>
      </p:grpSp>
      <p:sp>
        <p:nvSpPr>
          <p:cNvPr name="TextBox 4" id="4"/>
          <p:cNvSpPr txBox="true"/>
          <p:nvPr/>
        </p:nvSpPr>
        <p:spPr>
          <a:xfrm rot="0">
            <a:off x="1028700" y="1624523"/>
            <a:ext cx="4871495" cy="679450"/>
          </a:xfrm>
          <a:prstGeom prst="rect">
            <a:avLst/>
          </a:prstGeom>
        </p:spPr>
        <p:txBody>
          <a:bodyPr anchor="t" rtlCol="false" tIns="0" lIns="0" bIns="0" rIns="0">
            <a:spAutoFit/>
          </a:bodyPr>
          <a:lstStyle/>
          <a:p>
            <a:pPr algn="l">
              <a:lnSpc>
                <a:spcPts val="5599"/>
              </a:lnSpc>
            </a:pPr>
            <a:r>
              <a:rPr lang="en-US" sz="3999">
                <a:solidFill>
                  <a:srgbClr val="545454"/>
                </a:solidFill>
                <a:latin typeface="League Spartan"/>
              </a:rPr>
              <a:t>EXISTING SYSTEM</a:t>
            </a:r>
          </a:p>
        </p:txBody>
      </p:sp>
      <p:sp>
        <p:nvSpPr>
          <p:cNvPr name="TextBox 5" id="5"/>
          <p:cNvSpPr txBox="true"/>
          <p:nvPr/>
        </p:nvSpPr>
        <p:spPr>
          <a:xfrm rot="0">
            <a:off x="1028700" y="3623492"/>
            <a:ext cx="16230600" cy="5029835"/>
          </a:xfrm>
          <a:prstGeom prst="rect">
            <a:avLst/>
          </a:prstGeom>
        </p:spPr>
        <p:txBody>
          <a:bodyPr anchor="t" rtlCol="false" tIns="0" lIns="0" bIns="0" rIns="0">
            <a:spAutoFit/>
          </a:bodyPr>
          <a:lstStyle/>
          <a:p>
            <a:pPr algn="just">
              <a:lnSpc>
                <a:spcPts val="4479"/>
              </a:lnSpc>
            </a:pPr>
            <a:r>
              <a:rPr lang="en-US" sz="2799">
                <a:solidFill>
                  <a:srgbClr val="545454"/>
                </a:solidFill>
                <a:latin typeface="Glacial Indifference"/>
              </a:rPr>
              <a:t>In many residential and industrial settings, traditional water level monitoring methods rely heavily on manual inspections and mechanical float-based systems. These methods are time-consuming, often inaccurate, and prone to human error. Mechanical floats can get stuck or malfunction, leading to incorrect water level readings and potential overflow or shortage situations. Additionally, manual inspections are labor-intensive and do not provide real-time data, making it difficult to manage water usage efficiently and respond promptly to critical water levels. The lack of remote monitoring and control further exacerbates these issues, as users cannot easily access water level information or adjust settings without being physically present at the tank.</a:t>
            </a:r>
          </a:p>
          <a:p>
            <a:pPr algn="just">
              <a:lnSpc>
                <a:spcPts val="4479"/>
              </a:lnSpc>
            </a:pP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0"/>
            <a:ext cx="18288000" cy="2765325"/>
            <a:chOff x="0" y="0"/>
            <a:chExt cx="5666449" cy="856823"/>
          </a:xfrm>
        </p:grpSpPr>
        <p:sp>
          <p:nvSpPr>
            <p:cNvPr name="Freeform 3" id="3"/>
            <p:cNvSpPr/>
            <p:nvPr/>
          </p:nvSpPr>
          <p:spPr>
            <a:xfrm flipH="false" flipV="false" rot="0">
              <a:off x="0" y="0"/>
              <a:ext cx="5666449" cy="856823"/>
            </a:xfrm>
            <a:custGeom>
              <a:avLst/>
              <a:gdLst/>
              <a:ahLst/>
              <a:cxnLst/>
              <a:rect r="r" b="b" t="t" l="l"/>
              <a:pathLst>
                <a:path h="856823" w="5666449">
                  <a:moveTo>
                    <a:pt x="0" y="0"/>
                  </a:moveTo>
                  <a:lnTo>
                    <a:pt x="5666449" y="0"/>
                  </a:lnTo>
                  <a:lnTo>
                    <a:pt x="5666449" y="856823"/>
                  </a:lnTo>
                  <a:lnTo>
                    <a:pt x="0" y="856823"/>
                  </a:lnTo>
                  <a:close/>
                </a:path>
              </a:pathLst>
            </a:custGeom>
            <a:solidFill>
              <a:srgbClr val="EBEBEB"/>
            </a:solidFill>
          </p:spPr>
        </p:sp>
      </p:grpSp>
      <p:sp>
        <p:nvSpPr>
          <p:cNvPr name="TextBox 4" id="4"/>
          <p:cNvSpPr txBox="true"/>
          <p:nvPr/>
        </p:nvSpPr>
        <p:spPr>
          <a:xfrm rot="0">
            <a:off x="1028700" y="1624523"/>
            <a:ext cx="5238891" cy="679450"/>
          </a:xfrm>
          <a:prstGeom prst="rect">
            <a:avLst/>
          </a:prstGeom>
        </p:spPr>
        <p:txBody>
          <a:bodyPr anchor="t" rtlCol="false" tIns="0" lIns="0" bIns="0" rIns="0">
            <a:spAutoFit/>
          </a:bodyPr>
          <a:lstStyle/>
          <a:p>
            <a:pPr algn="l">
              <a:lnSpc>
                <a:spcPts val="5599"/>
              </a:lnSpc>
            </a:pPr>
            <a:r>
              <a:rPr lang="en-US" sz="3999">
                <a:solidFill>
                  <a:srgbClr val="545454"/>
                </a:solidFill>
                <a:latin typeface="League Spartan"/>
              </a:rPr>
              <a:t>PROPOSED SYSTEM</a:t>
            </a:r>
          </a:p>
        </p:txBody>
      </p:sp>
      <p:sp>
        <p:nvSpPr>
          <p:cNvPr name="TextBox 5" id="5"/>
          <p:cNvSpPr txBox="true"/>
          <p:nvPr/>
        </p:nvSpPr>
        <p:spPr>
          <a:xfrm rot="0">
            <a:off x="1028700" y="3623492"/>
            <a:ext cx="16230600" cy="5029835"/>
          </a:xfrm>
          <a:prstGeom prst="rect">
            <a:avLst/>
          </a:prstGeom>
        </p:spPr>
        <p:txBody>
          <a:bodyPr anchor="t" rtlCol="false" tIns="0" lIns="0" bIns="0" rIns="0">
            <a:spAutoFit/>
          </a:bodyPr>
          <a:lstStyle/>
          <a:p>
            <a:pPr algn="just">
              <a:lnSpc>
                <a:spcPts val="4479"/>
              </a:lnSpc>
            </a:pPr>
            <a:r>
              <a:rPr lang="en-US" sz="2799">
                <a:solidFill>
                  <a:srgbClr val="545454"/>
                </a:solidFill>
                <a:latin typeface="Glacial Indifference"/>
              </a:rPr>
              <a:t>The proposed system aims to overcome the limitations of traditional methods by developing a smart water level monitoring and control system using the ESP8266 microcontroller and the Blynk platform. The system features ultrasonic sensors to accurately measure water levels in storage tanks and calculate the percentage of tank fullness. This data is then transmitted in real-time to a mobile application, allowing users to monitor water levels remotely. The system also includes a control feature enabling users to activate or deactivate water level sensing through the Blynk app. This smart system provides precise, real-time measurements, enhances convenience with remote monitoring, and improves water management by preventing wastage and ensuring optimal water usage. Additionally, it reduces the need for manual inspections, thereby saving time and labor, and allows for immediate response to critical water levels.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2765325"/>
            <a:chOff x="0" y="0"/>
            <a:chExt cx="5666449" cy="856823"/>
          </a:xfrm>
        </p:grpSpPr>
        <p:sp>
          <p:nvSpPr>
            <p:cNvPr name="Freeform 3" id="3"/>
            <p:cNvSpPr/>
            <p:nvPr/>
          </p:nvSpPr>
          <p:spPr>
            <a:xfrm flipH="false" flipV="false" rot="0">
              <a:off x="0" y="0"/>
              <a:ext cx="5666449" cy="856823"/>
            </a:xfrm>
            <a:custGeom>
              <a:avLst/>
              <a:gdLst/>
              <a:ahLst/>
              <a:cxnLst/>
              <a:rect r="r" b="b" t="t" l="l"/>
              <a:pathLst>
                <a:path h="856823" w="5666449">
                  <a:moveTo>
                    <a:pt x="0" y="0"/>
                  </a:moveTo>
                  <a:lnTo>
                    <a:pt x="5666449" y="0"/>
                  </a:lnTo>
                  <a:lnTo>
                    <a:pt x="5666449" y="856823"/>
                  </a:lnTo>
                  <a:lnTo>
                    <a:pt x="0" y="856823"/>
                  </a:lnTo>
                  <a:close/>
                </a:path>
              </a:pathLst>
            </a:custGeom>
            <a:solidFill>
              <a:srgbClr val="EBEBEB"/>
            </a:solidFill>
          </p:spPr>
        </p:sp>
      </p:grpSp>
      <p:sp>
        <p:nvSpPr>
          <p:cNvPr name="Freeform 4" id="4"/>
          <p:cNvSpPr/>
          <p:nvPr/>
        </p:nvSpPr>
        <p:spPr>
          <a:xfrm flipH="false" flipV="false" rot="0">
            <a:off x="3168300" y="3209019"/>
            <a:ext cx="11951400" cy="6440735"/>
          </a:xfrm>
          <a:custGeom>
            <a:avLst/>
            <a:gdLst/>
            <a:ahLst/>
            <a:cxnLst/>
            <a:rect r="r" b="b" t="t" l="l"/>
            <a:pathLst>
              <a:path h="6440735" w="11951400">
                <a:moveTo>
                  <a:pt x="0" y="0"/>
                </a:moveTo>
                <a:lnTo>
                  <a:pt x="11951400" y="0"/>
                </a:lnTo>
                <a:lnTo>
                  <a:pt x="11951400" y="6440735"/>
                </a:lnTo>
                <a:lnTo>
                  <a:pt x="0" y="6440735"/>
                </a:lnTo>
                <a:lnTo>
                  <a:pt x="0" y="0"/>
                </a:lnTo>
                <a:close/>
              </a:path>
            </a:pathLst>
          </a:custGeom>
          <a:blipFill>
            <a:blip r:embed="rId2"/>
            <a:stretch>
              <a:fillRect l="0" t="0" r="0" b="0"/>
            </a:stretch>
          </a:blipFill>
        </p:spPr>
      </p:sp>
      <p:sp>
        <p:nvSpPr>
          <p:cNvPr name="TextBox 5" id="5"/>
          <p:cNvSpPr txBox="true"/>
          <p:nvPr/>
        </p:nvSpPr>
        <p:spPr>
          <a:xfrm rot="0">
            <a:off x="1028700" y="1624523"/>
            <a:ext cx="5238891" cy="679450"/>
          </a:xfrm>
          <a:prstGeom prst="rect">
            <a:avLst/>
          </a:prstGeom>
        </p:spPr>
        <p:txBody>
          <a:bodyPr anchor="t" rtlCol="false" tIns="0" lIns="0" bIns="0" rIns="0">
            <a:spAutoFit/>
          </a:bodyPr>
          <a:lstStyle/>
          <a:p>
            <a:pPr algn="l">
              <a:lnSpc>
                <a:spcPts val="5599"/>
              </a:lnSpc>
            </a:pPr>
            <a:r>
              <a:rPr lang="en-US" sz="3999">
                <a:solidFill>
                  <a:srgbClr val="545454"/>
                </a:solidFill>
                <a:latin typeface="League Spartan"/>
              </a:rPr>
              <a:t>ARCHITECTURE</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0"/>
            <a:ext cx="18288000" cy="2765325"/>
            <a:chOff x="0" y="0"/>
            <a:chExt cx="5666449" cy="856823"/>
          </a:xfrm>
        </p:grpSpPr>
        <p:sp>
          <p:nvSpPr>
            <p:cNvPr name="Freeform 3" id="3"/>
            <p:cNvSpPr/>
            <p:nvPr/>
          </p:nvSpPr>
          <p:spPr>
            <a:xfrm flipH="false" flipV="false" rot="0">
              <a:off x="0" y="0"/>
              <a:ext cx="5666449" cy="856823"/>
            </a:xfrm>
            <a:custGeom>
              <a:avLst/>
              <a:gdLst/>
              <a:ahLst/>
              <a:cxnLst/>
              <a:rect r="r" b="b" t="t" l="l"/>
              <a:pathLst>
                <a:path h="856823" w="5666449">
                  <a:moveTo>
                    <a:pt x="0" y="0"/>
                  </a:moveTo>
                  <a:lnTo>
                    <a:pt x="5666449" y="0"/>
                  </a:lnTo>
                  <a:lnTo>
                    <a:pt x="5666449" y="856823"/>
                  </a:lnTo>
                  <a:lnTo>
                    <a:pt x="0" y="856823"/>
                  </a:lnTo>
                  <a:close/>
                </a:path>
              </a:pathLst>
            </a:custGeom>
            <a:solidFill>
              <a:srgbClr val="EBEBEB"/>
            </a:solidFill>
          </p:spPr>
        </p:sp>
      </p:grpSp>
      <p:sp>
        <p:nvSpPr>
          <p:cNvPr name="TextBox 4" id="4"/>
          <p:cNvSpPr txBox="true"/>
          <p:nvPr/>
        </p:nvSpPr>
        <p:spPr>
          <a:xfrm rot="0">
            <a:off x="1028700" y="1624523"/>
            <a:ext cx="5238891" cy="679450"/>
          </a:xfrm>
          <a:prstGeom prst="rect">
            <a:avLst/>
          </a:prstGeom>
        </p:spPr>
        <p:txBody>
          <a:bodyPr anchor="t" rtlCol="false" tIns="0" lIns="0" bIns="0" rIns="0">
            <a:spAutoFit/>
          </a:bodyPr>
          <a:lstStyle/>
          <a:p>
            <a:pPr algn="l">
              <a:lnSpc>
                <a:spcPts val="5599"/>
              </a:lnSpc>
            </a:pPr>
            <a:r>
              <a:rPr lang="en-US" sz="3999">
                <a:solidFill>
                  <a:srgbClr val="545454"/>
                </a:solidFill>
                <a:latin typeface="League Spartan"/>
              </a:rPr>
              <a:t>MODULES</a:t>
            </a:r>
          </a:p>
        </p:txBody>
      </p:sp>
      <p:sp>
        <p:nvSpPr>
          <p:cNvPr name="TextBox 5" id="5"/>
          <p:cNvSpPr txBox="true"/>
          <p:nvPr/>
        </p:nvSpPr>
        <p:spPr>
          <a:xfrm rot="0">
            <a:off x="1028700" y="4205991"/>
            <a:ext cx="16230600" cy="3957955"/>
          </a:xfrm>
          <a:prstGeom prst="rect">
            <a:avLst/>
          </a:prstGeom>
        </p:spPr>
        <p:txBody>
          <a:bodyPr anchor="t" rtlCol="false" tIns="0" lIns="0" bIns="0" rIns="0">
            <a:spAutoFit/>
          </a:bodyPr>
          <a:lstStyle/>
          <a:p>
            <a:pPr algn="l" marL="604519" indent="-302260" lvl="1">
              <a:lnSpc>
                <a:spcPts val="3919"/>
              </a:lnSpc>
              <a:buFont typeface="Arial"/>
              <a:buChar char="•"/>
            </a:pPr>
            <a:r>
              <a:rPr lang="en-US" sz="2799">
                <a:solidFill>
                  <a:srgbClr val="545454"/>
                </a:solidFill>
                <a:latin typeface="Glacial Indifference Semi-Bold"/>
              </a:rPr>
              <a:t>Sensing Module</a:t>
            </a:r>
            <a:r>
              <a:rPr lang="en-US" sz="2799">
                <a:solidFill>
                  <a:srgbClr val="545454"/>
                </a:solidFill>
                <a:latin typeface="Glacial Indifference"/>
              </a:rPr>
              <a:t>: </a:t>
            </a:r>
          </a:p>
          <a:p>
            <a:pPr algn="l" marL="1209039" indent="-403013" lvl="2">
              <a:lnSpc>
                <a:spcPts val="3919"/>
              </a:lnSpc>
              <a:buFont typeface="Arial"/>
              <a:buChar char="⚬"/>
            </a:pPr>
            <a:r>
              <a:rPr lang="en-US" sz="2799">
                <a:solidFill>
                  <a:srgbClr val="545454"/>
                </a:solidFill>
                <a:latin typeface="Glacial Indifference"/>
              </a:rPr>
              <a:t>Involves ultrasonic sensors and the ESP8266 microcontroller to measure water levels.</a:t>
            </a:r>
          </a:p>
          <a:p>
            <a:pPr algn="l" marL="604519" indent="-302260" lvl="1">
              <a:lnSpc>
                <a:spcPts val="3919"/>
              </a:lnSpc>
              <a:buFont typeface="Arial"/>
              <a:buChar char="•"/>
            </a:pPr>
            <a:r>
              <a:rPr lang="en-US" sz="2799">
                <a:solidFill>
                  <a:srgbClr val="545454"/>
                </a:solidFill>
                <a:latin typeface="Glacial Indifference Semi-Bold"/>
              </a:rPr>
              <a:t>Data Processing and Transmission Module</a:t>
            </a:r>
            <a:r>
              <a:rPr lang="en-US" sz="2799">
                <a:solidFill>
                  <a:srgbClr val="545454"/>
                </a:solidFill>
                <a:latin typeface="Glacial Indifference"/>
              </a:rPr>
              <a:t>: </a:t>
            </a:r>
          </a:p>
          <a:p>
            <a:pPr algn="l" marL="1209039" indent="-403013" lvl="2">
              <a:lnSpc>
                <a:spcPts val="3919"/>
              </a:lnSpc>
              <a:buFont typeface="Arial"/>
              <a:buChar char="⚬"/>
            </a:pPr>
            <a:r>
              <a:rPr lang="en-US" sz="2799">
                <a:solidFill>
                  <a:srgbClr val="545454"/>
                </a:solidFill>
                <a:latin typeface="Glacial Indifference"/>
              </a:rPr>
              <a:t>Processes sensor data, calculates water level percentage, and sends it to Blynk for remote monitoring.</a:t>
            </a:r>
          </a:p>
          <a:p>
            <a:pPr algn="l" marL="604519" indent="-302260" lvl="1">
              <a:lnSpc>
                <a:spcPts val="3919"/>
              </a:lnSpc>
              <a:buFont typeface="Arial"/>
              <a:buChar char="•"/>
            </a:pPr>
            <a:r>
              <a:rPr lang="en-US" sz="2799">
                <a:solidFill>
                  <a:srgbClr val="545454"/>
                </a:solidFill>
                <a:latin typeface="Glacial Indifference Semi-Bold"/>
              </a:rPr>
              <a:t>Control and User Interface Module</a:t>
            </a:r>
            <a:r>
              <a:rPr lang="en-US" sz="2799">
                <a:solidFill>
                  <a:srgbClr val="545454"/>
                </a:solidFill>
                <a:latin typeface="Glacial Indifference"/>
              </a:rPr>
              <a:t>: </a:t>
            </a:r>
          </a:p>
          <a:p>
            <a:pPr algn="l" marL="1209039" indent="-403013" lvl="2">
              <a:lnSpc>
                <a:spcPts val="3919"/>
              </a:lnSpc>
              <a:buFont typeface="Arial"/>
              <a:buChar char="⚬"/>
            </a:pPr>
            <a:r>
              <a:rPr lang="en-US" sz="2799">
                <a:solidFill>
                  <a:srgbClr val="545454"/>
                </a:solidFill>
                <a:latin typeface="Glacial Indifference"/>
              </a:rPr>
              <a:t>Includes the Blynk mobile app for real-time monitoring and control of water level sensing, enhancing user interaction and system management capabilities.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184810" y="1028700"/>
            <a:ext cx="4203025" cy="8229600"/>
            <a:chOff x="0" y="0"/>
            <a:chExt cx="5604033" cy="10972800"/>
          </a:xfrm>
        </p:grpSpPr>
        <p:sp>
          <p:nvSpPr>
            <p:cNvPr name="Freeform 3" id="3"/>
            <p:cNvSpPr/>
            <p:nvPr/>
          </p:nvSpPr>
          <p:spPr>
            <a:xfrm flipH="false" flipV="false" rot="0">
              <a:off x="0" y="0"/>
              <a:ext cx="5604033" cy="10972797"/>
            </a:xfrm>
            <a:custGeom>
              <a:avLst/>
              <a:gdLst/>
              <a:ahLst/>
              <a:cxnLst/>
              <a:rect r="r" b="b" t="t" l="l"/>
              <a:pathLst>
                <a:path h="10972797" w="5604033">
                  <a:moveTo>
                    <a:pt x="0" y="0"/>
                  </a:moveTo>
                  <a:lnTo>
                    <a:pt x="5604033" y="0"/>
                  </a:lnTo>
                  <a:lnTo>
                    <a:pt x="5604033" y="10972797"/>
                  </a:lnTo>
                  <a:lnTo>
                    <a:pt x="0" y="10972797"/>
                  </a:lnTo>
                  <a:lnTo>
                    <a:pt x="0" y="0"/>
                  </a:lnTo>
                  <a:close/>
                </a:path>
              </a:pathLst>
            </a:custGeom>
            <a:blipFill>
              <a:blip r:embed="rId2"/>
              <a:stretch>
                <a:fillRect l="0" t="0" r="0" b="0"/>
              </a:stretch>
            </a:blipFill>
          </p:spPr>
        </p:sp>
      </p:grpSp>
      <p:grpSp>
        <p:nvGrpSpPr>
          <p:cNvPr name="Group 4" id="4"/>
          <p:cNvGrpSpPr/>
          <p:nvPr/>
        </p:nvGrpSpPr>
        <p:grpSpPr>
          <a:xfrm rot="0">
            <a:off x="10718440" y="1028700"/>
            <a:ext cx="4203025" cy="8229600"/>
            <a:chOff x="0" y="0"/>
            <a:chExt cx="5604033" cy="10972800"/>
          </a:xfrm>
        </p:grpSpPr>
        <p:sp>
          <p:nvSpPr>
            <p:cNvPr name="Freeform 5" id="5"/>
            <p:cNvSpPr/>
            <p:nvPr/>
          </p:nvSpPr>
          <p:spPr>
            <a:xfrm flipH="false" flipV="false" rot="0">
              <a:off x="0" y="0"/>
              <a:ext cx="5604033" cy="10972797"/>
            </a:xfrm>
            <a:custGeom>
              <a:avLst/>
              <a:gdLst/>
              <a:ahLst/>
              <a:cxnLst/>
              <a:rect r="r" b="b" t="t" l="l"/>
              <a:pathLst>
                <a:path h="10972797" w="5604033">
                  <a:moveTo>
                    <a:pt x="0" y="0"/>
                  </a:moveTo>
                  <a:lnTo>
                    <a:pt x="5604033" y="0"/>
                  </a:lnTo>
                  <a:lnTo>
                    <a:pt x="5604033" y="10972797"/>
                  </a:lnTo>
                  <a:lnTo>
                    <a:pt x="0" y="10972797"/>
                  </a:lnTo>
                  <a:lnTo>
                    <a:pt x="0" y="0"/>
                  </a:lnTo>
                  <a:close/>
                </a:path>
              </a:pathLst>
            </a:custGeom>
            <a:blipFill>
              <a:blip r:embed="rId3"/>
              <a:stretch>
                <a:fillRect l="0" t="0" r="0" b="0"/>
              </a:stretch>
            </a:blipFill>
          </p:spPr>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415389" y="1358656"/>
            <a:ext cx="13457222" cy="7569687"/>
          </a:xfrm>
          <a:custGeom>
            <a:avLst/>
            <a:gdLst/>
            <a:ahLst/>
            <a:cxnLst/>
            <a:rect r="r" b="b" t="t" l="l"/>
            <a:pathLst>
              <a:path h="7569687" w="13457222">
                <a:moveTo>
                  <a:pt x="0" y="0"/>
                </a:moveTo>
                <a:lnTo>
                  <a:pt x="13457222" y="0"/>
                </a:lnTo>
                <a:lnTo>
                  <a:pt x="13457222" y="7569688"/>
                </a:lnTo>
                <a:lnTo>
                  <a:pt x="0" y="7569688"/>
                </a:lnTo>
                <a:lnTo>
                  <a:pt x="0" y="0"/>
                </a:lnTo>
                <a:close/>
              </a:path>
            </a:pathLst>
          </a:custGeom>
          <a:blipFill>
            <a:blip r:embed="rId2"/>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DAGGE81k09c</dc:identifier>
  <dcterms:modified xsi:type="dcterms:W3CDTF">2011-08-01T06:04:30Z</dcterms:modified>
  <cp:revision>1</cp:revision>
  <dc:title>Smart Water Level Monitoring and Control System Using ESP8266 and Blynk</dc:title>
</cp:coreProperties>
</file>