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cadpubl.eu/jsi/2018-118-7-9/articles/7/31.pdf" TargetMode="External"/><Relationship Id="rId2" Type="http://schemas.openxmlformats.org/officeDocument/2006/relationships/hyperlink" Target="https://www.irjet.net/archives/V5/i11/IRJET-V5I11304.pdf" TargetMode="External"/><Relationship Id="rId1" Type="http://schemas.openxmlformats.org/officeDocument/2006/relationships/slideLayout" Target="../slideLayouts/slideLayout2.xml"/><Relationship Id="rId5" Type="http://schemas.openxmlformats.org/officeDocument/2006/relationships/hyperlink" Target="https://towardsdatascience.com/anomaly-detection-with-isolation-forest-visualization-23cd75c281e2" TargetMode="External"/><Relationship Id="rId4" Type="http://schemas.openxmlformats.org/officeDocument/2006/relationships/hyperlink" Target="https://arxiv.org/pdf/1811.02196.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t>Credit-card-Fraud-Detection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4156620" y="3838219"/>
            <a:ext cx="7385579"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smtClean="0">
                <a:solidFill>
                  <a:schemeClr val="accent1">
                    <a:lumMod val="75000"/>
                  </a:schemeClr>
                </a:solidFill>
                <a:latin typeface="Arial"/>
                <a:cs typeface="Arial"/>
              </a:rPr>
              <a:t>R.SUDHARSAN –CARE College of Engineering – MECHANICAL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711925153"/>
              </p:ext>
            </p:extLst>
          </p:nvPr>
        </p:nvGraphicFramePr>
        <p:xfrm>
          <a:off x="706582" y="2922538"/>
          <a:ext cx="10529454" cy="2356043"/>
        </p:xfrm>
        <a:graphic>
          <a:graphicData uri="http://schemas.openxmlformats.org/drawingml/2006/table">
            <a:tbl>
              <a:tblPr firstRow="1" bandRow="1">
                <a:tableStyleId>{2D5ABB26-0587-4C30-8999-92F81FD0307C}</a:tableStyleId>
              </a:tblPr>
              <a:tblGrid>
                <a:gridCol w="10529454">
                  <a:extLst>
                    <a:ext uri="{9D8B030D-6E8A-4147-A177-3AD203B41FA5}">
                      <a16:colId xmlns:a16="http://schemas.microsoft.com/office/drawing/2014/main" val="268290428"/>
                    </a:ext>
                  </a:extLst>
                </a:gridCol>
              </a:tblGrid>
              <a:tr h="2356043">
                <a:tc>
                  <a:txBody>
                    <a:bodyPr/>
                    <a:lstStyle/>
                    <a:p>
                      <a:r>
                        <a:rPr lang="en-US" sz="2400" kern="1200" dirty="0" smtClean="0">
                          <a:effectLst/>
                        </a:rPr>
                        <a:t>Visit </a:t>
                      </a:r>
                      <a:r>
                        <a:rPr lang="en-US" sz="2400" u="sng" kern="1200" dirty="0" smtClean="0">
                          <a:solidFill>
                            <a:schemeClr val="tx1"/>
                          </a:solidFill>
                          <a:effectLst/>
                          <a:hlinkClick r:id="rId2"/>
                        </a:rPr>
                        <a:t>https://www.irjet.net/archives/V5/i11/IRJET-V5I11304.pdf</a:t>
                      </a:r>
                      <a:endParaRPr lang="en-US" sz="2400" kern="1200" dirty="0" smtClean="0">
                        <a:solidFill>
                          <a:schemeClr val="tx1"/>
                        </a:solidFill>
                        <a:effectLst/>
                      </a:endParaRPr>
                    </a:p>
                    <a:p>
                      <a:r>
                        <a:rPr lang="en-US" sz="2400" kern="1200" dirty="0" smtClean="0">
                          <a:solidFill>
                            <a:schemeClr val="tx1"/>
                          </a:solidFill>
                          <a:effectLst/>
                        </a:rPr>
                        <a:t>Visit </a:t>
                      </a:r>
                      <a:r>
                        <a:rPr lang="en-US" sz="2400" u="sng" kern="1200" dirty="0" smtClean="0">
                          <a:solidFill>
                            <a:schemeClr val="tx1"/>
                          </a:solidFill>
                          <a:effectLst/>
                          <a:hlinkClick r:id="rId3"/>
                        </a:rPr>
                        <a:t>https://acadpubl.eu/jsi/2018-118-7-9/articles/7/31.pdf</a:t>
                      </a:r>
                      <a:endParaRPr lang="en-US" sz="2400" kern="1200" dirty="0" smtClean="0">
                        <a:solidFill>
                          <a:schemeClr val="tx1"/>
                        </a:solidFill>
                        <a:effectLst/>
                      </a:endParaRPr>
                    </a:p>
                    <a:p>
                      <a:r>
                        <a:rPr lang="en-US" sz="2400" kern="1200" dirty="0" smtClean="0">
                          <a:solidFill>
                            <a:schemeClr val="tx1"/>
                          </a:solidFill>
                          <a:effectLst/>
                        </a:rPr>
                        <a:t>Visit </a:t>
                      </a:r>
                      <a:r>
                        <a:rPr lang="en-US" sz="2400" u="sng" kern="1200" dirty="0" smtClean="0">
                          <a:solidFill>
                            <a:schemeClr val="tx1"/>
                          </a:solidFill>
                          <a:effectLst/>
                          <a:hlinkClick r:id="rId4"/>
                        </a:rPr>
                        <a:t>https://arxiv.org/pdf/1811.02196.pdf</a:t>
                      </a:r>
                      <a:endParaRPr lang="en-US" sz="2400" kern="1200" dirty="0" smtClean="0">
                        <a:solidFill>
                          <a:schemeClr val="tx1"/>
                        </a:solidFill>
                        <a:effectLst/>
                      </a:endParaRPr>
                    </a:p>
                    <a:p>
                      <a:r>
                        <a:rPr lang="en-US" sz="2400" kern="1200" dirty="0" smtClean="0">
                          <a:solidFill>
                            <a:schemeClr val="tx1"/>
                          </a:solidFill>
                          <a:effectLst/>
                        </a:rPr>
                        <a:t>Visit </a:t>
                      </a:r>
                      <a:r>
                        <a:rPr lang="en-US" sz="2400" u="sng" kern="1200" dirty="0" smtClean="0">
                          <a:solidFill>
                            <a:schemeClr val="tx1"/>
                          </a:solidFill>
                          <a:effectLst/>
                          <a:hlinkClick r:id="rId5"/>
                        </a:rPr>
                        <a:t>https://towardsdatascience.com/anomaly-detection-with-isolation-forest-visualization-23cd75c281e2</a:t>
                      </a:r>
                      <a:endParaRPr lang="en-US" sz="2400" kern="1200" dirty="0" smtClean="0">
                        <a:solidFill>
                          <a:schemeClr val="tx1"/>
                        </a:solidFill>
                        <a:effectLst/>
                      </a:endParaRPr>
                    </a:p>
                    <a:p>
                      <a:endParaRPr lang="en-US" sz="2400" dirty="0"/>
                    </a:p>
                  </a:txBody>
                  <a:tcPr/>
                </a:tc>
                <a:extLst>
                  <a:ext uri="{0D108BD9-81ED-4DB2-BD59-A6C34878D82A}">
                    <a16:rowId xmlns:a16="http://schemas.microsoft.com/office/drawing/2014/main" val="3894825216"/>
                  </a:ext>
                </a:extLst>
              </a:tr>
            </a:tbl>
          </a:graphicData>
        </a:graphic>
      </p:graphicFrame>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sz="2000"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sz="2000"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sz="2000"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sz="20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latin typeface="Times New Roman" panose="02020603050405020304" pitchFamily="18" charset="0"/>
                <a:cs typeface="Times New Roman" panose="02020603050405020304" pitchFamily="18" charset="0"/>
              </a:rPr>
              <a:t>The rise of e-commerce and digital transactions has unfortunately facilitated an increase in credit card fraud. Fraudsters employ various methods to steal card information and make unauthorized purchases, causing significant financial losses for both cardholders and issuing institutions</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00040" y="1232452"/>
            <a:ext cx="11791919" cy="5438113"/>
          </a:xfrm>
        </p:spPr>
        <p:txBody>
          <a:bodyPr vert="horz" lIns="91440" tIns="45720" rIns="91440" bIns="45720" rtlCol="0" anchor="ctr">
            <a:noAutofit/>
          </a:bodyPr>
          <a:lstStyle/>
          <a:p>
            <a:pPr marL="305435" indent="-305435" algn="just"/>
            <a:r>
              <a:rPr lang="en-US" sz="1400" b="1" dirty="0">
                <a:latin typeface="Times New Roman" panose="02020603050405020304" pitchFamily="18" charset="0"/>
                <a:cs typeface="Times New Roman" panose="02020603050405020304" pitchFamily="18" charset="0"/>
              </a:rPr>
              <a:t>1. Data understanding and </a:t>
            </a:r>
            <a:r>
              <a:rPr lang="en-US" sz="1400" b="1" dirty="0" smtClean="0">
                <a:latin typeface="Times New Roman" panose="02020603050405020304" pitchFamily="18" charset="0"/>
                <a:cs typeface="Times New Roman" panose="02020603050405020304" pitchFamily="18" charset="0"/>
              </a:rPr>
              <a:t>exploring</a:t>
            </a:r>
            <a:endParaRPr lang="en-US" sz="1400" b="1" dirty="0">
              <a:latin typeface="Times New Roman" panose="02020603050405020304" pitchFamily="18" charset="0"/>
              <a:cs typeface="Times New Roman" panose="02020603050405020304" pitchFamily="18" charset="0"/>
            </a:endParaRPr>
          </a:p>
          <a:p>
            <a:pPr marL="305435" indent="-305435" algn="just"/>
            <a:r>
              <a:rPr lang="en-US" sz="1400" b="1" dirty="0">
                <a:latin typeface="Times New Roman" panose="02020603050405020304" pitchFamily="18" charset="0"/>
                <a:cs typeface="Times New Roman" panose="02020603050405020304" pitchFamily="18" charset="0"/>
              </a:rPr>
              <a:t>2. Data </a:t>
            </a:r>
            <a:r>
              <a:rPr lang="en-US" sz="1400" b="1" dirty="0" smtClean="0">
                <a:latin typeface="Times New Roman" panose="02020603050405020304" pitchFamily="18" charset="0"/>
                <a:cs typeface="Times New Roman" panose="02020603050405020304" pitchFamily="18" charset="0"/>
              </a:rPr>
              <a:t>cleaning</a:t>
            </a:r>
            <a:endParaRPr lang="en-US" sz="1400" b="1" dirty="0">
              <a:latin typeface="Times New Roman" panose="02020603050405020304" pitchFamily="18" charset="0"/>
              <a:cs typeface="Times New Roman" panose="02020603050405020304" pitchFamily="18" charset="0"/>
            </a:endParaRPr>
          </a:p>
          <a:p>
            <a:pPr marL="305435" indent="-305435" algn="just"/>
            <a:r>
              <a:rPr lang="en-US" sz="1400" dirty="0">
                <a:latin typeface="Times New Roman" panose="02020603050405020304" pitchFamily="18" charset="0"/>
                <a:cs typeface="Times New Roman" panose="02020603050405020304" pitchFamily="18" charset="0"/>
              </a:rPr>
              <a:t>• Handling missing </a:t>
            </a:r>
            <a:r>
              <a:rPr lang="en-US" sz="1400" dirty="0" smtClean="0">
                <a:latin typeface="Times New Roman" panose="02020603050405020304" pitchFamily="18" charset="0"/>
                <a:cs typeface="Times New Roman" panose="02020603050405020304" pitchFamily="18" charset="0"/>
              </a:rPr>
              <a:t>values</a:t>
            </a:r>
            <a:endParaRPr lang="en-US" sz="1400" dirty="0">
              <a:latin typeface="Times New Roman" panose="02020603050405020304" pitchFamily="18" charset="0"/>
              <a:cs typeface="Times New Roman" panose="02020603050405020304" pitchFamily="18" charset="0"/>
            </a:endParaRPr>
          </a:p>
          <a:p>
            <a:pPr marL="305435" indent="-305435" algn="just"/>
            <a:r>
              <a:rPr lang="en-US" sz="1400" b="1" dirty="0">
                <a:latin typeface="Times New Roman" panose="02020603050405020304" pitchFamily="18" charset="0"/>
                <a:cs typeface="Times New Roman" panose="02020603050405020304" pitchFamily="18" charset="0"/>
              </a:rPr>
              <a:t>3. Exploratory data </a:t>
            </a:r>
            <a:r>
              <a:rPr lang="en-US" sz="1400" b="1" dirty="0" smtClean="0">
                <a:latin typeface="Times New Roman" panose="02020603050405020304" pitchFamily="18" charset="0"/>
                <a:cs typeface="Times New Roman" panose="02020603050405020304" pitchFamily="18" charset="0"/>
              </a:rPr>
              <a:t>analysis</a:t>
            </a:r>
            <a:endParaRPr lang="en-US" sz="1400" b="1" dirty="0">
              <a:latin typeface="Times New Roman" panose="02020603050405020304" pitchFamily="18" charset="0"/>
              <a:cs typeface="Times New Roman" panose="02020603050405020304" pitchFamily="18" charset="0"/>
            </a:endParaRPr>
          </a:p>
          <a:p>
            <a:pPr marL="305435" indent="-305435" algn="just"/>
            <a:r>
              <a:rPr lang="en-US" sz="1400" dirty="0">
                <a:latin typeface="Times New Roman" panose="02020603050405020304" pitchFamily="18" charset="0"/>
                <a:cs typeface="Times New Roman" panose="02020603050405020304" pitchFamily="18" charset="0"/>
              </a:rPr>
              <a:t>• Univariate </a:t>
            </a:r>
            <a:r>
              <a:rPr lang="en-US" sz="1400" dirty="0" smtClean="0">
                <a:latin typeface="Times New Roman" panose="02020603050405020304" pitchFamily="18" charset="0"/>
                <a:cs typeface="Times New Roman" panose="02020603050405020304" pitchFamily="18" charset="0"/>
              </a:rPr>
              <a:t>analysis</a:t>
            </a:r>
            <a:endParaRPr lang="en-US" sz="1400" dirty="0">
              <a:latin typeface="Times New Roman" panose="02020603050405020304" pitchFamily="18" charset="0"/>
              <a:cs typeface="Times New Roman" panose="02020603050405020304" pitchFamily="18" charset="0"/>
            </a:endParaRPr>
          </a:p>
          <a:p>
            <a:pPr marL="305435" indent="-305435" algn="just"/>
            <a:r>
              <a:rPr lang="en-US" sz="1400" dirty="0">
                <a:latin typeface="Times New Roman" panose="02020603050405020304" pitchFamily="18" charset="0"/>
                <a:cs typeface="Times New Roman" panose="02020603050405020304" pitchFamily="18" charset="0"/>
              </a:rPr>
              <a:t>• Bivariate </a:t>
            </a:r>
            <a:r>
              <a:rPr lang="en-US" sz="1400" dirty="0" smtClean="0">
                <a:latin typeface="Times New Roman" panose="02020603050405020304" pitchFamily="18" charset="0"/>
                <a:cs typeface="Times New Roman" panose="02020603050405020304" pitchFamily="18" charset="0"/>
              </a:rPr>
              <a:t>analysis</a:t>
            </a:r>
            <a:endParaRPr lang="en-US" sz="1400" dirty="0">
              <a:latin typeface="Times New Roman" panose="02020603050405020304" pitchFamily="18" charset="0"/>
              <a:cs typeface="Times New Roman" panose="02020603050405020304" pitchFamily="18" charset="0"/>
            </a:endParaRPr>
          </a:p>
          <a:p>
            <a:pPr marL="305435" indent="-305435" algn="just"/>
            <a:r>
              <a:rPr lang="en-US" sz="1400" b="1" dirty="0">
                <a:latin typeface="Times New Roman" panose="02020603050405020304" pitchFamily="18" charset="0"/>
                <a:cs typeface="Times New Roman" panose="02020603050405020304" pitchFamily="18" charset="0"/>
              </a:rPr>
              <a:t>4. Prepare the data for </a:t>
            </a:r>
            <a:r>
              <a:rPr lang="en-US" sz="1400" b="1" dirty="0" smtClean="0">
                <a:latin typeface="Times New Roman" panose="02020603050405020304" pitchFamily="18" charset="0"/>
                <a:cs typeface="Times New Roman" panose="02020603050405020304" pitchFamily="18" charset="0"/>
              </a:rPr>
              <a:t>modelling</a:t>
            </a:r>
            <a:endParaRPr lang="en-US" sz="1400" b="1" dirty="0">
              <a:latin typeface="Times New Roman" panose="02020603050405020304" pitchFamily="18" charset="0"/>
              <a:cs typeface="Times New Roman" panose="02020603050405020304" pitchFamily="18" charset="0"/>
            </a:endParaRPr>
          </a:p>
          <a:p>
            <a:pPr marL="305435" indent="-305435" algn="just"/>
            <a:r>
              <a:rPr lang="en-US" sz="1400" dirty="0">
                <a:latin typeface="Times New Roman" panose="02020603050405020304" pitchFamily="18" charset="0"/>
                <a:cs typeface="Times New Roman" panose="02020603050405020304" pitchFamily="18" charset="0"/>
              </a:rPr>
              <a:t>• Check the skewness of the data and mitigate it for fair </a:t>
            </a:r>
            <a:r>
              <a:rPr lang="en-US" sz="1400" dirty="0" smtClean="0">
                <a:latin typeface="Times New Roman" panose="02020603050405020304" pitchFamily="18" charset="0"/>
                <a:cs typeface="Times New Roman" panose="02020603050405020304" pitchFamily="18" charset="0"/>
              </a:rPr>
              <a:t>analysis</a:t>
            </a:r>
            <a:endParaRPr lang="en-US" sz="1400" dirty="0">
              <a:latin typeface="Times New Roman" panose="02020603050405020304" pitchFamily="18" charset="0"/>
              <a:cs typeface="Times New Roman" panose="02020603050405020304" pitchFamily="18" charset="0"/>
            </a:endParaRPr>
          </a:p>
          <a:p>
            <a:pPr marL="305435" indent="-305435" algn="just"/>
            <a:r>
              <a:rPr lang="en-US" sz="1400" b="1" dirty="0" smtClean="0">
                <a:latin typeface="Times New Roman" panose="02020603050405020304" pitchFamily="18" charset="0"/>
                <a:cs typeface="Times New Roman" panose="02020603050405020304" pitchFamily="18" charset="0"/>
              </a:rPr>
              <a:t>5</a:t>
            </a:r>
            <a:r>
              <a:rPr lang="en-US" sz="1400" b="1" dirty="0">
                <a:latin typeface="Times New Roman" panose="02020603050405020304" pitchFamily="18" charset="0"/>
                <a:cs typeface="Times New Roman" panose="02020603050405020304" pitchFamily="18" charset="0"/>
              </a:rPr>
              <a:t>. Split the data into train and test </a:t>
            </a:r>
            <a:r>
              <a:rPr lang="en-US" sz="1400" b="1" dirty="0" smtClean="0">
                <a:latin typeface="Times New Roman" panose="02020603050405020304" pitchFamily="18" charset="0"/>
                <a:cs typeface="Times New Roman" panose="02020603050405020304" pitchFamily="18" charset="0"/>
              </a:rPr>
              <a:t>set</a:t>
            </a:r>
            <a:endParaRPr lang="en-US" sz="1400" b="1" dirty="0">
              <a:latin typeface="Times New Roman" panose="02020603050405020304" pitchFamily="18" charset="0"/>
              <a:cs typeface="Times New Roman" panose="02020603050405020304" pitchFamily="18" charset="0"/>
            </a:endParaRPr>
          </a:p>
          <a:p>
            <a:pPr marL="305435" indent="-305435" algn="just"/>
            <a:r>
              <a:rPr lang="en-US" sz="1400" dirty="0">
                <a:latin typeface="Times New Roman" panose="02020603050405020304" pitchFamily="18" charset="0"/>
                <a:cs typeface="Times New Roman" panose="02020603050405020304" pitchFamily="18" charset="0"/>
              </a:rPr>
              <a:t>• Scale the data (normalization</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305435" indent="-305435" algn="just"/>
            <a:r>
              <a:rPr lang="en-US" sz="1400" b="1" dirty="0">
                <a:latin typeface="Times New Roman" panose="02020603050405020304" pitchFamily="18" charset="0"/>
                <a:cs typeface="Times New Roman" panose="02020603050405020304" pitchFamily="18" charset="0"/>
              </a:rPr>
              <a:t>6. Model </a:t>
            </a:r>
            <a:r>
              <a:rPr lang="en-US" sz="1400" b="1" dirty="0" smtClean="0">
                <a:latin typeface="Times New Roman" panose="02020603050405020304" pitchFamily="18" charset="0"/>
                <a:cs typeface="Times New Roman" panose="02020603050405020304" pitchFamily="18" charset="0"/>
              </a:rPr>
              <a:t>building</a:t>
            </a:r>
            <a:endParaRPr lang="en-US" sz="1400" b="1" dirty="0">
              <a:latin typeface="Times New Roman" panose="02020603050405020304" pitchFamily="18" charset="0"/>
              <a:cs typeface="Times New Roman" panose="02020603050405020304" pitchFamily="18" charset="0"/>
            </a:endParaRPr>
          </a:p>
          <a:p>
            <a:pPr marL="305435" indent="-305435" algn="just"/>
            <a:r>
              <a:rPr lang="en-US" sz="1400" dirty="0">
                <a:latin typeface="Times New Roman" panose="02020603050405020304" pitchFamily="18" charset="0"/>
                <a:cs typeface="Times New Roman" panose="02020603050405020304" pitchFamily="18" charset="0"/>
              </a:rPr>
              <a:t>• Train the model with various algorithm such as Logistic regression, SVM</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305435" indent="-305435" algn="just"/>
            <a:r>
              <a:rPr lang="en-US" sz="1400" dirty="0">
                <a:latin typeface="Times New Roman" panose="02020603050405020304" pitchFamily="18" charset="0"/>
                <a:cs typeface="Times New Roman" panose="02020603050405020304" pitchFamily="18" charset="0"/>
              </a:rPr>
              <a:t>Decision Tree, Random forest, XGBoost etc</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305435" indent="-305435" algn="just"/>
            <a:r>
              <a:rPr lang="en-US" sz="1400" dirty="0" smtClean="0">
                <a:latin typeface="Times New Roman" panose="02020603050405020304" pitchFamily="18" charset="0"/>
                <a:cs typeface="Times New Roman" panose="02020603050405020304" pitchFamily="18" charset="0"/>
              </a:rPr>
              <a:t>• Tune the hyperparameters with Grid Search Cross Validation and find the optimal values of the hyperparameters.</a:t>
            </a:r>
          </a:p>
          <a:p>
            <a:pPr marL="305435" indent="-305435" algn="just"/>
            <a:r>
              <a:rPr lang="en-US" sz="1400" b="1" dirty="0" smtClean="0">
                <a:latin typeface="Times New Roman" panose="02020603050405020304" pitchFamily="18" charset="0"/>
                <a:cs typeface="Times New Roman" panose="02020603050405020304" pitchFamily="18" charset="0"/>
              </a:rPr>
              <a:t>7</a:t>
            </a:r>
            <a:r>
              <a:rPr lang="en-US" sz="1400" b="1" dirty="0">
                <a:latin typeface="Times New Roman" panose="02020603050405020304" pitchFamily="18" charset="0"/>
                <a:cs typeface="Times New Roman" panose="02020603050405020304" pitchFamily="18" charset="0"/>
              </a:rPr>
              <a:t>. Model </a:t>
            </a:r>
            <a:r>
              <a:rPr lang="en-US" sz="1400" b="1" dirty="0" smtClean="0">
                <a:latin typeface="Times New Roman" panose="02020603050405020304" pitchFamily="18" charset="0"/>
                <a:cs typeface="Times New Roman" panose="02020603050405020304" pitchFamily="18" charset="0"/>
              </a:rPr>
              <a:t>evaluation</a:t>
            </a:r>
            <a:endParaRPr lang="en-US" sz="1400" b="1" dirty="0">
              <a:latin typeface="Times New Roman" panose="02020603050405020304" pitchFamily="18" charset="0"/>
              <a:cs typeface="Times New Roman" panose="02020603050405020304" pitchFamily="18" charset="0"/>
            </a:endParaRPr>
          </a:p>
          <a:p>
            <a:pPr marL="305435" indent="-305435" algn="just"/>
            <a:r>
              <a:rPr lang="en-US" sz="1400" dirty="0">
                <a:latin typeface="Times New Roman" panose="02020603050405020304" pitchFamily="18" charset="0"/>
                <a:cs typeface="Times New Roman" panose="02020603050405020304" pitchFamily="18" charset="0"/>
              </a:rPr>
              <a:t>• As we see that the data is heavily imbalanced, Accuracy may not be </a:t>
            </a:r>
            <a:r>
              <a:rPr lang="en-US" sz="1400" dirty="0" smtClean="0">
                <a:latin typeface="Times New Roman" panose="02020603050405020304" pitchFamily="18" charset="0"/>
                <a:cs typeface="Times New Roman" panose="02020603050405020304" pitchFamily="18" charset="0"/>
              </a:rPr>
              <a:t>the correct measure for this particular case.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graphicFrame>
        <p:nvGraphicFramePr>
          <p:cNvPr id="4" name="Table 3"/>
          <p:cNvGraphicFramePr>
            <a:graphicFrameLocks noGrp="1"/>
          </p:cNvGraphicFramePr>
          <p:nvPr>
            <p:extLst>
              <p:ext uri="{D42A27DB-BD31-4B8C-83A1-F6EECF244321}">
                <p14:modId xmlns:p14="http://schemas.microsoft.com/office/powerpoint/2010/main" val="4107591905"/>
              </p:ext>
            </p:extLst>
          </p:nvPr>
        </p:nvGraphicFramePr>
        <p:xfrm>
          <a:off x="407963" y="1352712"/>
          <a:ext cx="11784037" cy="5230968"/>
        </p:xfrm>
        <a:graphic>
          <a:graphicData uri="http://schemas.openxmlformats.org/drawingml/2006/table">
            <a:tbl>
              <a:tblPr firstRow="1" bandRow="1">
                <a:tableStyleId>{2D5ABB26-0587-4C30-8999-92F81FD0307C}</a:tableStyleId>
              </a:tblPr>
              <a:tblGrid>
                <a:gridCol w="11784037">
                  <a:extLst>
                    <a:ext uri="{9D8B030D-6E8A-4147-A177-3AD203B41FA5}">
                      <a16:colId xmlns:a16="http://schemas.microsoft.com/office/drawing/2014/main" val="2107151799"/>
                    </a:ext>
                  </a:extLst>
                </a:gridCol>
              </a:tblGrid>
              <a:tr h="5230968">
                <a:tc>
                  <a:txBody>
                    <a:bodyPr/>
                    <a:lstStyle/>
                    <a:p>
                      <a:r>
                        <a:rPr lang="en-US" sz="2000" dirty="0" smtClean="0">
                          <a:latin typeface="Times New Roman" panose="02020603050405020304" pitchFamily="18" charset="0"/>
                          <a:cs typeface="Times New Roman" panose="02020603050405020304" pitchFamily="18" charset="0"/>
                        </a:rPr>
                        <a:t>Continuous Monitoring and Improvement:</a:t>
                      </a:r>
                    </a:p>
                    <a:p>
                      <a:r>
                        <a:rPr lang="en-US" sz="2000" dirty="0" smtClean="0">
                          <a:latin typeface="Times New Roman" panose="02020603050405020304" pitchFamily="18" charset="0"/>
                          <a:cs typeface="Times New Roman" panose="02020603050405020304" pitchFamily="18" charset="0"/>
                        </a:rPr>
                        <a:t>Monitor the performance of deployed models in real-time and collect feedback on their</a:t>
                      </a:r>
                    </a:p>
                    <a:p>
                      <a:r>
                        <a:rPr lang="en-US" sz="2000" dirty="0" smtClean="0">
                          <a:latin typeface="Times New Roman" panose="02020603050405020304" pitchFamily="18" charset="0"/>
                          <a:cs typeface="Times New Roman" panose="02020603050405020304" pitchFamily="18" charset="0"/>
                        </a:rPr>
                        <a:t>effectiveness in detecting fraud.</a:t>
                      </a:r>
                    </a:p>
                    <a:p>
                      <a:r>
                        <a:rPr lang="en-US" sz="2000" dirty="0" smtClean="0">
                          <a:latin typeface="Times New Roman" panose="02020603050405020304" pitchFamily="18" charset="0"/>
                          <a:cs typeface="Times New Roman" panose="02020603050405020304" pitchFamily="18" charset="0"/>
                        </a:rPr>
                        <a:t>Collaboration and Information Sharing:</a:t>
                      </a:r>
                    </a:p>
                    <a:p>
                      <a:r>
                        <a:rPr lang="en-US" sz="2000" dirty="0" smtClean="0">
                          <a:latin typeface="Times New Roman" panose="02020603050405020304" pitchFamily="18" charset="0"/>
                          <a:cs typeface="Times New Roman" panose="02020603050405020304" pitchFamily="18" charset="0"/>
                        </a:rPr>
                        <a:t>Collaborate with other financial institutions, regulatory agencies, and industry partners to</a:t>
                      </a:r>
                    </a:p>
                    <a:p>
                      <a:r>
                        <a:rPr lang="en-US" sz="2000" dirty="0" smtClean="0">
                          <a:latin typeface="Times New Roman" panose="02020603050405020304" pitchFamily="18" charset="0"/>
                          <a:cs typeface="Times New Roman" panose="02020603050405020304" pitchFamily="18" charset="0"/>
                        </a:rPr>
                        <a:t>share insights and best practices for fraud detection and prevention.</a:t>
                      </a:r>
                    </a:p>
                    <a:p>
                      <a:r>
                        <a:rPr lang="en-US" sz="2000" dirty="0" smtClean="0">
                          <a:latin typeface="Times New Roman" panose="02020603050405020304" pitchFamily="18" charset="0"/>
                          <a:cs typeface="Times New Roman" panose="02020603050405020304" pitchFamily="18" charset="0"/>
                        </a:rPr>
                        <a:t>Participate in fraud detection networks and consortiums to leverage collective intelligence</a:t>
                      </a:r>
                    </a:p>
                    <a:p>
                      <a:r>
                        <a:rPr lang="en-US" sz="2000" dirty="0" smtClean="0">
                          <a:latin typeface="Times New Roman" panose="02020603050405020304" pitchFamily="18" charset="0"/>
                          <a:cs typeface="Times New Roman" panose="02020603050405020304" pitchFamily="18" charset="0"/>
                        </a:rPr>
                        <a:t>and enhance the effectiveness of fraud detection efforts across the industry.</a:t>
                      </a:r>
                    </a:p>
                    <a:p>
                      <a:r>
                        <a:rPr lang="en-US" sz="2000" dirty="0" smtClean="0">
                          <a:latin typeface="Times New Roman" panose="02020603050405020304" pitchFamily="18" charset="0"/>
                          <a:cs typeface="Times New Roman" panose="02020603050405020304" pitchFamily="18" charset="0"/>
                        </a:rPr>
                        <a:t>Systematic approach, financial institutions and credit card issuers can develop robust fraud</a:t>
                      </a:r>
                    </a:p>
                    <a:p>
                      <a:r>
                        <a:rPr lang="en-US" sz="2000" dirty="0" smtClean="0">
                          <a:latin typeface="Times New Roman" panose="02020603050405020304" pitchFamily="18" charset="0"/>
                          <a:cs typeface="Times New Roman" panose="02020603050405020304" pitchFamily="18" charset="0"/>
                        </a:rPr>
                        <a:t>detection systems that effectively identify and mitigate fraudulent activities, thereby</a:t>
                      </a:r>
                    </a:p>
                    <a:p>
                      <a:r>
                        <a:rPr lang="en-US" sz="2000" dirty="0" smtClean="0">
                          <a:latin typeface="Times New Roman" panose="02020603050405020304" pitchFamily="18" charset="0"/>
                          <a:cs typeface="Times New Roman" panose="02020603050405020304" pitchFamily="18" charset="0"/>
                        </a:rPr>
                        <a:t>safeguarding the interests of cardholders and maintaining trust in the financial ecosystem</a:t>
                      </a:r>
                      <a:r>
                        <a:rPr lang="en-US" dirty="0" smtClean="0"/>
                        <a:t>.</a:t>
                      </a:r>
                      <a:endParaRPr lang="en-US" dirty="0"/>
                    </a:p>
                  </a:txBody>
                  <a:tcPr/>
                </a:tc>
                <a:extLst>
                  <a:ext uri="{0D108BD9-81ED-4DB2-BD59-A6C34878D82A}">
                    <a16:rowId xmlns:a16="http://schemas.microsoft.com/office/drawing/2014/main" val="4094046185"/>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Algorithm </a:t>
            </a:r>
            <a:r>
              <a:rPr lang="en-US" sz="4400" b="1" dirty="0">
                <a:solidFill>
                  <a:schemeClr val="accent1"/>
                </a:solidFill>
                <a:latin typeface="Arial"/>
                <a:ea typeface="+mj-lt"/>
                <a:cs typeface="Arial"/>
              </a:rPr>
              <a:t>&amp; </a:t>
            </a:r>
            <a:r>
              <a:rPr lang="en-US" sz="4400" b="1" dirty="0" smtClean="0">
                <a:solidFill>
                  <a:schemeClr val="accent1"/>
                </a:solidFill>
                <a:latin typeface="Arial"/>
                <a:ea typeface="+mj-lt"/>
                <a:cs typeface="Arial"/>
              </a:rPr>
              <a:t>Deployment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947109256"/>
              </p:ext>
            </p:extLst>
          </p:nvPr>
        </p:nvGraphicFramePr>
        <p:xfrm>
          <a:off x="126609" y="1232452"/>
          <a:ext cx="12224825" cy="5625548"/>
        </p:xfrm>
        <a:graphic>
          <a:graphicData uri="http://schemas.openxmlformats.org/drawingml/2006/table">
            <a:tbl>
              <a:tblPr firstRow="1" bandRow="1">
                <a:tableStyleId>{2D5ABB26-0587-4C30-8999-92F81FD0307C}</a:tableStyleId>
              </a:tblPr>
              <a:tblGrid>
                <a:gridCol w="12224825">
                  <a:extLst>
                    <a:ext uri="{9D8B030D-6E8A-4147-A177-3AD203B41FA5}">
                      <a16:colId xmlns:a16="http://schemas.microsoft.com/office/drawing/2014/main" val="3925604379"/>
                    </a:ext>
                  </a:extLst>
                </a:gridCol>
              </a:tblGrid>
              <a:tr h="5625548">
                <a:tc>
                  <a:txBody>
                    <a:bodyPr/>
                    <a:lstStyle/>
                    <a:p>
                      <a:r>
                        <a:rPr lang="en-US" sz="2000" b="1" dirty="0" smtClean="0"/>
                        <a:t>Local Outlier Factor</a:t>
                      </a:r>
                    </a:p>
                    <a:p>
                      <a:endParaRPr lang="en-US" sz="2000" dirty="0" smtClean="0"/>
                    </a:p>
                    <a:p>
                      <a:r>
                        <a:rPr lang="en-US" sz="2000" dirty="0" smtClean="0"/>
                        <a:t>The Local Outlier Factor or LOF algorithm is an unsupervised anomaly detection method. It computes</a:t>
                      </a:r>
                    </a:p>
                    <a:p>
                      <a:r>
                        <a:rPr lang="en-US" sz="2000" dirty="0" smtClean="0"/>
                        <a:t>the local deviation of a given a data point with respect to its neighbors. Local Outlier Factor considers</a:t>
                      </a:r>
                    </a:p>
                    <a:p>
                      <a:r>
                        <a:rPr lang="en-US" sz="2000" dirty="0" smtClean="0"/>
                        <a:t>as outliers the samples that have a substantially lower density than their neighbors.</a:t>
                      </a:r>
                    </a:p>
                    <a:p>
                      <a:endParaRPr lang="en-US" sz="2000" b="1" dirty="0" smtClean="0"/>
                    </a:p>
                    <a:p>
                      <a:r>
                        <a:rPr lang="en-US" sz="2000" b="1" dirty="0" smtClean="0"/>
                        <a:t>Isolation Forest Algorithm</a:t>
                      </a:r>
                    </a:p>
                    <a:p>
                      <a:endParaRPr lang="en-US" sz="2000" dirty="0" smtClean="0"/>
                    </a:p>
                    <a:p>
                      <a:r>
                        <a:rPr lang="en-US" sz="2000" dirty="0" smtClean="0"/>
                        <a:t>The Isolation Forest ‘isolates’ observations by randomly selecting a feature and then randomly</a:t>
                      </a:r>
                    </a:p>
                    <a:p>
                      <a:r>
                        <a:rPr lang="en-US" sz="2000" dirty="0" smtClean="0"/>
                        <a:t>selecting a split value between the maximum and minimum values of the selected feature. Since</a:t>
                      </a:r>
                    </a:p>
                    <a:p>
                      <a:r>
                        <a:rPr lang="en-US" sz="2000" dirty="0" smtClean="0"/>
                        <a:t>recursive partitioning can be represented by a tree structure, the number of splitting required to</a:t>
                      </a:r>
                    </a:p>
                    <a:p>
                      <a:r>
                        <a:rPr lang="en-US" sz="2000" dirty="0" smtClean="0"/>
                        <a:t>isolate a sample is equivalent to the path length from the root node to the terminating node. This</a:t>
                      </a:r>
                    </a:p>
                    <a:p>
                      <a:r>
                        <a:rPr lang="en-US" sz="2000" dirty="0" smtClean="0"/>
                        <a:t>path length, averaged over a forest of such random trees, is a measure of normality and our decision</a:t>
                      </a:r>
                    </a:p>
                    <a:p>
                      <a:r>
                        <a:rPr lang="en-US" sz="2000" dirty="0" smtClean="0"/>
                        <a:t>function. Random partitioning produces noticeably shorter paths for anomalies. Hence, when a forest</a:t>
                      </a:r>
                    </a:p>
                    <a:p>
                      <a:r>
                        <a:rPr lang="en-US" sz="2000" dirty="0" smtClean="0"/>
                        <a:t>of random trees collectively produce shorter path lengths for particular samples, they are highly likely</a:t>
                      </a:r>
                    </a:p>
                    <a:p>
                      <a:r>
                        <a:rPr lang="en-US" sz="2000" dirty="0" smtClean="0"/>
                        <a:t>to be </a:t>
                      </a:r>
                      <a:r>
                        <a:rPr lang="en-US" sz="2000" dirty="0" err="1" smtClean="0"/>
                        <a:t>anoma</a:t>
                      </a:r>
                      <a:r>
                        <a:rPr lang="en-US" sz="2000" dirty="0" smtClean="0"/>
                        <a:t>.</a:t>
                      </a:r>
                      <a:endParaRPr lang="en-US" sz="2000" dirty="0"/>
                    </a:p>
                  </a:txBody>
                  <a:tcPr/>
                </a:tc>
                <a:extLst>
                  <a:ext uri="{0D108BD9-81ED-4DB2-BD59-A6C34878D82A}">
                    <a16:rowId xmlns:a16="http://schemas.microsoft.com/office/drawing/2014/main" val="1874021672"/>
                  </a:ext>
                </a:extLst>
              </a:tr>
            </a:tbl>
          </a:graphicData>
        </a:graphic>
      </p:graphicFrame>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86" y="1232451"/>
            <a:ext cx="5142010" cy="5439812"/>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838" y="1232451"/>
            <a:ext cx="6272212" cy="543981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62525344"/>
              </p:ext>
            </p:extLst>
          </p:nvPr>
        </p:nvGraphicFramePr>
        <p:xfrm>
          <a:off x="1191489" y="3048001"/>
          <a:ext cx="9060875" cy="2521527"/>
        </p:xfrm>
        <a:graphic>
          <a:graphicData uri="http://schemas.openxmlformats.org/drawingml/2006/table">
            <a:tbl>
              <a:tblPr firstRow="1" bandRow="1">
                <a:tableStyleId>{2D5ABB26-0587-4C30-8999-92F81FD0307C}</a:tableStyleId>
              </a:tblPr>
              <a:tblGrid>
                <a:gridCol w="9060875">
                  <a:extLst>
                    <a:ext uri="{9D8B030D-6E8A-4147-A177-3AD203B41FA5}">
                      <a16:colId xmlns:a16="http://schemas.microsoft.com/office/drawing/2014/main" val="3743895040"/>
                    </a:ext>
                  </a:extLst>
                </a:gridCol>
              </a:tblGrid>
              <a:tr h="2521527">
                <a:tc>
                  <a:txBody>
                    <a:bodyPr/>
                    <a:lstStyle/>
                    <a:p>
                      <a:pPr algn="just"/>
                      <a:r>
                        <a:rPr lang="en-US" sz="2000" kern="1200" dirty="0" smtClean="0">
                          <a:effectLst/>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 conclusion, </a:t>
                      </a:r>
                      <a:r>
                        <a:rPr lang="en-US" sz="2000" kern="1200" dirty="0" smtClean="0">
                          <a:effectLst/>
                          <a:latin typeface="Times New Roman" panose="02020603050405020304" pitchFamily="18" charset="0"/>
                          <a:cs typeface="Times New Roman" panose="02020603050405020304" pitchFamily="18" charset="0"/>
                        </a:rPr>
                        <a:t>Credit card fraud poses a significant threat to both financial institutions and cardholders. A well-designed credit card fraud detection system, built on a system approach, can significantly reduce financial losses and enhance security.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0701438"/>
                  </a:ext>
                </a:extLst>
              </a:tr>
            </a:tbl>
          </a:graphicData>
        </a:graphic>
      </p:graphicFrame>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graphicFrame>
        <p:nvGraphicFramePr>
          <p:cNvPr id="2" name="Table 1"/>
          <p:cNvGraphicFramePr>
            <a:graphicFrameLocks noGrp="1"/>
          </p:cNvGraphicFramePr>
          <p:nvPr>
            <p:extLst>
              <p:ext uri="{D42A27DB-BD31-4B8C-83A1-F6EECF244321}">
                <p14:modId xmlns:p14="http://schemas.microsoft.com/office/powerpoint/2010/main" val="593871928"/>
              </p:ext>
            </p:extLst>
          </p:nvPr>
        </p:nvGraphicFramePr>
        <p:xfrm>
          <a:off x="1080654" y="2843704"/>
          <a:ext cx="9504218" cy="2046951"/>
        </p:xfrm>
        <a:graphic>
          <a:graphicData uri="http://schemas.openxmlformats.org/drawingml/2006/table">
            <a:tbl>
              <a:tblPr firstRow="1" bandRow="1">
                <a:tableStyleId>{2D5ABB26-0587-4C30-8999-92F81FD0307C}</a:tableStyleId>
              </a:tblPr>
              <a:tblGrid>
                <a:gridCol w="9504218">
                  <a:extLst>
                    <a:ext uri="{9D8B030D-6E8A-4147-A177-3AD203B41FA5}">
                      <a16:colId xmlns:a16="http://schemas.microsoft.com/office/drawing/2014/main" val="2873266056"/>
                    </a:ext>
                  </a:extLst>
                </a:gridCol>
              </a:tblGrid>
              <a:tr h="2046951">
                <a:tc>
                  <a:txBody>
                    <a:bodyPr/>
                    <a:lstStyle/>
                    <a:p>
                      <a:pPr algn="just"/>
                      <a:r>
                        <a:rPr lang="en-US" sz="2000" kern="1200" dirty="0" smtClean="0">
                          <a:effectLst/>
                          <a:latin typeface="Times New Roman" panose="02020603050405020304" pitchFamily="18" charset="0"/>
                          <a:cs typeface="Times New Roman" panose="02020603050405020304" pitchFamily="18" charset="0"/>
                        </a:rPr>
                        <a:t>The fight against credit card fraud is an ongoing battle, requiring continuous innovation and adaptation. The fight against credit card fraud is an ongoing battle, requiring continuous innovation and adaptation. Here are some exciting possibilities for the future of credit card fraud detection</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1217018"/>
                  </a:ext>
                </a:extLst>
              </a:tr>
            </a:tbl>
          </a:graphicData>
        </a:graphic>
      </p:graphicFrame>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schemas.microsoft.com/office/infopath/2007/PartnerControls"/>
    <ds:schemaRef ds:uri="http://purl.org/dc/elements/1.1/"/>
    <ds:schemaRef ds:uri="9162bd5b-4ed9-4da3-b376-05204580ba3f"/>
    <ds:schemaRef ds:uri="http://schemas.microsoft.com/office/2006/metadata/properties"/>
    <ds:schemaRef ds:uri="http://schemas.openxmlformats.org/package/2006/metadata/core-properties"/>
    <ds:schemaRef ds:uri="c0fa2617-96bd-425d-8578-e93563fe37c5"/>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76</TotalTime>
  <Words>625</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Credit-card-Fraud-Detection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Sudharsan R.</cp:lastModifiedBy>
  <cp:revision>30</cp:revision>
  <dcterms:created xsi:type="dcterms:W3CDTF">2021-05-26T16:50:10Z</dcterms:created>
  <dcterms:modified xsi:type="dcterms:W3CDTF">2024-04-12T06:50:24Z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