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8" r:id="rId7"/>
    <p:sldId id="260" r:id="rId8"/>
    <p:sldId id="263" r:id="rId9"/>
    <p:sldId id="264"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208F-F2D0-4E61-BB45-118805DCC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BAFF6-F357-4BE6-BC87-559F2B014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6421C3-C181-4566-BC8B-48879896267D}"/>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5" name="Footer Placeholder 4">
            <a:extLst>
              <a:ext uri="{FF2B5EF4-FFF2-40B4-BE49-F238E27FC236}">
                <a16:creationId xmlns:a16="http://schemas.microsoft.com/office/drawing/2014/main" id="{A58E47EB-896E-4521-87E5-98D4BF3AF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C16C7-7D21-47BA-9EA6-5E3A4F4E7B9A}"/>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32122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9A19-9F28-4889-952A-DC1E012A3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F08BA-C596-4E71-A6C4-EA2C8D6F5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63EB2-9DA1-4AF5-8523-D1D6A6000B30}"/>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5" name="Footer Placeholder 4">
            <a:extLst>
              <a:ext uri="{FF2B5EF4-FFF2-40B4-BE49-F238E27FC236}">
                <a16:creationId xmlns:a16="http://schemas.microsoft.com/office/drawing/2014/main" id="{1405233D-A544-46A8-ADCF-836B42E78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9CB53-6FF9-4F5B-A1D9-E14DA15E930C}"/>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177497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3CD20-7302-4427-9CA6-73B6232A44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FF6AC-2DD1-4BD0-8466-C42746009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BEC5C-D216-4E1F-96B5-A6FB5063B9BB}"/>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5" name="Footer Placeholder 4">
            <a:extLst>
              <a:ext uri="{FF2B5EF4-FFF2-40B4-BE49-F238E27FC236}">
                <a16:creationId xmlns:a16="http://schemas.microsoft.com/office/drawing/2014/main" id="{7D5D712F-6AF9-4975-9897-23878AB3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28188-3D58-46B9-B824-F86B8D48E243}"/>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67394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3E7D-AFBE-477E-A0A4-49A9AFE36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C8B82-085E-4FC2-AE2E-04A1A4E32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6CCD1-D167-49CC-A240-CA4FC5BBCC90}"/>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5" name="Footer Placeholder 4">
            <a:extLst>
              <a:ext uri="{FF2B5EF4-FFF2-40B4-BE49-F238E27FC236}">
                <a16:creationId xmlns:a16="http://schemas.microsoft.com/office/drawing/2014/main" id="{7CFFC0A3-5595-482C-BC18-D48E4E09B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EFF70-4EAE-4FDD-9C9E-665EB5327541}"/>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83257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E383-DE75-48DE-8D53-10736F1E6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93CF0-6967-402D-8120-4B57A3B35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E694C-205F-4CEB-8187-78970633AA9E}"/>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5" name="Footer Placeholder 4">
            <a:extLst>
              <a:ext uri="{FF2B5EF4-FFF2-40B4-BE49-F238E27FC236}">
                <a16:creationId xmlns:a16="http://schemas.microsoft.com/office/drawing/2014/main" id="{E34F067C-D4C1-47EC-9E0F-A35E88219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3F3EA-2A82-44F5-9613-97B8927FDDBB}"/>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98272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386B-BE72-43A6-92D4-3200AFD74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CDC58-AD91-4ECA-92EF-0654CC8CC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18F3C-AF43-42D7-BA7C-EA54FDFE0F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E8A38-D14D-4376-B788-617EA3B07C1C}"/>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6" name="Footer Placeholder 5">
            <a:extLst>
              <a:ext uri="{FF2B5EF4-FFF2-40B4-BE49-F238E27FC236}">
                <a16:creationId xmlns:a16="http://schemas.microsoft.com/office/drawing/2014/main" id="{7C6001AB-0D19-4586-B310-39841389E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534D0-B3E5-456C-991A-598D4B43CBBE}"/>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151438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86DB-5E1A-4D76-8C88-A74BC5338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EAF54-BCF9-4AD5-B75A-C541EB7FF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6EEE7-9063-4AE3-8079-3A416F0A7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D2C02-49CA-4568-B4F9-1C6B6B891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3AD65F-C785-4050-B7A0-A534B8CF42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90D046-C6FD-46DE-98F2-4C3D8648A4F3}"/>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8" name="Footer Placeholder 7">
            <a:extLst>
              <a:ext uri="{FF2B5EF4-FFF2-40B4-BE49-F238E27FC236}">
                <a16:creationId xmlns:a16="http://schemas.microsoft.com/office/drawing/2014/main" id="{3EA89E14-5B75-4DE2-A8F6-6EFA3B3FC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83E4D-93B0-4AAC-841E-A468AB201ED6}"/>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70361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B4A1-23CA-436E-8561-6922D4BF5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351FA8-737D-4DE8-B368-9AAC65CB2910}"/>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4" name="Footer Placeholder 3">
            <a:extLst>
              <a:ext uri="{FF2B5EF4-FFF2-40B4-BE49-F238E27FC236}">
                <a16:creationId xmlns:a16="http://schemas.microsoft.com/office/drawing/2014/main" id="{78D9B21F-5ABD-405F-BA0A-6009FDA7E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BD5B7-BFA3-42DD-A15E-8691B4234F0C}"/>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306607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1FB72-1C6C-48BE-99A7-63A1620F8511}"/>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3" name="Footer Placeholder 2">
            <a:extLst>
              <a:ext uri="{FF2B5EF4-FFF2-40B4-BE49-F238E27FC236}">
                <a16:creationId xmlns:a16="http://schemas.microsoft.com/office/drawing/2014/main" id="{84B86237-D048-4680-8BD1-2489D5C77C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86D04-74CF-4608-B330-B855439D7D79}"/>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11171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4419-0DC1-4696-B21F-916EFDEB4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380FB-8DBC-4B33-AFFF-4F79C55DE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AE59C9-C799-4138-BA2A-392C04FA0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152B3-D0B1-4535-A111-86ED298EF375}"/>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6" name="Footer Placeholder 5">
            <a:extLst>
              <a:ext uri="{FF2B5EF4-FFF2-40B4-BE49-F238E27FC236}">
                <a16:creationId xmlns:a16="http://schemas.microsoft.com/office/drawing/2014/main" id="{37DA4AA9-5473-4851-B008-7D7CF003F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0B52D-A8A1-4271-8CAE-233C0C21712A}"/>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169034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A9B5-07ED-4F5E-B113-0E7480FD5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42A63-BC1C-40AA-A52C-0038CD4D7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5C02E-3EAF-4F72-A8E0-A36AB7EAF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BA9B4-CD5E-4623-AB6C-D69427F44D28}"/>
              </a:ext>
            </a:extLst>
          </p:cNvPr>
          <p:cNvSpPr>
            <a:spLocks noGrp="1"/>
          </p:cNvSpPr>
          <p:nvPr>
            <p:ph type="dt" sz="half" idx="10"/>
          </p:nvPr>
        </p:nvSpPr>
        <p:spPr/>
        <p:txBody>
          <a:bodyPr/>
          <a:lstStyle/>
          <a:p>
            <a:fld id="{7F326708-449E-4809-ABE4-FA84D04A34EB}" type="datetimeFigureOut">
              <a:rPr lang="en-US" smtClean="0"/>
              <a:t>4/4/2019</a:t>
            </a:fld>
            <a:endParaRPr lang="en-US"/>
          </a:p>
        </p:txBody>
      </p:sp>
      <p:sp>
        <p:nvSpPr>
          <p:cNvPr id="6" name="Footer Placeholder 5">
            <a:extLst>
              <a:ext uri="{FF2B5EF4-FFF2-40B4-BE49-F238E27FC236}">
                <a16:creationId xmlns:a16="http://schemas.microsoft.com/office/drawing/2014/main" id="{2C7A06D0-3787-4EDF-9DD7-72D4188A2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CB694-DC42-44F9-B6C7-F9C7422BB701}"/>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67598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0CBAE-B080-44D6-8CF4-389A70C5A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C0ED85-1418-4533-9DE0-3216BFC56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80DE7-BB83-4B5E-B48D-B4C90C94F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26708-449E-4809-ABE4-FA84D04A34EB}" type="datetimeFigureOut">
              <a:rPr lang="en-US" smtClean="0"/>
              <a:t>4/4/2019</a:t>
            </a:fld>
            <a:endParaRPr lang="en-US"/>
          </a:p>
        </p:txBody>
      </p:sp>
      <p:sp>
        <p:nvSpPr>
          <p:cNvPr id="5" name="Footer Placeholder 4">
            <a:extLst>
              <a:ext uri="{FF2B5EF4-FFF2-40B4-BE49-F238E27FC236}">
                <a16:creationId xmlns:a16="http://schemas.microsoft.com/office/drawing/2014/main" id="{4B2F5372-6431-46EF-8132-A8D60480D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1004F1-AA93-4856-8772-BC72B9220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F630B-A389-4728-AD63-08B024B20EC0}" type="slidenum">
              <a:rPr lang="en-US" smtClean="0"/>
              <a:t>‹#›</a:t>
            </a:fld>
            <a:endParaRPr lang="en-US"/>
          </a:p>
        </p:txBody>
      </p:sp>
    </p:spTree>
    <p:extLst>
      <p:ext uri="{BB962C8B-B14F-4D97-AF65-F5344CB8AC3E}">
        <p14:creationId xmlns:p14="http://schemas.microsoft.com/office/powerpoint/2010/main" val="90013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0BDF-AE7F-41A1-B1AB-5E9AEE693CF3}"/>
              </a:ext>
            </a:extLst>
          </p:cNvPr>
          <p:cNvSpPr>
            <a:spLocks noGrp="1"/>
          </p:cNvSpPr>
          <p:nvPr>
            <p:ph type="ctrTitle"/>
          </p:nvPr>
        </p:nvSpPr>
        <p:spPr/>
        <p:txBody>
          <a:bodyPr/>
          <a:lstStyle/>
          <a:p>
            <a:r>
              <a:rPr lang="en-US" dirty="0"/>
              <a:t>Project 3 </a:t>
            </a:r>
          </a:p>
        </p:txBody>
      </p:sp>
      <p:sp>
        <p:nvSpPr>
          <p:cNvPr id="3" name="Subtitle 2">
            <a:extLst>
              <a:ext uri="{FF2B5EF4-FFF2-40B4-BE49-F238E27FC236}">
                <a16:creationId xmlns:a16="http://schemas.microsoft.com/office/drawing/2014/main" id="{2BFA0509-EDF0-430B-A5F8-8EE1C0730EAF}"/>
              </a:ext>
            </a:extLst>
          </p:cNvPr>
          <p:cNvSpPr>
            <a:spLocks noGrp="1"/>
          </p:cNvSpPr>
          <p:nvPr>
            <p:ph type="subTitle" idx="1"/>
          </p:nvPr>
        </p:nvSpPr>
        <p:spPr>
          <a:xfrm>
            <a:off x="3053592" y="3669150"/>
            <a:ext cx="6084815" cy="1655762"/>
          </a:xfrm>
        </p:spPr>
        <p:txBody>
          <a:bodyPr/>
          <a:lstStyle/>
          <a:p>
            <a:r>
              <a:rPr lang="en-US" dirty="0"/>
              <a:t>Implementation of A* algorithm on a differential drive (non-holonomic) robot</a:t>
            </a:r>
          </a:p>
        </p:txBody>
      </p:sp>
    </p:spTree>
    <p:extLst>
      <p:ext uri="{BB962C8B-B14F-4D97-AF65-F5344CB8AC3E}">
        <p14:creationId xmlns:p14="http://schemas.microsoft.com/office/powerpoint/2010/main" val="39386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C5BE-BF30-4658-BD00-A48117E4095E}"/>
              </a:ext>
            </a:extLst>
          </p:cNvPr>
          <p:cNvSpPr>
            <a:spLocks noGrp="1"/>
          </p:cNvSpPr>
          <p:nvPr>
            <p:ph type="title"/>
          </p:nvPr>
        </p:nvSpPr>
        <p:spPr/>
        <p:txBody>
          <a:bodyPr/>
          <a:lstStyle/>
          <a:p>
            <a:r>
              <a:rPr lang="en-US" dirty="0"/>
              <a:t>Deliverables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FCCF3-D2F3-480E-BD49-DD2F8B7B3C18}"/>
                  </a:ext>
                </a:extLst>
              </p:cNvPr>
              <p:cNvSpPr>
                <a:spLocks noGrp="1"/>
              </p:cNvSpPr>
              <p:nvPr>
                <p:ph idx="1"/>
              </p:nvPr>
            </p:nvSpPr>
            <p:spPr/>
            <p:txBody>
              <a:bodyPr/>
              <a:lstStyle/>
              <a:p>
                <a:r>
                  <a:rPr lang="en-US" dirty="0"/>
                  <a:t>Source code for the A* implementation on differential drive robot</a:t>
                </a:r>
              </a:p>
              <a:p>
                <a:r>
                  <a:rPr lang="en-US" dirty="0"/>
                  <a:t>Simulation results (video of the simulation)</a:t>
                </a:r>
              </a:p>
              <a:p>
                <a:r>
                  <a:rPr lang="en-US" dirty="0"/>
                  <a:t>Students who will be working on practical implementation on </a:t>
                </a:r>
                <a:r>
                  <a:rPr lang="en-US" dirty="0" err="1"/>
                  <a:t>TurtleBot</a:t>
                </a:r>
                <a:r>
                  <a:rPr lang="en-US" dirty="0"/>
                  <a:t> 2 / </a:t>
                </a:r>
                <a:r>
                  <a:rPr lang="en-US" dirty="0" err="1"/>
                  <a:t>TurtleBot</a:t>
                </a:r>
                <a:r>
                  <a:rPr lang="en-US" dirty="0"/>
                  <a:t> 3 have to convert velocity of left and right wheel into robot velocities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r>
                          <a:rPr lang="en-US" b="0" i="1" smtClean="0">
                            <a:latin typeface="Cambria Math" panose="02040503050406030204" pitchFamily="18" charset="0"/>
                          </a:rPr>
                          <m:t>,</m:t>
                        </m:r>
                      </m:e>
                    </m:acc>
                  </m:oMath>
                </a14:m>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m:rPr>
                            <m:nor/>
                          </m:rPr>
                          <a:rPr lang="el-GR"/>
                          <m:t>α</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m:rPr>
                            <m:nor/>
                          </m:rPr>
                          <a:rPr lang="el-GR"/>
                          <m:t>β</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m:rPr>
                            <m:nor/>
                          </m:rPr>
                          <a:rPr lang="el-GR"/>
                          <m:t>γ</m:t>
                        </m:r>
                      </m:e>
                    </m:acc>
                  </m:oMath>
                </a14:m>
                <a:r>
                  <a:rPr lang="en-US" dirty="0"/>
                  <a:t>) and save the velocities into a text file. Note that, for implementation a fixed sampling frequency will be provided.</a:t>
                </a:r>
              </a:p>
              <a:p>
                <a:endParaRPr lang="en-US" dirty="0"/>
              </a:p>
            </p:txBody>
          </p:sp>
        </mc:Choice>
        <mc:Fallback xmlns="">
          <p:sp>
            <p:nvSpPr>
              <p:cNvPr id="3" name="Content Placeholder 2">
                <a:extLst>
                  <a:ext uri="{FF2B5EF4-FFF2-40B4-BE49-F238E27FC236}">
                    <a16:creationId xmlns:a16="http://schemas.microsoft.com/office/drawing/2014/main" id="{00AFCCF3-D2F3-480E-BD49-DD2F8B7B3C18}"/>
                  </a:ext>
                </a:extLst>
              </p:cNvPr>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IN">
                    <a:noFill/>
                  </a:rPr>
                  <a:t> </a:t>
                </a:r>
              </a:p>
            </p:txBody>
          </p:sp>
        </mc:Fallback>
      </mc:AlternateContent>
    </p:spTree>
    <p:extLst>
      <p:ext uri="{BB962C8B-B14F-4D97-AF65-F5344CB8AC3E}">
        <p14:creationId xmlns:p14="http://schemas.microsoft.com/office/powerpoint/2010/main" val="67738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68E6-E58F-4A3C-AE05-9E496D2DDBE9}"/>
              </a:ext>
            </a:extLst>
          </p:cNvPr>
          <p:cNvSpPr>
            <a:spLocks noGrp="1"/>
          </p:cNvSpPr>
          <p:nvPr>
            <p:ph type="title"/>
          </p:nvPr>
        </p:nvSpPr>
        <p:spPr/>
        <p:txBody>
          <a:bodyPr/>
          <a:lstStyle/>
          <a:p>
            <a:r>
              <a:rPr lang="en-US" dirty="0"/>
              <a:t>Submission Details</a:t>
            </a:r>
          </a:p>
        </p:txBody>
      </p:sp>
      <p:sp>
        <p:nvSpPr>
          <p:cNvPr id="3" name="Content Placeholder 2">
            <a:extLst>
              <a:ext uri="{FF2B5EF4-FFF2-40B4-BE49-F238E27FC236}">
                <a16:creationId xmlns:a16="http://schemas.microsoft.com/office/drawing/2014/main" id="{C3DB6503-D8C9-4F76-9183-E580BD816AD9}"/>
              </a:ext>
            </a:extLst>
          </p:cNvPr>
          <p:cNvSpPr>
            <a:spLocks noGrp="1"/>
          </p:cNvSpPr>
          <p:nvPr>
            <p:ph idx="1"/>
          </p:nvPr>
        </p:nvSpPr>
        <p:spPr/>
        <p:txBody>
          <a:bodyPr>
            <a:normAutofit/>
          </a:bodyPr>
          <a:lstStyle/>
          <a:p>
            <a:r>
              <a:rPr lang="en-US" dirty="0"/>
              <a:t>You are required to submit a zip file with the file structure as shown</a:t>
            </a:r>
          </a:p>
          <a:p>
            <a:pPr marL="0" indent="0">
              <a:buNone/>
            </a:pPr>
            <a:endParaRPr lang="en-US" dirty="0"/>
          </a:p>
          <a:p>
            <a:pPr marL="0" indent="0">
              <a:buNone/>
            </a:pPr>
            <a:r>
              <a:rPr lang="en-US" dirty="0"/>
              <a:t>proj3_firstname_lastname_codingLanguage_simulationSoftware</a:t>
            </a:r>
          </a:p>
          <a:p>
            <a:pPr>
              <a:buFont typeface="Calibri" panose="020F0502020204030204" pitchFamily="34" charset="0"/>
              <a:buChar char="―"/>
            </a:pPr>
            <a:r>
              <a:rPr lang="en-US" dirty="0"/>
              <a:t> codes</a:t>
            </a:r>
          </a:p>
          <a:p>
            <a:pPr>
              <a:buFont typeface="Calibri" panose="020F0502020204030204" pitchFamily="34" charset="0"/>
              <a:buChar char="―"/>
            </a:pPr>
            <a:r>
              <a:rPr lang="en-US" dirty="0"/>
              <a:t> readme.txt</a:t>
            </a:r>
          </a:p>
        </p:txBody>
      </p:sp>
    </p:spTree>
    <p:extLst>
      <p:ext uri="{BB962C8B-B14F-4D97-AF65-F5344CB8AC3E}">
        <p14:creationId xmlns:p14="http://schemas.microsoft.com/office/powerpoint/2010/main" val="252225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3FBA-6AAB-4296-B08F-77EA6DA604D1}"/>
              </a:ext>
            </a:extLst>
          </p:cNvPr>
          <p:cNvSpPr>
            <a:spLocks noGrp="1"/>
          </p:cNvSpPr>
          <p:nvPr>
            <p:ph type="title"/>
          </p:nvPr>
        </p:nvSpPr>
        <p:spPr/>
        <p:txBody>
          <a:bodyPr/>
          <a:lstStyle/>
          <a:p>
            <a:r>
              <a:rPr lang="en-US" dirty="0"/>
              <a:t>A* on Differential Drive</a:t>
            </a:r>
          </a:p>
        </p:txBody>
      </p:sp>
      <p:sp>
        <p:nvSpPr>
          <p:cNvPr id="3" name="Content Placeholder 2">
            <a:extLst>
              <a:ext uri="{FF2B5EF4-FFF2-40B4-BE49-F238E27FC236}">
                <a16:creationId xmlns:a16="http://schemas.microsoft.com/office/drawing/2014/main" id="{9F057A1D-EDC9-40EC-A6F6-160FD9F37450}"/>
              </a:ext>
            </a:extLst>
          </p:cNvPr>
          <p:cNvSpPr>
            <a:spLocks noGrp="1"/>
          </p:cNvSpPr>
          <p:nvPr>
            <p:ph idx="1"/>
          </p:nvPr>
        </p:nvSpPr>
        <p:spPr/>
        <p:txBody>
          <a:bodyPr/>
          <a:lstStyle/>
          <a:p>
            <a:pPr algn="just"/>
            <a:r>
              <a:rPr lang="en-US" dirty="0"/>
              <a:t>Navigate a differential drive robot (</a:t>
            </a:r>
            <a:r>
              <a:rPr lang="en-US" dirty="0" err="1"/>
              <a:t>TurtleBot</a:t>
            </a:r>
            <a:r>
              <a:rPr lang="en-US" dirty="0"/>
              <a:t> 2 / </a:t>
            </a:r>
            <a:r>
              <a:rPr lang="en-US" dirty="0" err="1"/>
              <a:t>TurtleBot</a:t>
            </a:r>
            <a:r>
              <a:rPr lang="en-US" dirty="0"/>
              <a:t> 3) in a Robotics Realization Lab’s virtual environment from a given start point to a given goal point.</a:t>
            </a:r>
          </a:p>
          <a:p>
            <a:pPr algn="just"/>
            <a:r>
              <a:rPr lang="en-US" dirty="0"/>
              <a:t>Consider differential drive constraints while implementing the A* algorithm, with 8-connected action space (shown on slide 5).</a:t>
            </a:r>
          </a:p>
          <a:p>
            <a:pPr algn="just"/>
            <a:r>
              <a:rPr lang="en-US" dirty="0"/>
              <a:t>Either V-Rep or Gazebo can be used for simulation.</a:t>
            </a:r>
          </a:p>
          <a:p>
            <a:pPr algn="just"/>
            <a:r>
              <a:rPr lang="en-US" dirty="0"/>
              <a:t>The map of the RRL lab has been provided for both V-Rep and Gazebo. The dimensions of the map are also provided as an image and a PDF file for ease. The dimensions are in </a:t>
            </a:r>
            <a:r>
              <a:rPr lang="en-US" dirty="0" err="1"/>
              <a:t>metres</a:t>
            </a:r>
            <a:r>
              <a:rPr lang="en-US" dirty="0"/>
              <a:t>.</a:t>
            </a:r>
          </a:p>
          <a:p>
            <a:pPr algn="just"/>
            <a:endParaRPr lang="en-US" dirty="0"/>
          </a:p>
          <a:p>
            <a:pPr algn="just"/>
            <a:endParaRPr lang="en-US" dirty="0"/>
          </a:p>
        </p:txBody>
      </p:sp>
    </p:spTree>
    <p:extLst>
      <p:ext uri="{BB962C8B-B14F-4D97-AF65-F5344CB8AC3E}">
        <p14:creationId xmlns:p14="http://schemas.microsoft.com/office/powerpoint/2010/main" val="180212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040D-5175-4728-A8C0-1F8CF91832C2}"/>
              </a:ext>
            </a:extLst>
          </p:cNvPr>
          <p:cNvSpPr>
            <a:spLocks noGrp="1"/>
          </p:cNvSpPr>
          <p:nvPr>
            <p:ph type="title"/>
          </p:nvPr>
        </p:nvSpPr>
        <p:spPr/>
        <p:txBody>
          <a:bodyPr/>
          <a:lstStyle/>
          <a:p>
            <a:r>
              <a:rPr lang="en-US" dirty="0"/>
              <a:t>Differential Drive Constraints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34147-C58D-4EBC-A403-5F9441821E04}"/>
                  </a:ext>
                </a:extLst>
              </p:cNvPr>
              <p:cNvSpPr>
                <a:spLocks noGrp="1"/>
              </p:cNvSpPr>
              <p:nvPr>
                <p:ph idx="1"/>
              </p:nvPr>
            </p:nvSpPr>
            <p:spPr>
              <a:xfrm>
                <a:off x="838200" y="1825624"/>
                <a:ext cx="10515600" cy="4911351"/>
              </a:xfrm>
            </p:spPr>
            <p:txBody>
              <a:bodyPr>
                <a:normAutofit/>
              </a:bodyPr>
              <a:lstStyle/>
              <a:p>
                <a:pPr algn="just"/>
                <a:r>
                  <a:rPr lang="en-US" dirty="0"/>
                  <a:t>For this project you consider the robot as a non-holonomic robot, which means the robot cannot move in y-direction independently.</a:t>
                </a:r>
              </a:p>
              <a:p>
                <a:pPr algn="just"/>
                <a:r>
                  <a:rPr lang="en-US" dirty="0"/>
                  <a:t>You will have to define smooth moves for the robot by providing left and right wheel velocities. The time for each move will have to be fixed, and the time for each move defines the resolution. </a:t>
                </a:r>
              </a:p>
              <a:p>
                <a:pPr algn="just"/>
                <a:r>
                  <a:rPr lang="en-US" dirty="0"/>
                  <a:t>The equations for differential drive robot</a:t>
                </a:r>
              </a:p>
              <a:p>
                <a:pPr marL="0" indent="0" algn="ctr">
                  <a:lnSpc>
                    <a:spcPct val="100000"/>
                  </a:lnSpc>
                  <a:buNone/>
                </a:pPr>
                <a14:m>
                  <m:oMathPara xmlns:m="http://schemas.openxmlformats.org/officeDocument/2006/math">
                    <m:oMathParaPr>
                      <m:jc m:val="center"/>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2</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𝑟</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oMath>
                  </m:oMathPara>
                </a14:m>
                <a:endParaRPr lang="en-US" dirty="0"/>
              </a:p>
              <a:p>
                <a:pPr marL="0"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𝑙</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i="1">
                              <a:latin typeface="Cambria Math" panose="02040503050406030204" pitchFamily="18" charset="0"/>
                            </a:rPr>
                            <m:t>𝜃</m:t>
                          </m:r>
                        </m:e>
                      </m:func>
                    </m:oMath>
                  </m:oMathPara>
                </a14:m>
                <a:endParaRPr lang="en-US" dirty="0"/>
              </a:p>
              <a:p>
                <a:pPr marL="0"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𝜃</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𝐿</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𝑙</m:t>
                          </m:r>
                        </m:sub>
                      </m:sSub>
                      <m:r>
                        <a:rPr lang="en-US" b="0" i="1" smtClean="0">
                          <a:latin typeface="Cambria Math" panose="02040503050406030204" pitchFamily="18" charset="0"/>
                        </a:rPr>
                        <m:t>)</m:t>
                      </m:r>
                    </m:oMath>
                  </m:oMathPara>
                </a14:m>
                <a:endParaRPr lang="en-US" dirty="0"/>
              </a:p>
              <a:p>
                <a:pPr algn="just"/>
                <a:endParaRPr lang="en-US" dirty="0"/>
              </a:p>
              <a:p>
                <a:pPr algn="just"/>
                <a:endParaRPr lang="en-US" dirty="0"/>
              </a:p>
              <a:p>
                <a:pPr marL="0" indent="0" algn="ctr">
                  <a:buNone/>
                </a:pPr>
                <a:endParaRPr lang="en-US" dirty="0">
                  <a:solidFill>
                    <a:srgbClr val="FF0000"/>
                  </a:solidFill>
                </a:endParaRPr>
              </a:p>
              <a:p>
                <a:pPr algn="just"/>
                <a:endParaRPr lang="en-US" dirty="0"/>
              </a:p>
              <a:p>
                <a:pPr marL="0" indent="0" algn="just">
                  <a:buNone/>
                </a:pPr>
                <a:endParaRPr lang="en-US" dirty="0"/>
              </a:p>
              <a:p>
                <a:pPr marL="0" indent="0" algn="just">
                  <a:buNone/>
                </a:pPr>
                <a:endParaRPr lang="en-US" dirty="0"/>
              </a:p>
              <a:p>
                <a:pPr algn="just"/>
                <a:endParaRPr lang="en-US" dirty="0"/>
              </a:p>
            </p:txBody>
          </p:sp>
        </mc:Choice>
        <mc:Fallback xmlns="">
          <p:sp>
            <p:nvSpPr>
              <p:cNvPr id="3" name="Content Placeholder 2">
                <a:extLst>
                  <a:ext uri="{FF2B5EF4-FFF2-40B4-BE49-F238E27FC236}">
                    <a16:creationId xmlns:a16="http://schemas.microsoft.com/office/drawing/2014/main" id="{32D34147-C58D-4EBC-A403-5F9441821E04}"/>
                  </a:ext>
                </a:extLst>
              </p:cNvPr>
              <p:cNvSpPr>
                <a:spLocks noGrp="1" noRot="1" noChangeAspect="1" noMove="1" noResize="1" noEditPoints="1" noAdjustHandles="1" noChangeArrowheads="1" noChangeShapeType="1" noTextEdit="1"/>
              </p:cNvSpPr>
              <p:nvPr>
                <p:ph idx="1"/>
              </p:nvPr>
            </p:nvSpPr>
            <p:spPr>
              <a:xfrm>
                <a:off x="838200" y="1825624"/>
                <a:ext cx="10515600" cy="4911351"/>
              </a:xfrm>
              <a:blipFill>
                <a:blip r:embed="rId2"/>
                <a:stretch>
                  <a:fillRect l="-1043" t="-1985" r="-1159"/>
                </a:stretch>
              </a:blipFill>
            </p:spPr>
            <p:txBody>
              <a:bodyPr/>
              <a:lstStyle/>
              <a:p>
                <a:r>
                  <a:rPr lang="en-US">
                    <a:noFill/>
                  </a:rPr>
                  <a:t> </a:t>
                </a:r>
              </a:p>
            </p:txBody>
          </p:sp>
        </mc:Fallback>
      </mc:AlternateContent>
    </p:spTree>
    <p:extLst>
      <p:ext uri="{BB962C8B-B14F-4D97-AF65-F5344CB8AC3E}">
        <p14:creationId xmlns:p14="http://schemas.microsoft.com/office/powerpoint/2010/main" val="16905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Drive Constraints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are the velocities in x and y directions</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𝑙</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oMath>
                </a14:m>
                <a:r>
                  <a:rPr lang="en-US" dirty="0"/>
                  <a:t> are left and right wheel velocities</a:t>
                </a:r>
              </a:p>
              <a:p>
                <a:pPr marL="0" indent="0">
                  <a:buNone/>
                </a:pPr>
                <a14:m>
                  <m:oMath xmlns:m="http://schemas.openxmlformats.org/officeDocument/2006/math">
                    <m:r>
                      <a:rPr lang="en-US" i="1">
                        <a:latin typeface="Cambria Math" panose="02040503050406030204" pitchFamily="18" charset="0"/>
                      </a:rPr>
                      <m:t>𝑟</m:t>
                    </m:r>
                  </m:oMath>
                </a14:m>
                <a:r>
                  <a:rPr lang="en-US" dirty="0"/>
                  <a:t> is a wheel radius and </a:t>
                </a:r>
                <a14:m>
                  <m:oMath xmlns:m="http://schemas.openxmlformats.org/officeDocument/2006/math">
                    <m:r>
                      <a:rPr lang="en-US" i="1">
                        <a:latin typeface="Cambria Math" panose="02040503050406030204" pitchFamily="18" charset="0"/>
                      </a:rPr>
                      <m:t>𝐿</m:t>
                    </m:r>
                  </m:oMath>
                </a14:m>
                <a:r>
                  <a:rPr lang="en-US" dirty="0"/>
                  <a:t> is the distance between two wheels</a:t>
                </a:r>
              </a:p>
              <a:p>
                <a:r>
                  <a:rPr lang="en-US" dirty="0"/>
                  <a:t>From the velocity equations we can calculate the distance travelled and angle covered in each time step</a:t>
                </a:r>
              </a:p>
              <a:p>
                <a:pPr marL="0" indent="0" algn="ctr">
                  <a:lnSpc>
                    <a:spcPct val="100000"/>
                  </a:lnSpc>
                  <a:buNone/>
                </a:pPr>
                <a14:m>
                  <m:oMath xmlns:m="http://schemas.openxmlformats.org/officeDocument/2006/math">
                    <m:r>
                      <a:rPr lang="en-US" i="1" smtClean="0">
                        <a:latin typeface="Cambria Math" panose="02040503050406030204" pitchFamily="18" charset="0"/>
                      </a:rPr>
                      <m:t>ⅆ</m:t>
                    </m:r>
                    <m:r>
                      <a:rPr lang="en-US" i="1" smtClean="0">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𝑙</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𝜃</m:t>
                        </m:r>
                      </m:e>
                    </m:func>
                  </m:oMath>
                </a14:m>
                <a:r>
                  <a:rPr lang="en-US" dirty="0"/>
                  <a:t> </a:t>
                </a:r>
                <a14:m>
                  <m:oMath xmlns:m="http://schemas.openxmlformats.org/officeDocument/2006/math">
                    <m:r>
                      <a:rPr lang="en-US" i="1" dirty="0" smtClean="0">
                        <a:latin typeface="Cambria Math" panose="02040503050406030204" pitchFamily="18" charset="0"/>
                      </a:rPr>
                      <m:t>ⅆ</m:t>
                    </m:r>
                    <m:r>
                      <a:rPr lang="en-US" b="0" i="1" dirty="0" smtClean="0">
                        <a:latin typeface="Cambria Math" panose="02040503050406030204" pitchFamily="18" charset="0"/>
                      </a:rPr>
                      <m:t>𝑡</m:t>
                    </m:r>
                  </m:oMath>
                </a14:m>
                <a:endParaRPr lang="en-US" dirty="0"/>
              </a:p>
              <a:p>
                <a:pPr marL="0" indent="0" algn="just">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ⅆ</m:t>
                      </m:r>
                      <m:r>
                        <a:rPr lang="en-US" i="1" smtClean="0">
                          <a:latin typeface="Cambria Math" panose="02040503050406030204" pitchFamily="18" charset="0"/>
                        </a:rPr>
                        <m:t>𝑦</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𝑙</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𝜃</m:t>
                          </m:r>
                        </m:e>
                      </m:func>
                      <m:r>
                        <a:rPr lang="en-US" b="0" i="1" smtClean="0">
                          <a:latin typeface="Cambria Math" panose="02040503050406030204" pitchFamily="18" charset="0"/>
                        </a:rPr>
                        <m:t>ⅆ</m:t>
                      </m:r>
                      <m:r>
                        <a:rPr lang="en-US" b="0" i="1" smtClean="0">
                          <a:latin typeface="Cambria Math" panose="02040503050406030204" pitchFamily="18" charset="0"/>
                        </a:rPr>
                        <m:t>𝑡</m:t>
                      </m:r>
                    </m:oMath>
                  </m:oMathPara>
                </a14:m>
                <a:endParaRPr lang="en-US" dirty="0"/>
              </a:p>
              <a:p>
                <a:pPr marL="0" indent="0" algn="just">
                  <a:lnSpc>
                    <a:spcPct val="100000"/>
                  </a:lnSpc>
                  <a:buNone/>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rPr>
                        <m:t>ⅆ</m:t>
                      </m:r>
                      <m:r>
                        <a:rPr lang="el-GR" i="1" smtClean="0">
                          <a:latin typeface="Cambria Math" panose="02040503050406030204" pitchFamily="18" charset="0"/>
                        </a:rPr>
                        <m:t>𝜃</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𝐿</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𝑙</m:t>
                          </m:r>
                        </m:sub>
                      </m:sSub>
                      <m:r>
                        <a:rPr lang="en-US" i="1">
                          <a:latin typeface="Cambria Math" panose="02040503050406030204" pitchFamily="18" charset="0"/>
                        </a:rPr>
                        <m:t>)</m:t>
                      </m:r>
                      <m:r>
                        <a:rPr lang="el-GR" i="1" smtClean="0">
                          <a:latin typeface="Cambria Math" panose="02040503050406030204" pitchFamily="18" charset="0"/>
                        </a:rPr>
                        <m:t>ⅆ</m:t>
                      </m:r>
                      <m:r>
                        <a:rPr lang="en-US" b="0" i="1" smtClean="0">
                          <a:latin typeface="Cambria Math" panose="02040503050406030204" pitchFamily="18" charset="0"/>
                        </a:rPr>
                        <m:t>𝑡</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384172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B8CF-C310-4A23-A562-AC6E99C90E37}"/>
              </a:ext>
            </a:extLst>
          </p:cNvPr>
          <p:cNvSpPr>
            <a:spLocks noGrp="1"/>
          </p:cNvSpPr>
          <p:nvPr>
            <p:ph type="title"/>
          </p:nvPr>
        </p:nvSpPr>
        <p:spPr/>
        <p:txBody>
          <a:bodyPr/>
          <a:lstStyle/>
          <a:p>
            <a:r>
              <a:rPr lang="en-US" dirty="0"/>
              <a:t>Differential Drive Constraints (Continued..) </a:t>
            </a:r>
          </a:p>
        </p:txBody>
      </p:sp>
      <p:sp>
        <p:nvSpPr>
          <p:cNvPr id="7" name="Rectangle 6">
            <a:extLst>
              <a:ext uri="{FF2B5EF4-FFF2-40B4-BE49-F238E27FC236}">
                <a16:creationId xmlns:a16="http://schemas.microsoft.com/office/drawing/2014/main" id="{EF8E68AF-26E4-42F8-803B-DA39F779C0D6}"/>
              </a:ext>
            </a:extLst>
          </p:cNvPr>
          <p:cNvSpPr/>
          <p:nvPr/>
        </p:nvSpPr>
        <p:spPr>
          <a:xfrm>
            <a:off x="838200" y="6169709"/>
            <a:ext cx="10757647" cy="646331"/>
          </a:xfrm>
          <a:prstGeom prst="rect">
            <a:avLst/>
          </a:prstGeom>
        </p:spPr>
        <p:txBody>
          <a:bodyPr wrap="square">
            <a:spAutoFit/>
          </a:bodyPr>
          <a:lstStyle/>
          <a:p>
            <a:pPr marL="285750" indent="-285750" algn="just">
              <a:buFont typeface="Arial" panose="020B0604020202020204" pitchFamily="34" charset="0"/>
              <a:buChar char="•"/>
            </a:pPr>
            <a:r>
              <a:rPr lang="en-US" dirty="0"/>
              <a:t>The figure shows various curvatures obtained by changing left and right wheel velocities.</a:t>
            </a:r>
          </a:p>
          <a:p>
            <a:pPr algn="just"/>
            <a:r>
              <a:rPr lang="en-US" dirty="0"/>
              <a:t> </a:t>
            </a:r>
          </a:p>
        </p:txBody>
      </p:sp>
      <p:pic>
        <p:nvPicPr>
          <p:cNvPr id="8" name="Content Placeholder 7" descr="A close up of a map&#10;&#10;Description automatically generated">
            <a:extLst>
              <a:ext uri="{FF2B5EF4-FFF2-40B4-BE49-F238E27FC236}">
                <a16:creationId xmlns:a16="http://schemas.microsoft.com/office/drawing/2014/main" id="{4044D48D-3711-4269-BFC7-5B5EE60DC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281" y="1825625"/>
            <a:ext cx="8043437" cy="4206059"/>
          </a:xfrm>
        </p:spPr>
      </p:pic>
    </p:spTree>
    <p:extLst>
      <p:ext uri="{BB962C8B-B14F-4D97-AF65-F5344CB8AC3E}">
        <p14:creationId xmlns:p14="http://schemas.microsoft.com/office/powerpoint/2010/main" val="397404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3FBA-6AAB-4296-B08F-77EA6DA604D1}"/>
              </a:ext>
            </a:extLst>
          </p:cNvPr>
          <p:cNvSpPr>
            <a:spLocks noGrp="1"/>
          </p:cNvSpPr>
          <p:nvPr>
            <p:ph type="title"/>
          </p:nvPr>
        </p:nvSpPr>
        <p:spPr/>
        <p:txBody>
          <a:bodyPr/>
          <a:lstStyle/>
          <a:p>
            <a:r>
              <a:rPr lang="en-US" dirty="0"/>
              <a:t>Action Space</a:t>
            </a:r>
          </a:p>
        </p:txBody>
      </p:sp>
      <p:sp>
        <p:nvSpPr>
          <p:cNvPr id="3" name="Content Placeholder 2">
            <a:extLst>
              <a:ext uri="{FF2B5EF4-FFF2-40B4-BE49-F238E27FC236}">
                <a16:creationId xmlns:a16="http://schemas.microsoft.com/office/drawing/2014/main" id="{9F057A1D-EDC9-40EC-A6F6-160FD9F37450}"/>
              </a:ext>
            </a:extLst>
          </p:cNvPr>
          <p:cNvSpPr>
            <a:spLocks noGrp="1"/>
          </p:cNvSpPr>
          <p:nvPr>
            <p:ph idx="1"/>
          </p:nvPr>
        </p:nvSpPr>
        <p:spPr/>
        <p:txBody>
          <a:bodyPr>
            <a:normAutofit fontScale="70000" lnSpcReduction="20000"/>
          </a:bodyPr>
          <a:lstStyle/>
          <a:p>
            <a:pPr algn="just"/>
            <a:r>
              <a:rPr lang="en-US" dirty="0"/>
              <a:t>Let the two RPMs provided by the user are RPM1 and RPM2 (see slide 8 for all inputs from the user). Then the action space for the A* algorithm are:</a:t>
            </a:r>
          </a:p>
          <a:p>
            <a:pPr marL="514350" indent="-514350" algn="just">
              <a:buFont typeface="+mj-lt"/>
              <a:buAutoNum type="arabicPeriod"/>
            </a:pPr>
            <a:r>
              <a:rPr lang="en-US" dirty="0"/>
              <a:t>[0, RPM1]</a:t>
            </a:r>
          </a:p>
          <a:p>
            <a:pPr marL="514350" indent="-514350" algn="just">
              <a:buFont typeface="+mj-lt"/>
              <a:buAutoNum type="arabicPeriod"/>
            </a:pPr>
            <a:r>
              <a:rPr lang="en-US" dirty="0"/>
              <a:t>[RPM1, 0]</a:t>
            </a:r>
          </a:p>
          <a:p>
            <a:pPr marL="514350" indent="-514350" algn="just">
              <a:buFont typeface="+mj-lt"/>
              <a:buAutoNum type="arabicPeriod"/>
            </a:pPr>
            <a:r>
              <a:rPr lang="en-US" dirty="0"/>
              <a:t>[RPM1, RPM1]</a:t>
            </a:r>
          </a:p>
          <a:p>
            <a:pPr marL="514350" indent="-514350" algn="just">
              <a:buFont typeface="+mj-lt"/>
              <a:buAutoNum type="arabicPeriod"/>
            </a:pPr>
            <a:r>
              <a:rPr lang="en-US" dirty="0"/>
              <a:t>[0, RPM2]</a:t>
            </a:r>
          </a:p>
          <a:p>
            <a:pPr marL="514350" indent="-514350" algn="just">
              <a:buFont typeface="+mj-lt"/>
              <a:buAutoNum type="arabicPeriod"/>
            </a:pPr>
            <a:r>
              <a:rPr lang="en-US" dirty="0"/>
              <a:t>[RPM2, 0]</a:t>
            </a:r>
          </a:p>
          <a:p>
            <a:pPr marL="514350" indent="-514350" algn="just">
              <a:buFont typeface="+mj-lt"/>
              <a:buAutoNum type="arabicPeriod"/>
            </a:pPr>
            <a:r>
              <a:rPr lang="en-US" dirty="0"/>
              <a:t>[RPM2, RPM2]</a:t>
            </a:r>
          </a:p>
          <a:p>
            <a:pPr marL="514350" indent="-514350" algn="just">
              <a:buFont typeface="+mj-lt"/>
              <a:buAutoNum type="arabicPeriod"/>
            </a:pPr>
            <a:r>
              <a:rPr lang="en-US" dirty="0"/>
              <a:t>[RPM1, RPM2]</a:t>
            </a:r>
          </a:p>
          <a:p>
            <a:pPr marL="514350" indent="-514350" algn="just">
              <a:buFont typeface="+mj-lt"/>
              <a:buAutoNum type="arabicPeriod"/>
            </a:pPr>
            <a:r>
              <a:rPr lang="en-US" dirty="0"/>
              <a:t>[RPM2, RPM1]</a:t>
            </a:r>
          </a:p>
          <a:p>
            <a:pPr algn="just"/>
            <a:endParaRPr lang="en-US" dirty="0"/>
          </a:p>
          <a:p>
            <a:pPr algn="just"/>
            <a:r>
              <a:rPr lang="en-US" dirty="0"/>
              <a:t>Here the first element corresponds to the left wheel RPM and the second element corresponds to the right wheel RPM.</a:t>
            </a:r>
          </a:p>
          <a:p>
            <a:pPr algn="just"/>
            <a:endParaRPr lang="en-US" dirty="0"/>
          </a:p>
        </p:txBody>
      </p:sp>
    </p:spTree>
    <p:extLst>
      <p:ext uri="{BB962C8B-B14F-4D97-AF65-F5344CB8AC3E}">
        <p14:creationId xmlns:p14="http://schemas.microsoft.com/office/powerpoint/2010/main" val="387218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816B-3C2B-4BB8-B614-BDF71F23913E}"/>
              </a:ext>
            </a:extLst>
          </p:cNvPr>
          <p:cNvSpPr>
            <a:spLocks noGrp="1"/>
          </p:cNvSpPr>
          <p:nvPr>
            <p:ph type="title"/>
          </p:nvPr>
        </p:nvSpPr>
        <p:spPr/>
        <p:txBody>
          <a:bodyPr/>
          <a:lstStyle/>
          <a:p>
            <a:r>
              <a:rPr lang="en-US" dirty="0"/>
              <a:t>Differential Drive Constraints (Continued..) </a:t>
            </a:r>
          </a:p>
        </p:txBody>
      </p:sp>
      <p:sp>
        <p:nvSpPr>
          <p:cNvPr id="3" name="Content Placeholder 2">
            <a:extLst>
              <a:ext uri="{FF2B5EF4-FFF2-40B4-BE49-F238E27FC236}">
                <a16:creationId xmlns:a16="http://schemas.microsoft.com/office/drawing/2014/main" id="{89D793B0-D1BA-4B90-8A86-A539E940022A}"/>
              </a:ext>
            </a:extLst>
          </p:cNvPr>
          <p:cNvSpPr>
            <a:spLocks noGrp="1"/>
          </p:cNvSpPr>
          <p:nvPr>
            <p:ph idx="1"/>
          </p:nvPr>
        </p:nvSpPr>
        <p:spPr/>
        <p:txBody>
          <a:bodyPr/>
          <a:lstStyle/>
          <a:p>
            <a:pPr algn="just"/>
            <a:r>
              <a:rPr lang="en-US" dirty="0"/>
              <a:t>Note - You have to define a reasonable threshold value for the distance to the goal point. Due to the limited number of moves, the robot cannot reach the exact goal location, so to terminate the program a threshold distance has to be defined.</a:t>
            </a:r>
          </a:p>
          <a:p>
            <a:pPr algn="just"/>
            <a:endParaRPr lang="en-US" dirty="0"/>
          </a:p>
        </p:txBody>
      </p:sp>
      <p:pic>
        <p:nvPicPr>
          <p:cNvPr id="7" name="Picture 6">
            <a:extLst>
              <a:ext uri="{FF2B5EF4-FFF2-40B4-BE49-F238E27FC236}">
                <a16:creationId xmlns:a16="http://schemas.microsoft.com/office/drawing/2014/main" id="{EACBE3F8-119F-42B6-9687-EFF003459F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8286" y="3696185"/>
            <a:ext cx="3015428" cy="2480778"/>
          </a:xfrm>
          <a:prstGeom prst="rect">
            <a:avLst/>
          </a:prstGeom>
        </p:spPr>
      </p:pic>
    </p:spTree>
    <p:extLst>
      <p:ext uri="{BB962C8B-B14F-4D97-AF65-F5344CB8AC3E}">
        <p14:creationId xmlns:p14="http://schemas.microsoft.com/office/powerpoint/2010/main" val="117983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A822-CE86-4A81-9773-EC87E71BD171}"/>
              </a:ext>
            </a:extLst>
          </p:cNvPr>
          <p:cNvSpPr>
            <a:spLocks noGrp="1"/>
          </p:cNvSpPr>
          <p:nvPr>
            <p:ph type="title"/>
          </p:nvPr>
        </p:nvSpPr>
        <p:spPr/>
        <p:txBody>
          <a:bodyPr/>
          <a:lstStyle/>
          <a:p>
            <a:r>
              <a:rPr lang="en-US" dirty="0"/>
              <a:t>Inputs from the User</a:t>
            </a:r>
          </a:p>
        </p:txBody>
      </p:sp>
      <p:sp>
        <p:nvSpPr>
          <p:cNvPr id="3" name="Content Placeholder 2">
            <a:extLst>
              <a:ext uri="{FF2B5EF4-FFF2-40B4-BE49-F238E27FC236}">
                <a16:creationId xmlns:a16="http://schemas.microsoft.com/office/drawing/2014/main" id="{89D2FC36-1514-4E9A-8520-301667F5A2AD}"/>
              </a:ext>
            </a:extLst>
          </p:cNvPr>
          <p:cNvSpPr>
            <a:spLocks noGrp="1"/>
          </p:cNvSpPr>
          <p:nvPr>
            <p:ph idx="1"/>
          </p:nvPr>
        </p:nvSpPr>
        <p:spPr/>
        <p:txBody>
          <a:bodyPr/>
          <a:lstStyle/>
          <a:p>
            <a:pPr algn="just"/>
            <a:r>
              <a:rPr lang="en-US" dirty="0"/>
              <a:t>Your code must take following values from the user:</a:t>
            </a:r>
          </a:p>
          <a:p>
            <a:pPr algn="just"/>
            <a:endParaRPr lang="en-US" dirty="0"/>
          </a:p>
          <a:p>
            <a:pPr marL="514350" indent="-514350" algn="just">
              <a:buFont typeface="+mj-lt"/>
              <a:buAutoNum type="arabicParenR"/>
            </a:pPr>
            <a:r>
              <a:rPr lang="en-US" dirty="0"/>
              <a:t>Start Point Co-ordinates (2-element vector)</a:t>
            </a:r>
          </a:p>
          <a:p>
            <a:pPr marL="514350" indent="-514350" algn="just">
              <a:buFont typeface="+mj-lt"/>
              <a:buAutoNum type="arabicParenR"/>
            </a:pPr>
            <a:r>
              <a:rPr lang="en-US" dirty="0"/>
              <a:t>Goal Point Co-ordinates (2-element vector)</a:t>
            </a:r>
          </a:p>
          <a:p>
            <a:pPr marL="514350" indent="-514350" algn="just">
              <a:buFont typeface="+mj-lt"/>
              <a:buAutoNum type="arabicParenR"/>
            </a:pPr>
            <a:r>
              <a:rPr lang="en-US" dirty="0"/>
              <a:t>Wheel RPMs (2-element vector) =&gt; Two possible values for the wheel RPMs</a:t>
            </a:r>
          </a:p>
        </p:txBody>
      </p:sp>
    </p:spTree>
    <p:extLst>
      <p:ext uri="{BB962C8B-B14F-4D97-AF65-F5344CB8AC3E}">
        <p14:creationId xmlns:p14="http://schemas.microsoft.com/office/powerpoint/2010/main" val="165810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A822-CE86-4A81-9773-EC87E71BD171}"/>
              </a:ext>
            </a:extLst>
          </p:cNvPr>
          <p:cNvSpPr>
            <a:spLocks noGrp="1"/>
          </p:cNvSpPr>
          <p:nvPr>
            <p:ph type="title"/>
          </p:nvPr>
        </p:nvSpPr>
        <p:spPr/>
        <p:txBody>
          <a:bodyPr/>
          <a:lstStyle/>
          <a:p>
            <a:r>
              <a:rPr lang="en-US" dirty="0"/>
              <a:t>Parameters to be Defined</a:t>
            </a:r>
          </a:p>
        </p:txBody>
      </p:sp>
      <p:sp>
        <p:nvSpPr>
          <p:cNvPr id="3" name="Content Placeholder 2">
            <a:extLst>
              <a:ext uri="{FF2B5EF4-FFF2-40B4-BE49-F238E27FC236}">
                <a16:creationId xmlns:a16="http://schemas.microsoft.com/office/drawing/2014/main" id="{89D2FC36-1514-4E9A-8520-301667F5A2AD}"/>
              </a:ext>
            </a:extLst>
          </p:cNvPr>
          <p:cNvSpPr>
            <a:spLocks noGrp="1"/>
          </p:cNvSpPr>
          <p:nvPr>
            <p:ph idx="1"/>
          </p:nvPr>
        </p:nvSpPr>
        <p:spPr/>
        <p:txBody>
          <a:bodyPr>
            <a:normAutofit lnSpcReduction="10000"/>
          </a:bodyPr>
          <a:lstStyle/>
          <a:p>
            <a:r>
              <a:rPr lang="en-US" dirty="0"/>
              <a:t>Your code must take the following parameters into consideration:</a:t>
            </a:r>
          </a:p>
          <a:p>
            <a:endParaRPr lang="en-US" dirty="0"/>
          </a:p>
          <a:p>
            <a:pPr marL="514350" indent="-514350">
              <a:buFont typeface="+mj-lt"/>
              <a:buAutoNum type="arabicParenR"/>
            </a:pPr>
            <a:r>
              <a:rPr lang="en-US" dirty="0"/>
              <a:t>Robot Diameter (from the datasheet)</a:t>
            </a:r>
          </a:p>
          <a:p>
            <a:pPr marL="514350" indent="-514350">
              <a:buFont typeface="+mj-lt"/>
              <a:buAutoNum type="arabicParenR"/>
            </a:pPr>
            <a:r>
              <a:rPr lang="en-US" dirty="0"/>
              <a:t>Wheel Distance (to be computed using the datasheet)</a:t>
            </a:r>
          </a:p>
          <a:p>
            <a:pPr marL="514350" indent="-514350">
              <a:buFont typeface="+mj-lt"/>
              <a:buAutoNum type="arabicParenR"/>
            </a:pPr>
            <a:r>
              <a:rPr lang="en-US" dirty="0"/>
              <a:t>Reasonable Clearance</a:t>
            </a:r>
          </a:p>
          <a:p>
            <a:pPr marL="514350" indent="-514350">
              <a:buFont typeface="+mj-lt"/>
              <a:buAutoNum type="arabicParenR"/>
            </a:pPr>
            <a:r>
              <a:rPr lang="en-US" dirty="0"/>
              <a:t>Sampling Frequency (required for simulation)</a:t>
            </a:r>
          </a:p>
          <a:p>
            <a:pPr marL="0" indent="0">
              <a:buNone/>
            </a:pPr>
            <a:endParaRPr lang="en-US" dirty="0"/>
          </a:p>
          <a:p>
            <a:pPr marL="0" indent="0">
              <a:buNone/>
            </a:pPr>
            <a:r>
              <a:rPr lang="en-US" dirty="0"/>
              <a:t>Note that, these parameters are not defined by the user. These are the parameters you need to consider while </a:t>
            </a:r>
            <a:r>
              <a:rPr lang="en-US"/>
              <a:t>developing the code.</a:t>
            </a:r>
            <a:endParaRPr lang="en-US" dirty="0"/>
          </a:p>
        </p:txBody>
      </p:sp>
    </p:spTree>
    <p:extLst>
      <p:ext uri="{BB962C8B-B14F-4D97-AF65-F5344CB8AC3E}">
        <p14:creationId xmlns:p14="http://schemas.microsoft.com/office/powerpoint/2010/main" val="346838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695</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Project 3 </vt:lpstr>
      <vt:lpstr>A* on Differential Drive</vt:lpstr>
      <vt:lpstr>Differential Drive Constraints </vt:lpstr>
      <vt:lpstr>Differential Drive Constraints (Continued..)</vt:lpstr>
      <vt:lpstr>Differential Drive Constraints (Continued..) </vt:lpstr>
      <vt:lpstr>Action Space</vt:lpstr>
      <vt:lpstr>Differential Drive Constraints (Continued..) </vt:lpstr>
      <vt:lpstr>Inputs from the User</vt:lpstr>
      <vt:lpstr>Parameters to be Defined</vt:lpstr>
      <vt:lpstr>Deliverables</vt:lpstr>
      <vt:lpstr>Submission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Utsav Patel</dc:creator>
  <cp:lastModifiedBy>Ashwin Goyal</cp:lastModifiedBy>
  <cp:revision>53</cp:revision>
  <dcterms:created xsi:type="dcterms:W3CDTF">2019-03-26T04:28:11Z</dcterms:created>
  <dcterms:modified xsi:type="dcterms:W3CDTF">2019-04-04T16:16:50Z</dcterms:modified>
</cp:coreProperties>
</file>