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332" r:id="rId5"/>
    <p:sldId id="296" r:id="rId6"/>
    <p:sldId id="30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16" r:id="rId22"/>
    <p:sldId id="33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napToGrid="0">
      <p:cViewPr varScale="1">
        <p:scale>
          <a:sx n="78" d="100"/>
          <a:sy n="78" d="100"/>
        </p:scale>
        <p:origin x="878"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4/5/2024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4/5/2024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84D4-24C9-B002-1F30-D3CBE5A9C2D9}"/>
              </a:ext>
            </a:extLst>
          </p:cNvPr>
          <p:cNvSpPr>
            <a:spLocks noGrp="1"/>
          </p:cNvSpPr>
          <p:nvPr>
            <p:ph type="ctrTitle"/>
          </p:nvPr>
        </p:nvSpPr>
        <p:spPr>
          <a:xfrm>
            <a:off x="2749296" y="1641765"/>
            <a:ext cx="6693408" cy="2379517"/>
          </a:xfrm>
        </p:spPr>
        <p:txBody>
          <a:bodyPr/>
          <a:lstStyle/>
          <a:p>
            <a:r>
              <a:rPr lang="en-US" dirty="0"/>
              <a:t>IMAGE AUGMENTATION USING GAN</a:t>
            </a:r>
            <a:endParaRPr lang="en-IN" dirty="0"/>
          </a:p>
        </p:txBody>
      </p:sp>
      <p:sp>
        <p:nvSpPr>
          <p:cNvPr id="3" name="Subtitle 2">
            <a:extLst>
              <a:ext uri="{FF2B5EF4-FFF2-40B4-BE49-F238E27FC236}">
                <a16:creationId xmlns:a16="http://schemas.microsoft.com/office/drawing/2014/main" id="{6FDBCCD5-7E59-494E-6E5B-7F5BB4287491}"/>
              </a:ext>
            </a:extLst>
          </p:cNvPr>
          <p:cNvSpPr>
            <a:spLocks noGrp="1"/>
          </p:cNvSpPr>
          <p:nvPr>
            <p:ph type="subTitle" idx="1"/>
          </p:nvPr>
        </p:nvSpPr>
        <p:spPr>
          <a:xfrm>
            <a:off x="4322618" y="4727864"/>
            <a:ext cx="3272998" cy="779318"/>
          </a:xfrm>
        </p:spPr>
        <p:txBody>
          <a:bodyPr>
            <a:normAutofit fontScale="92500" lnSpcReduction="10000"/>
          </a:bodyPr>
          <a:lstStyle/>
          <a:p>
            <a:r>
              <a:rPr lang="en-US" b="1" dirty="0"/>
              <a:t>  PRESENTED BY</a:t>
            </a:r>
          </a:p>
          <a:p>
            <a:r>
              <a:rPr lang="en-US" b="1" dirty="0"/>
              <a:t>SUDHARSAN K</a:t>
            </a:r>
          </a:p>
        </p:txBody>
      </p:sp>
    </p:spTree>
    <p:extLst>
      <p:ext uri="{BB962C8B-B14F-4D97-AF65-F5344CB8AC3E}">
        <p14:creationId xmlns:p14="http://schemas.microsoft.com/office/powerpoint/2010/main" val="678261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0641-22BC-DCAD-61EC-801E7AAA795A}"/>
              </a:ext>
            </a:extLst>
          </p:cNvPr>
          <p:cNvSpPr>
            <a:spLocks noGrp="1"/>
          </p:cNvSpPr>
          <p:nvPr>
            <p:ph type="title"/>
          </p:nvPr>
        </p:nvSpPr>
        <p:spPr/>
        <p:txBody>
          <a:bodyPr/>
          <a:lstStyle/>
          <a:p>
            <a:r>
              <a:rPr lang="en-IN" dirty="0"/>
              <a:t>ALGORITHM &amp; DEPLOYMENT</a:t>
            </a:r>
          </a:p>
        </p:txBody>
      </p:sp>
    </p:spTree>
    <p:extLst>
      <p:ext uri="{BB962C8B-B14F-4D97-AF65-F5344CB8AC3E}">
        <p14:creationId xmlns:p14="http://schemas.microsoft.com/office/powerpoint/2010/main" val="252624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69DA6B-555B-7D76-41DC-47EA42C917E1}"/>
              </a:ext>
            </a:extLst>
          </p:cNvPr>
          <p:cNvSpPr>
            <a:spLocks noGrp="1"/>
          </p:cNvSpPr>
          <p:nvPr>
            <p:ph idx="1"/>
          </p:nvPr>
        </p:nvSpPr>
        <p:spPr>
          <a:xfrm>
            <a:off x="1808017" y="1226128"/>
            <a:ext cx="8697191" cy="3865418"/>
          </a:xfrm>
        </p:spPr>
        <p:txBody>
          <a:bodyPr/>
          <a:lstStyle/>
          <a:p>
            <a:pPr algn="l"/>
            <a:r>
              <a:rPr lang="en-IN" sz="2400" b="1" dirty="0"/>
              <a:t>Data Preparation:</a:t>
            </a:r>
          </a:p>
          <a:p>
            <a:pPr marL="342900" indent="-342900" algn="l">
              <a:buFont typeface="Wingdings" panose="05000000000000000000" pitchFamily="2" charset="2"/>
              <a:buChar char="§"/>
            </a:pPr>
            <a:r>
              <a:rPr lang="en-IN" dirty="0"/>
              <a:t>Download the MNIST dataset.</a:t>
            </a:r>
          </a:p>
          <a:p>
            <a:pPr marL="342900" indent="-342900" algn="l">
              <a:buFont typeface="Wingdings" panose="05000000000000000000" pitchFamily="2" charset="2"/>
              <a:buChar char="§"/>
            </a:pPr>
            <a:r>
              <a:rPr lang="en-IN" dirty="0" err="1"/>
              <a:t>Preprocessed</a:t>
            </a:r>
            <a:r>
              <a:rPr lang="en-IN" dirty="0"/>
              <a:t> the images by normalizing pixel values to the range[-1, 1].</a:t>
            </a:r>
          </a:p>
          <a:p>
            <a:pPr algn="l"/>
            <a:r>
              <a:rPr lang="en-IN" sz="2400" b="1" dirty="0"/>
              <a:t>Generator Network:</a:t>
            </a:r>
          </a:p>
          <a:p>
            <a:pPr marL="342900" indent="-342900" algn="l">
              <a:buFont typeface="Wingdings" panose="05000000000000000000" pitchFamily="2" charset="2"/>
              <a:buChar char="§"/>
            </a:pPr>
            <a:r>
              <a:rPr lang="en-IN" dirty="0"/>
              <a:t>Define the generator network architecture using TensorFlow/</a:t>
            </a:r>
            <a:r>
              <a:rPr lang="en-IN" dirty="0" err="1"/>
              <a:t>Keras</a:t>
            </a:r>
            <a:r>
              <a:rPr lang="en-IN" dirty="0"/>
              <a:t>.</a:t>
            </a:r>
          </a:p>
          <a:p>
            <a:pPr marL="342900" indent="-342900" algn="l">
              <a:buFont typeface="Wingdings" panose="05000000000000000000" pitchFamily="2" charset="2"/>
              <a:buChar char="§"/>
            </a:pPr>
            <a:r>
              <a:rPr lang="en-IN" dirty="0"/>
              <a:t>Implemented a neural network with fully connected layers and activation functions (</a:t>
            </a:r>
            <a:r>
              <a:rPr lang="en-IN" dirty="0" err="1"/>
              <a:t>ReLU</a:t>
            </a:r>
            <a:r>
              <a:rPr lang="en-IN" dirty="0"/>
              <a:t>).</a:t>
            </a:r>
          </a:p>
          <a:p>
            <a:pPr marL="342900" indent="-342900" algn="l">
              <a:buFont typeface="Wingdings" panose="05000000000000000000" pitchFamily="2" charset="2"/>
              <a:buChar char="§"/>
            </a:pPr>
            <a:r>
              <a:rPr lang="en-IN" dirty="0"/>
              <a:t>Compiled the generator model.</a:t>
            </a:r>
          </a:p>
        </p:txBody>
      </p:sp>
      <p:sp>
        <p:nvSpPr>
          <p:cNvPr id="4" name="Footer Placeholder 3">
            <a:extLst>
              <a:ext uri="{FF2B5EF4-FFF2-40B4-BE49-F238E27FC236}">
                <a16:creationId xmlns:a16="http://schemas.microsoft.com/office/drawing/2014/main" id="{491621CE-61F9-817D-223C-42E3AFF336C1}"/>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24DD87F-3A90-A28A-5AD1-C3F6E9551329}"/>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364686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4AA34-DA31-01A8-2521-347F90108066}"/>
              </a:ext>
            </a:extLst>
          </p:cNvPr>
          <p:cNvSpPr>
            <a:spLocks noGrp="1"/>
          </p:cNvSpPr>
          <p:nvPr>
            <p:ph idx="1"/>
          </p:nvPr>
        </p:nvSpPr>
        <p:spPr>
          <a:xfrm>
            <a:off x="1641763" y="1943100"/>
            <a:ext cx="9040091" cy="3406140"/>
          </a:xfrm>
        </p:spPr>
        <p:txBody>
          <a:bodyPr/>
          <a:lstStyle/>
          <a:p>
            <a:pPr algn="l"/>
            <a:r>
              <a:rPr lang="en-IN" sz="2400" b="1" dirty="0"/>
              <a:t>Discriminator Network:</a:t>
            </a:r>
          </a:p>
          <a:p>
            <a:pPr marL="342900" indent="-342900" algn="l">
              <a:buFont typeface="Wingdings" panose="05000000000000000000" pitchFamily="2" charset="2"/>
              <a:buChar char="§"/>
            </a:pPr>
            <a:r>
              <a:rPr lang="en-IN" dirty="0"/>
              <a:t>Designed the discriminator network architecture using TensorFlow/</a:t>
            </a:r>
            <a:r>
              <a:rPr lang="en-IN" dirty="0" err="1"/>
              <a:t>Keras</a:t>
            </a:r>
            <a:r>
              <a:rPr lang="en-IN" dirty="0"/>
              <a:t>.</a:t>
            </a:r>
          </a:p>
          <a:p>
            <a:pPr marL="342900" indent="-342900" algn="l">
              <a:buFont typeface="Wingdings" panose="05000000000000000000" pitchFamily="2" charset="2"/>
              <a:buChar char="§"/>
            </a:pPr>
            <a:r>
              <a:rPr lang="en-IN" dirty="0"/>
              <a:t>Implemented a binary classifier using  fully connected layers and activation functions (Leaky </a:t>
            </a:r>
            <a:r>
              <a:rPr lang="en-IN" dirty="0" err="1"/>
              <a:t>ReLU</a:t>
            </a:r>
            <a:r>
              <a:rPr lang="en-IN" dirty="0"/>
              <a:t>, Sigmoid).</a:t>
            </a:r>
          </a:p>
          <a:p>
            <a:pPr marL="342900" indent="-342900" algn="l">
              <a:buFont typeface="Wingdings" panose="05000000000000000000" pitchFamily="2" charset="2"/>
              <a:buChar char="§"/>
            </a:pPr>
            <a:r>
              <a:rPr lang="en-IN" dirty="0"/>
              <a:t>Compiled the discriminator model.</a:t>
            </a:r>
          </a:p>
          <a:p>
            <a:pPr algn="l"/>
            <a:endParaRPr lang="en-IN" dirty="0"/>
          </a:p>
          <a:p>
            <a:pPr algn="l"/>
            <a:endParaRPr lang="en-IN" dirty="0"/>
          </a:p>
        </p:txBody>
      </p:sp>
      <p:sp>
        <p:nvSpPr>
          <p:cNvPr id="4" name="Footer Placeholder 3">
            <a:extLst>
              <a:ext uri="{FF2B5EF4-FFF2-40B4-BE49-F238E27FC236}">
                <a16:creationId xmlns:a16="http://schemas.microsoft.com/office/drawing/2014/main" id="{0751D483-8FB3-D699-EE70-4F3B3D3BF496}"/>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18657B7-8F2A-E8F4-1233-E9AD513F357F}"/>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605020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72D8869-1705-FE8E-E4A2-324A82654D74}"/>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5129B1B-99CA-8205-6C37-BF60DEA85416}"/>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
        <p:nvSpPr>
          <p:cNvPr id="8" name="Title 1">
            <a:extLst>
              <a:ext uri="{FF2B5EF4-FFF2-40B4-BE49-F238E27FC236}">
                <a16:creationId xmlns:a16="http://schemas.microsoft.com/office/drawing/2014/main" id="{00470EEB-852B-0AA0-BC23-F9C6581A8263}"/>
              </a:ext>
            </a:extLst>
          </p:cNvPr>
          <p:cNvSpPr>
            <a:spLocks noGrp="1"/>
          </p:cNvSpPr>
          <p:nvPr>
            <p:ph idx="1"/>
          </p:nvPr>
        </p:nvSpPr>
        <p:spPr>
          <a:xfrm>
            <a:off x="1724891" y="1579417"/>
            <a:ext cx="8854717" cy="2919847"/>
          </a:xfrm>
        </p:spPr>
        <p:txBody>
          <a:bodyPr/>
          <a:lstStyle/>
          <a:p>
            <a:pPr algn="l"/>
            <a:r>
              <a:rPr lang="en-IN" sz="2400" b="1" dirty="0"/>
              <a:t>GAN Training:</a:t>
            </a:r>
          </a:p>
          <a:p>
            <a:pPr marL="342900" indent="-342900" algn="l">
              <a:buFont typeface="Wingdings" panose="05000000000000000000" pitchFamily="2" charset="2"/>
              <a:buChar char="§"/>
            </a:pPr>
            <a:r>
              <a:rPr lang="en-IN" dirty="0"/>
              <a:t>Define the GAN model by connecting the generator and discriminator networks.</a:t>
            </a:r>
          </a:p>
          <a:p>
            <a:pPr marL="342900" indent="-342900" algn="l">
              <a:buFont typeface="Wingdings" panose="05000000000000000000" pitchFamily="2" charset="2"/>
              <a:buChar char="§"/>
            </a:pPr>
            <a:r>
              <a:rPr lang="en-IN" dirty="0"/>
              <a:t>Train the GAN model using adversarial training:</a:t>
            </a:r>
          </a:p>
          <a:p>
            <a:pPr marL="1028700" lvl="1" indent="-342900" algn="l">
              <a:buFont typeface="Wingdings" panose="05000000000000000000" pitchFamily="2" charset="2"/>
              <a:buChar char="§"/>
            </a:pPr>
            <a:r>
              <a:rPr lang="en-IN" dirty="0"/>
              <a:t>Train the discriminator with real and fake images.</a:t>
            </a:r>
          </a:p>
          <a:p>
            <a:pPr marL="1028700" lvl="1" indent="-342900" algn="l">
              <a:buFont typeface="Wingdings" panose="05000000000000000000" pitchFamily="2" charset="2"/>
              <a:buChar char="§"/>
            </a:pPr>
            <a:r>
              <a:rPr lang="en-IN" dirty="0"/>
              <a:t>Train the generator to generate </a:t>
            </a:r>
            <a:r>
              <a:rPr lang="en-US" dirty="0"/>
              <a:t>original image and several augmented versions of it.</a:t>
            </a:r>
          </a:p>
          <a:p>
            <a:pPr marL="342900" indent="-342900" algn="l">
              <a:buFont typeface="Wingdings" panose="05000000000000000000" pitchFamily="2" charset="2"/>
              <a:buChar char="§"/>
            </a:pPr>
            <a:r>
              <a:rPr lang="en-US" dirty="0">
                <a:latin typeface="+mn-lt"/>
              </a:rPr>
              <a:t>Monitor training progress and adjust hyperparameters as necessary.</a:t>
            </a:r>
            <a:endParaRPr lang="en-IN" dirty="0">
              <a:latin typeface="+mn-lt"/>
            </a:endParaRPr>
          </a:p>
          <a:p>
            <a:pPr algn="l"/>
            <a:endParaRPr lang="en-IN" dirty="0"/>
          </a:p>
        </p:txBody>
      </p:sp>
    </p:spTree>
    <p:extLst>
      <p:ext uri="{BB962C8B-B14F-4D97-AF65-F5344CB8AC3E}">
        <p14:creationId xmlns:p14="http://schemas.microsoft.com/office/powerpoint/2010/main" val="199464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9AB6FB-5346-DF69-6EBC-3FB4380D50C4}"/>
              </a:ext>
            </a:extLst>
          </p:cNvPr>
          <p:cNvSpPr>
            <a:spLocks noGrp="1"/>
          </p:cNvSpPr>
          <p:nvPr>
            <p:ph idx="1"/>
          </p:nvPr>
        </p:nvSpPr>
        <p:spPr>
          <a:xfrm>
            <a:off x="1818409" y="1278082"/>
            <a:ext cx="8427027" cy="4071158"/>
          </a:xfrm>
        </p:spPr>
        <p:txBody>
          <a:bodyPr>
            <a:normAutofit lnSpcReduction="10000"/>
          </a:bodyPr>
          <a:lstStyle/>
          <a:p>
            <a:pPr algn="l"/>
            <a:r>
              <a:rPr lang="en-IN" sz="2400" b="1" dirty="0"/>
              <a:t>Performance Evaluation:</a:t>
            </a:r>
          </a:p>
          <a:p>
            <a:pPr marL="342900" indent="-342900" algn="l">
              <a:buFont typeface="Wingdings" panose="05000000000000000000" pitchFamily="2" charset="2"/>
              <a:buChar char="§"/>
            </a:pPr>
            <a:r>
              <a:rPr lang="en-IN" dirty="0"/>
              <a:t>Visualized generated images and compare them with real digital images.</a:t>
            </a:r>
          </a:p>
          <a:p>
            <a:pPr marL="342900" indent="-342900" algn="l">
              <a:buFont typeface="Wingdings" panose="05000000000000000000" pitchFamily="2" charset="2"/>
              <a:buChar char="§"/>
            </a:pPr>
            <a:r>
              <a:rPr lang="en-IN" dirty="0"/>
              <a:t>Computed quantitative metrics to assess image quality.</a:t>
            </a:r>
          </a:p>
          <a:p>
            <a:pPr algn="l"/>
            <a:r>
              <a:rPr lang="en-IN" sz="2400" b="1" dirty="0"/>
              <a:t>Hyperparameter Tuning:</a:t>
            </a:r>
          </a:p>
          <a:p>
            <a:pPr marL="342900" indent="-342900" algn="l">
              <a:buFont typeface="Wingdings" panose="05000000000000000000" pitchFamily="2" charset="2"/>
              <a:buChar char="§"/>
            </a:pPr>
            <a:r>
              <a:rPr lang="en-IN" dirty="0"/>
              <a:t>Conducted hyperparameter tuning experiment to optimize GAN performance.</a:t>
            </a:r>
          </a:p>
          <a:p>
            <a:pPr marL="342900" indent="-342900" algn="l">
              <a:buFont typeface="Wingdings" panose="05000000000000000000" pitchFamily="2" charset="2"/>
              <a:buChar char="§"/>
            </a:pPr>
            <a:r>
              <a:rPr lang="en-IN" dirty="0"/>
              <a:t>Select hyperparameters that lead to the best performance based on evaluation metrics.</a:t>
            </a:r>
          </a:p>
          <a:p>
            <a:pPr algn="l"/>
            <a:r>
              <a:rPr lang="en-IN" sz="2400" b="1" dirty="0"/>
              <a:t>Deployment:</a:t>
            </a:r>
          </a:p>
          <a:p>
            <a:pPr marL="342900" indent="-342900" algn="l">
              <a:buFont typeface="Wingdings" panose="05000000000000000000" pitchFamily="2" charset="2"/>
              <a:buChar char="§"/>
            </a:pPr>
            <a:r>
              <a:rPr lang="en-IN" dirty="0"/>
              <a:t>The GAN model and associated code are deployed into a GitHub repository.</a:t>
            </a:r>
          </a:p>
          <a:p>
            <a:pPr marL="342900" indent="-342900" algn="l">
              <a:buFont typeface="Wingdings" panose="05000000000000000000" pitchFamily="2" charset="2"/>
              <a:buChar char="§"/>
            </a:pPr>
            <a:r>
              <a:rPr lang="en-IN" dirty="0"/>
              <a:t>Included instructions for setting up the environment and running the code.  </a:t>
            </a:r>
          </a:p>
        </p:txBody>
      </p:sp>
      <p:sp>
        <p:nvSpPr>
          <p:cNvPr id="4" name="Footer Placeholder 3">
            <a:extLst>
              <a:ext uri="{FF2B5EF4-FFF2-40B4-BE49-F238E27FC236}">
                <a16:creationId xmlns:a16="http://schemas.microsoft.com/office/drawing/2014/main" id="{3F724AE1-C054-C033-1783-1D4377C1D6EC}"/>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05DD81D-5721-4808-2E55-B940F30851A2}"/>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462760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7D3B-E9E4-4550-6510-FD94428FB6B4}"/>
              </a:ext>
            </a:extLst>
          </p:cNvPr>
          <p:cNvSpPr>
            <a:spLocks noGrp="1"/>
          </p:cNvSpPr>
          <p:nvPr>
            <p:ph type="title"/>
          </p:nvPr>
        </p:nvSpPr>
        <p:spPr/>
        <p:txBody>
          <a:bodyPr/>
          <a:lstStyle/>
          <a:p>
            <a:r>
              <a:rPr lang="en-IN" dirty="0"/>
              <a:t>RESULT</a:t>
            </a:r>
          </a:p>
        </p:txBody>
      </p:sp>
    </p:spTree>
    <p:extLst>
      <p:ext uri="{BB962C8B-B14F-4D97-AF65-F5344CB8AC3E}">
        <p14:creationId xmlns:p14="http://schemas.microsoft.com/office/powerpoint/2010/main" val="3123516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085D1E-07FF-96C8-F7F8-CAC669FB1991}"/>
              </a:ext>
            </a:extLst>
          </p:cNvPr>
          <p:cNvSpPr>
            <a:spLocks noGrp="1"/>
          </p:cNvSpPr>
          <p:nvPr>
            <p:ph idx="1"/>
          </p:nvPr>
        </p:nvSpPr>
        <p:spPr>
          <a:xfrm>
            <a:off x="2001981" y="1215737"/>
            <a:ext cx="8188038" cy="3948546"/>
          </a:xfrm>
        </p:spPr>
        <p:txBody>
          <a:bodyPr/>
          <a:lstStyle/>
          <a:p>
            <a:pPr algn="l"/>
            <a:r>
              <a:rPr lang="en-US" dirty="0"/>
              <a:t>The provided code loads the MNIST dataset and applies various augmentation techniques using the </a:t>
            </a:r>
            <a:r>
              <a:rPr lang="en-US" dirty="0" err="1"/>
              <a:t>ImageDataGenerator</a:t>
            </a:r>
            <a:r>
              <a:rPr lang="en-US" dirty="0"/>
              <a:t> class from </a:t>
            </a:r>
            <a:r>
              <a:rPr lang="en-US" dirty="0" err="1"/>
              <a:t>Keras</a:t>
            </a:r>
            <a:r>
              <a:rPr lang="en-US" dirty="0"/>
              <a:t>. It then displays the original image and several augmented versions of it.</a:t>
            </a:r>
          </a:p>
          <a:p>
            <a:pPr algn="l"/>
            <a:endParaRPr lang="en-US" dirty="0"/>
          </a:p>
          <a:p>
            <a:pPr algn="l"/>
            <a:r>
              <a:rPr lang="en-US" dirty="0"/>
              <a:t>Here's the result:</a:t>
            </a:r>
          </a:p>
          <a:p>
            <a:pPr algn="l"/>
            <a:endParaRPr lang="en-US" dirty="0"/>
          </a:p>
          <a:p>
            <a:pPr algn="l"/>
            <a:r>
              <a:rPr lang="en-US" dirty="0"/>
              <a:t>The original image from the MNIST dataset is displayed.</a:t>
            </a:r>
          </a:p>
          <a:p>
            <a:pPr algn="l"/>
            <a:r>
              <a:rPr lang="en-US" dirty="0"/>
              <a:t>Five augmented versions of the original image are displayed, each with different augmentation transformations applied, such as rotation, width and height shifting, zooming, and horizontal flipping.</a:t>
            </a:r>
          </a:p>
          <a:p>
            <a:pPr algn="l"/>
            <a:endParaRPr lang="en-IN" dirty="0"/>
          </a:p>
        </p:txBody>
      </p:sp>
      <p:sp>
        <p:nvSpPr>
          <p:cNvPr id="4" name="Footer Placeholder 3">
            <a:extLst>
              <a:ext uri="{FF2B5EF4-FFF2-40B4-BE49-F238E27FC236}">
                <a16:creationId xmlns:a16="http://schemas.microsoft.com/office/drawing/2014/main" id="{2E147CF4-B4E1-7BA5-E016-3C0D164C5336}"/>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8DA38C1-DD27-D97A-9D4F-17B784B97E71}"/>
              </a:ext>
            </a:extLst>
          </p:cNvPr>
          <p:cNvSpPr>
            <a:spLocks noGrp="1"/>
          </p:cNvSpPr>
          <p:nvPr>
            <p:ph type="sldNum" sz="quarter" idx="11"/>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3698672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687BB-B1AD-E56A-AC9B-4CB819C52ED6}"/>
              </a:ext>
            </a:extLst>
          </p:cNvPr>
          <p:cNvSpPr>
            <a:spLocks noGrp="1"/>
          </p:cNvSpPr>
          <p:nvPr>
            <p:ph type="title"/>
          </p:nvPr>
        </p:nvSpPr>
        <p:spPr/>
        <p:txBody>
          <a:bodyPr/>
          <a:lstStyle/>
          <a:p>
            <a:r>
              <a:rPr lang="en-IN" dirty="0"/>
              <a:t>RESULT</a:t>
            </a:r>
          </a:p>
        </p:txBody>
      </p:sp>
      <p:pic>
        <p:nvPicPr>
          <p:cNvPr id="9" name="Content Placeholder 8">
            <a:extLst>
              <a:ext uri="{FF2B5EF4-FFF2-40B4-BE49-F238E27FC236}">
                <a16:creationId xmlns:a16="http://schemas.microsoft.com/office/drawing/2014/main" id="{95392868-19AE-795A-471A-7764BCB7C9E3}"/>
              </a:ext>
            </a:extLst>
          </p:cNvPr>
          <p:cNvPicPr>
            <a:picLocks noGrp="1" noChangeAspect="1"/>
          </p:cNvPicPr>
          <p:nvPr>
            <p:ph idx="1"/>
          </p:nvPr>
        </p:nvPicPr>
        <p:blipFill>
          <a:blip r:embed="rId2"/>
          <a:stretch>
            <a:fillRect/>
          </a:stretch>
        </p:blipFill>
        <p:spPr>
          <a:xfrm>
            <a:off x="609600" y="2109355"/>
            <a:ext cx="10972800" cy="3083327"/>
          </a:xfrm>
        </p:spPr>
      </p:pic>
      <p:sp>
        <p:nvSpPr>
          <p:cNvPr id="4" name="Footer Placeholder 3">
            <a:extLst>
              <a:ext uri="{FF2B5EF4-FFF2-40B4-BE49-F238E27FC236}">
                <a16:creationId xmlns:a16="http://schemas.microsoft.com/office/drawing/2014/main" id="{6DFE430D-8799-AABE-B90C-63CA64B761C5}"/>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105771F-1C95-DD80-DD40-17775F147CD7}"/>
              </a:ext>
            </a:extLst>
          </p:cNvPr>
          <p:cNvSpPr>
            <a:spLocks noGrp="1"/>
          </p:cNvSpPr>
          <p:nvPr>
            <p:ph type="sldNum" sz="quarter" idx="11"/>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2587412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a:xfrm>
            <a:off x="1205345" y="2889504"/>
            <a:ext cx="3626428" cy="1088136"/>
          </a:xfrm>
        </p:spPr>
        <p:txBody>
          <a:bodyPr>
            <a:normAutofit fontScale="90000"/>
          </a:bodyPr>
          <a:lstStyle/>
          <a:p>
            <a:r>
              <a:rPr lang="en-US" dirty="0"/>
              <a:t>CONCLUSION</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6993081" y="124691"/>
            <a:ext cx="5060373" cy="6442364"/>
          </a:xfrm>
        </p:spPr>
        <p:txBody>
          <a:bodyPr/>
          <a:lstStyle/>
          <a:p>
            <a:r>
              <a:rPr lang="en-US" dirty="0"/>
              <a:t>The project demonstrates the effectiveness of GANs in image augmentation and opportunities in training and deploying generative models. Moving forward, further research and experimentations will continue to push the boundaries of generative modeling and its practical applications.</a:t>
            </a:r>
          </a:p>
        </p:txBody>
      </p:sp>
    </p:spTree>
    <p:extLst>
      <p:ext uri="{BB962C8B-B14F-4D97-AF65-F5344CB8AC3E}">
        <p14:creationId xmlns:p14="http://schemas.microsoft.com/office/powerpoint/2010/main" val="2790251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AA0DA-210F-C323-05DD-4EB7414E44C6}"/>
              </a:ext>
            </a:extLst>
          </p:cNvPr>
          <p:cNvSpPr>
            <a:spLocks noGrp="1"/>
          </p:cNvSpPr>
          <p:nvPr>
            <p:ph idx="1"/>
          </p:nvPr>
        </p:nvSpPr>
        <p:spPr>
          <a:xfrm>
            <a:off x="2015836" y="1423554"/>
            <a:ext cx="7952648" cy="3925685"/>
          </a:xfrm>
        </p:spPr>
        <p:txBody>
          <a:bodyPr/>
          <a:lstStyle/>
          <a:p>
            <a:pPr algn="l"/>
            <a:r>
              <a:rPr lang="en-US" sz="2400" b="1" dirty="0"/>
              <a:t>GitHub Link:</a:t>
            </a:r>
          </a:p>
          <a:p>
            <a:pPr algn="l"/>
            <a:r>
              <a:rPr lang="en-IN"/>
              <a:t>https://github.com/Sudharsan109/Naan_Mudhalvan_Generative-AI.git</a:t>
            </a:r>
            <a:endParaRPr lang="en-IN" dirty="0"/>
          </a:p>
        </p:txBody>
      </p:sp>
      <p:sp>
        <p:nvSpPr>
          <p:cNvPr id="4" name="Footer Placeholder 3">
            <a:extLst>
              <a:ext uri="{FF2B5EF4-FFF2-40B4-BE49-F238E27FC236}">
                <a16:creationId xmlns:a16="http://schemas.microsoft.com/office/drawing/2014/main" id="{964630AD-2437-5419-8F7F-759A7E48A020}"/>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CB1913A-A393-8C94-1B87-C6A555FBE82F}"/>
              </a:ext>
            </a:extLst>
          </p:cNvPr>
          <p:cNvSpPr>
            <a:spLocks noGrp="1"/>
          </p:cNvSpPr>
          <p:nvPr>
            <p:ph type="sldNum" sz="quarter" idx="11"/>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3798442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128164" y="2040359"/>
            <a:ext cx="4671337" cy="4242816"/>
          </a:xfrm>
        </p:spPr>
        <p:txBody>
          <a:bodyPr vert="horz" lIns="91440" tIns="45720" rIns="91440" bIns="45720" rtlCol="0" anchor="t">
            <a:normAutofit/>
          </a:bodyPr>
          <a:lstStyle/>
          <a:p>
            <a:pPr marL="342900" indent="-342900">
              <a:lnSpc>
                <a:spcPct val="150000"/>
              </a:lnSpc>
              <a:buFont typeface="Wingdings" panose="05000000000000000000" pitchFamily="2" charset="2"/>
              <a:buChar char="ü"/>
            </a:pPr>
            <a:r>
              <a:rPr lang="en-US" sz="2400" dirty="0">
                <a:solidFill>
                  <a:schemeClr val="accent3"/>
                </a:solidFill>
                <a:latin typeface="Gill Sans Nova Light" panose="020B0302020104020203" pitchFamily="34" charset="0"/>
                <a:cs typeface="Gill Sans Light" panose="020B0302020104020203" pitchFamily="34" charset="-79"/>
              </a:rPr>
              <a:t>Problem Statement</a:t>
            </a:r>
          </a:p>
          <a:p>
            <a:pPr marL="342900" indent="-342900">
              <a:lnSpc>
                <a:spcPct val="150000"/>
              </a:lnSpc>
              <a:buFont typeface="Wingdings" panose="05000000000000000000" pitchFamily="2" charset="2"/>
              <a:buChar char="ü"/>
            </a:pPr>
            <a:r>
              <a:rPr lang="en-US" dirty="0">
                <a:latin typeface="Gill Sans Nova Light" panose="020B0302020104020203" pitchFamily="34" charset="0"/>
                <a:cs typeface="Gill Sans Light" panose="020B0302020104020203" pitchFamily="34" charset="-79"/>
              </a:rPr>
              <a:t>Proposed System/Solution</a:t>
            </a:r>
          </a:p>
          <a:p>
            <a:pPr marL="342900" indent="-342900">
              <a:lnSpc>
                <a:spcPct val="150000"/>
              </a:lnSpc>
              <a:buFont typeface="Wingdings" panose="05000000000000000000" pitchFamily="2" charset="2"/>
              <a:buChar char="ü"/>
            </a:pPr>
            <a:r>
              <a:rPr lang="en-US" sz="2400" dirty="0">
                <a:solidFill>
                  <a:schemeClr val="accent3"/>
                </a:solidFill>
                <a:latin typeface="Gill Sans Nova Light" panose="020B0302020104020203" pitchFamily="34" charset="0"/>
                <a:cs typeface="Gill Sans Light" panose="020B0302020104020203" pitchFamily="34" charset="-79"/>
              </a:rPr>
              <a:t>System Development Approach</a:t>
            </a:r>
          </a:p>
          <a:p>
            <a:pPr marL="342900" indent="-342900">
              <a:lnSpc>
                <a:spcPct val="150000"/>
              </a:lnSpc>
              <a:buFont typeface="Wingdings" panose="05000000000000000000" pitchFamily="2" charset="2"/>
              <a:buChar char="ü"/>
            </a:pPr>
            <a:r>
              <a:rPr lang="en-US" dirty="0">
                <a:latin typeface="Gill Sans Nova Light" panose="020B0302020104020203" pitchFamily="34" charset="0"/>
                <a:cs typeface="Gill Sans Light" panose="020B0302020104020203" pitchFamily="34" charset="-79"/>
              </a:rPr>
              <a:t>Algorithm &amp; Deployment</a:t>
            </a:r>
          </a:p>
          <a:p>
            <a:pPr marL="342900" indent="-342900">
              <a:lnSpc>
                <a:spcPct val="150000"/>
              </a:lnSpc>
              <a:buFont typeface="Wingdings" panose="05000000000000000000" pitchFamily="2" charset="2"/>
              <a:buChar char="ü"/>
            </a:pPr>
            <a:r>
              <a:rPr lang="en-US" dirty="0">
                <a:latin typeface="Gill Sans Nova Light" panose="020B0302020104020203" pitchFamily="34" charset="0"/>
                <a:cs typeface="Gill Sans Light" panose="020B0302020104020203" pitchFamily="34" charset="-79"/>
              </a:rPr>
              <a:t>Result</a:t>
            </a:r>
          </a:p>
          <a:p>
            <a:pPr marL="342900" indent="-342900">
              <a:lnSpc>
                <a:spcPct val="150000"/>
              </a:lnSpc>
              <a:buFont typeface="Wingdings" panose="05000000000000000000" pitchFamily="2" charset="2"/>
              <a:buChar char="ü"/>
            </a:pPr>
            <a:r>
              <a:rPr lang="en-US" sz="2400" dirty="0">
                <a:solidFill>
                  <a:schemeClr val="accent3"/>
                </a:solidFill>
                <a:latin typeface="Gill Sans Nova Light" panose="020B0302020104020203" pitchFamily="34" charset="0"/>
                <a:cs typeface="Gill Sans Light" panose="020B0302020104020203" pitchFamily="34" charset="-79"/>
              </a:rPr>
              <a:t>Conclusion</a:t>
            </a: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1018310"/>
            <a:ext cx="8695944" cy="1444336"/>
          </a:xfrm>
        </p:spPr>
        <p:txBody>
          <a:bodyPr/>
          <a:lstStyle/>
          <a:p>
            <a:r>
              <a:rPr lang="en-US" dirty="0"/>
              <a:t>PROBLEM STATEMENT</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2223516" y="2462645"/>
            <a:ext cx="7762148" cy="2680855"/>
          </a:xfrm>
        </p:spPr>
        <p:txBody>
          <a:bodyPr/>
          <a:lstStyle/>
          <a:p>
            <a:pPr algn="just"/>
            <a:r>
              <a:rPr lang="en-US" dirty="0"/>
              <a:t>The project aims to developing a Generative Adversarial Network (GAN)capable of realistic image augmentation pipeline using the MNIST dataset . The MNIST dataset is a widely used benchmark dataset in machine learning and computer vision. It consists of 28x28 grayscale images of handwritten digits (0-9). The goal is to generate augmented versions of the original images to increase the diversity of the training data. This augmentation process helps improve the generalization capability of the machine learning model trained on the dataset.</a:t>
            </a:r>
          </a:p>
          <a:p>
            <a:pPr algn="l"/>
            <a:endParaRPr lang="en-US"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22EC-60F9-D7CD-75E2-AF173D8EB4C9}"/>
              </a:ext>
            </a:extLst>
          </p:cNvPr>
          <p:cNvSpPr>
            <a:spLocks noGrp="1"/>
          </p:cNvSpPr>
          <p:nvPr>
            <p:ph type="title"/>
          </p:nvPr>
        </p:nvSpPr>
        <p:spPr/>
        <p:txBody>
          <a:bodyPr/>
          <a:lstStyle/>
          <a:p>
            <a:r>
              <a:rPr lang="en-IN" dirty="0"/>
              <a:t>PROPOSED SOLUTION</a:t>
            </a:r>
          </a:p>
        </p:txBody>
      </p:sp>
    </p:spTree>
    <p:extLst>
      <p:ext uri="{BB962C8B-B14F-4D97-AF65-F5344CB8AC3E}">
        <p14:creationId xmlns:p14="http://schemas.microsoft.com/office/powerpoint/2010/main" val="266180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4404FA-D2CC-57A6-0ED4-7FDDD7D5C746}"/>
              </a:ext>
            </a:extLst>
          </p:cNvPr>
          <p:cNvSpPr>
            <a:spLocks noGrp="1"/>
          </p:cNvSpPr>
          <p:nvPr>
            <p:ph idx="1"/>
          </p:nvPr>
        </p:nvSpPr>
        <p:spPr>
          <a:xfrm>
            <a:off x="1672935" y="1485900"/>
            <a:ext cx="8905009" cy="3397827"/>
          </a:xfrm>
        </p:spPr>
        <p:txBody>
          <a:bodyPr>
            <a:normAutofit fontScale="92500" lnSpcReduction="20000"/>
          </a:bodyPr>
          <a:lstStyle/>
          <a:p>
            <a:pPr algn="l"/>
            <a:r>
              <a:rPr lang="en-IN" sz="2600" b="1" dirty="0"/>
              <a:t>GAN Architecture Design:</a:t>
            </a:r>
          </a:p>
          <a:p>
            <a:pPr marL="342900" indent="-342900" algn="l">
              <a:buFont typeface="Wingdings" panose="05000000000000000000" pitchFamily="2" charset="2"/>
              <a:buChar char="§"/>
            </a:pPr>
            <a:r>
              <a:rPr lang="en-IN" dirty="0"/>
              <a:t>Design a GAN architecture consisting of a generator and discriminator network using TensorFlow/</a:t>
            </a:r>
            <a:r>
              <a:rPr lang="en-IN" dirty="0" err="1"/>
              <a:t>Keras</a:t>
            </a:r>
            <a:r>
              <a:rPr lang="en-IN" dirty="0"/>
              <a:t>.</a:t>
            </a:r>
          </a:p>
          <a:p>
            <a:pPr algn="l"/>
            <a:r>
              <a:rPr lang="en-IN" b="1" dirty="0"/>
              <a:t>Generator:</a:t>
            </a:r>
          </a:p>
          <a:p>
            <a:pPr marL="342900" indent="-342900" algn="l">
              <a:buFont typeface="Wingdings" panose="05000000000000000000" pitchFamily="2" charset="2"/>
              <a:buChar char="§"/>
            </a:pPr>
            <a:r>
              <a:rPr lang="en-IN" dirty="0"/>
              <a:t>Implement a neural network with multiple layers of fully connected and activation layers (e.g.,</a:t>
            </a:r>
            <a:r>
              <a:rPr lang="en-IN" dirty="0" err="1"/>
              <a:t>ReLU</a:t>
            </a:r>
            <a:r>
              <a:rPr lang="en-IN" dirty="0"/>
              <a:t>).</a:t>
            </a:r>
          </a:p>
          <a:p>
            <a:pPr marL="342900" indent="-342900" algn="l">
              <a:buFont typeface="Wingdings" panose="05000000000000000000" pitchFamily="2" charset="2"/>
              <a:buChar char="§"/>
            </a:pPr>
            <a:r>
              <a:rPr lang="en-IN" dirty="0"/>
              <a:t>Experiment with variations in network depth, layer sizes, and normalization techniques (e.g., Batch Normalization).</a:t>
            </a:r>
          </a:p>
          <a:p>
            <a:pPr algn="l"/>
            <a:endParaRPr lang="en-IN" dirty="0"/>
          </a:p>
          <a:p>
            <a:pPr algn="l"/>
            <a:r>
              <a:rPr lang="en-IN" dirty="0"/>
              <a:t>                                      </a:t>
            </a:r>
          </a:p>
        </p:txBody>
      </p:sp>
      <p:sp>
        <p:nvSpPr>
          <p:cNvPr id="4" name="Footer Placeholder 3">
            <a:extLst>
              <a:ext uri="{FF2B5EF4-FFF2-40B4-BE49-F238E27FC236}">
                <a16:creationId xmlns:a16="http://schemas.microsoft.com/office/drawing/2014/main" id="{1B1CD89B-62FB-7AB0-CD4F-0C58711C38F1}"/>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DCDE64F-0F91-20FC-4D71-0E3C389B8194}"/>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13567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E223E2-C368-DE52-DDD5-07C59C6916DD}"/>
              </a:ext>
            </a:extLst>
          </p:cNvPr>
          <p:cNvSpPr>
            <a:spLocks noGrp="1"/>
          </p:cNvSpPr>
          <p:nvPr>
            <p:ph idx="1"/>
          </p:nvPr>
        </p:nvSpPr>
        <p:spPr>
          <a:xfrm>
            <a:off x="1631373" y="1704108"/>
            <a:ext cx="8780318" cy="3645131"/>
          </a:xfrm>
        </p:spPr>
        <p:txBody>
          <a:bodyPr/>
          <a:lstStyle/>
          <a:p>
            <a:pPr algn="l"/>
            <a:r>
              <a:rPr lang="en-IN" sz="2400" b="1" dirty="0"/>
              <a:t>Discriminator:</a:t>
            </a:r>
          </a:p>
          <a:p>
            <a:pPr marL="342900" indent="-342900" algn="l">
              <a:buFont typeface="Wingdings" panose="05000000000000000000" pitchFamily="2" charset="2"/>
              <a:buChar char="§"/>
            </a:pPr>
            <a:r>
              <a:rPr lang="en-IN" dirty="0"/>
              <a:t>Design a neural network with similar architectural choices as the generator but with a binary classification output.</a:t>
            </a:r>
          </a:p>
          <a:p>
            <a:pPr marL="342900" indent="-342900" algn="l">
              <a:buFont typeface="Wingdings" panose="05000000000000000000" pitchFamily="2" charset="2"/>
              <a:buChar char="§"/>
            </a:pPr>
            <a:r>
              <a:rPr lang="en-IN" dirty="0"/>
              <a:t>Utilize activation functions such as Leaky </a:t>
            </a:r>
            <a:r>
              <a:rPr lang="en-IN" dirty="0" err="1"/>
              <a:t>ReLU</a:t>
            </a:r>
            <a:r>
              <a:rPr lang="en-IN" dirty="0"/>
              <a:t> and Sigmoid to introduce non-linearity and produce probability scores.</a:t>
            </a:r>
          </a:p>
        </p:txBody>
      </p:sp>
      <p:sp>
        <p:nvSpPr>
          <p:cNvPr id="4" name="Footer Placeholder 3">
            <a:extLst>
              <a:ext uri="{FF2B5EF4-FFF2-40B4-BE49-F238E27FC236}">
                <a16:creationId xmlns:a16="http://schemas.microsoft.com/office/drawing/2014/main" id="{6D0544A6-A4C0-8209-5736-1FF12BB447F0}"/>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1D0EE23-F5BB-7031-D44B-7D44574E2A46}"/>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599239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AE1D6-7B38-03BA-3E1E-E1E177CC860E}"/>
              </a:ext>
            </a:extLst>
          </p:cNvPr>
          <p:cNvSpPr>
            <a:spLocks noGrp="1"/>
          </p:cNvSpPr>
          <p:nvPr>
            <p:ph type="title"/>
          </p:nvPr>
        </p:nvSpPr>
        <p:spPr>
          <a:xfrm>
            <a:off x="1153668" y="3977640"/>
            <a:ext cx="9884664" cy="1259378"/>
          </a:xfrm>
        </p:spPr>
        <p:txBody>
          <a:bodyPr>
            <a:normAutofit fontScale="90000"/>
          </a:bodyPr>
          <a:lstStyle/>
          <a:p>
            <a:br>
              <a:rPr lang="en-US" sz="4400" dirty="0">
                <a:solidFill>
                  <a:schemeClr val="accent3"/>
                </a:solidFill>
                <a:latin typeface="Gill Sans Nova Light" panose="020B0302020104020203" pitchFamily="34" charset="0"/>
                <a:cs typeface="Gill Sans Light" panose="020B0302020104020203" pitchFamily="34" charset="-79"/>
              </a:rPr>
            </a:br>
            <a:r>
              <a:rPr lang="en-US" sz="4900" dirty="0">
                <a:solidFill>
                  <a:schemeClr val="accent3"/>
                </a:solidFill>
                <a:latin typeface="Baskerville" panose="02020502070401020303"/>
                <a:cs typeface="Gill Sans Light" panose="020B0302020104020203" pitchFamily="34" charset="-79"/>
              </a:rPr>
              <a:t>SYSTEM DEVELOPMENT APPROACH</a:t>
            </a:r>
            <a:endParaRPr lang="en-IN" sz="4900" dirty="0">
              <a:latin typeface="Baskerville" panose="02020502070401020303"/>
            </a:endParaRPr>
          </a:p>
        </p:txBody>
      </p:sp>
    </p:spTree>
    <p:extLst>
      <p:ext uri="{BB962C8B-B14F-4D97-AF65-F5344CB8AC3E}">
        <p14:creationId xmlns:p14="http://schemas.microsoft.com/office/powerpoint/2010/main" val="189373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CA0BB1-AD0E-0502-612B-92AF9CD0C09D}"/>
              </a:ext>
            </a:extLst>
          </p:cNvPr>
          <p:cNvSpPr>
            <a:spLocks noGrp="1"/>
          </p:cNvSpPr>
          <p:nvPr>
            <p:ph idx="1"/>
          </p:nvPr>
        </p:nvSpPr>
        <p:spPr>
          <a:xfrm>
            <a:off x="1672935" y="1298864"/>
            <a:ext cx="8717973" cy="3834246"/>
          </a:xfrm>
        </p:spPr>
        <p:txBody>
          <a:bodyPr/>
          <a:lstStyle/>
          <a:p>
            <a:pPr algn="l"/>
            <a:r>
              <a:rPr lang="en-IN" sz="2400" b="1" dirty="0"/>
              <a:t>System requirements:</a:t>
            </a:r>
          </a:p>
          <a:p>
            <a:pPr algn="l"/>
            <a:r>
              <a:rPr lang="en-IN" b="1" dirty="0"/>
              <a:t>1.Hardware:</a:t>
            </a:r>
          </a:p>
          <a:p>
            <a:pPr marL="342900" indent="-342900" algn="l">
              <a:buFont typeface="Wingdings" panose="05000000000000000000" pitchFamily="2" charset="2"/>
              <a:buChar char="§"/>
            </a:pPr>
            <a:r>
              <a:rPr lang="en-IN" b="1" dirty="0"/>
              <a:t>CPU: </a:t>
            </a:r>
            <a:r>
              <a:rPr lang="en-IN" dirty="0"/>
              <a:t>A multi-core CPU is sufficient for running the training code. However, training GANs can be computationally intensive, so a faster CPU may reduce training time.</a:t>
            </a:r>
          </a:p>
          <a:p>
            <a:pPr marL="342900" indent="-342900" algn="l">
              <a:buFont typeface="Wingdings" panose="05000000000000000000" pitchFamily="2" charset="2"/>
              <a:buChar char="§"/>
            </a:pPr>
            <a:r>
              <a:rPr lang="en-IN" b="1" dirty="0"/>
              <a:t>Memory (RAM): </a:t>
            </a:r>
            <a:r>
              <a:rPr lang="en-IN" dirty="0"/>
              <a:t>At least 8GB of RAM is recommended for handling large datasets and training deep neural networks efficiently. Higher RAM capacity may be beneficial for larger batch sizes and complex model architectures.</a:t>
            </a:r>
          </a:p>
          <a:p>
            <a:pPr marL="342900" indent="-342900" algn="l">
              <a:buFont typeface="Wingdings" panose="05000000000000000000" pitchFamily="2" charset="2"/>
              <a:buChar char="§"/>
            </a:pPr>
            <a:r>
              <a:rPr lang="en-IN" b="1" dirty="0"/>
              <a:t>Internet Connection: </a:t>
            </a:r>
            <a:r>
              <a:rPr lang="en-IN" dirty="0"/>
              <a:t>It is  needed to download the MNIST dataset and access online resources during development.</a:t>
            </a:r>
          </a:p>
        </p:txBody>
      </p:sp>
      <p:sp>
        <p:nvSpPr>
          <p:cNvPr id="4" name="Footer Placeholder 3">
            <a:extLst>
              <a:ext uri="{FF2B5EF4-FFF2-40B4-BE49-F238E27FC236}">
                <a16:creationId xmlns:a16="http://schemas.microsoft.com/office/drawing/2014/main" id="{2464224C-913D-A3D8-3790-AE0E1B6E708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EBFD2B5-EFB0-F251-7AE6-3C007E18C036}"/>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939953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DA2C3D-CC21-9B70-2E61-083C7DE010AB}"/>
              </a:ext>
            </a:extLst>
          </p:cNvPr>
          <p:cNvSpPr>
            <a:spLocks noGrp="1"/>
          </p:cNvSpPr>
          <p:nvPr>
            <p:ph idx="1"/>
          </p:nvPr>
        </p:nvSpPr>
        <p:spPr>
          <a:xfrm>
            <a:off x="1693717" y="1278082"/>
            <a:ext cx="8873837" cy="4071158"/>
          </a:xfrm>
        </p:spPr>
        <p:txBody>
          <a:bodyPr/>
          <a:lstStyle/>
          <a:p>
            <a:pPr algn="l"/>
            <a:r>
              <a:rPr lang="en-IN" sz="2400" b="1" dirty="0"/>
              <a:t>Software Requirements:</a:t>
            </a:r>
          </a:p>
          <a:p>
            <a:pPr algn="l"/>
            <a:r>
              <a:rPr lang="en-IN" b="1" dirty="0"/>
              <a:t>Python</a:t>
            </a:r>
            <a:r>
              <a:rPr lang="en-IN" dirty="0"/>
              <a:t>: The project is implemented using Python programming language.</a:t>
            </a:r>
          </a:p>
          <a:p>
            <a:pPr algn="l"/>
            <a:r>
              <a:rPr lang="en-IN" dirty="0"/>
              <a:t>TensorFlow/</a:t>
            </a:r>
            <a:r>
              <a:rPr lang="en-IN" dirty="0" err="1"/>
              <a:t>Keras</a:t>
            </a:r>
            <a:r>
              <a:rPr lang="en-IN" dirty="0"/>
              <a:t>: TensorFlow and its high-level API, </a:t>
            </a:r>
            <a:r>
              <a:rPr lang="en-IN" dirty="0" err="1"/>
              <a:t>Keras</a:t>
            </a:r>
            <a:r>
              <a:rPr lang="en-IN" dirty="0"/>
              <a:t>, are used for building and training the GAN architecture.</a:t>
            </a:r>
          </a:p>
          <a:p>
            <a:pPr algn="l"/>
            <a:r>
              <a:rPr lang="en-IN" b="1" dirty="0"/>
              <a:t>Google </a:t>
            </a:r>
            <a:r>
              <a:rPr lang="en-IN" b="1" dirty="0" err="1"/>
              <a:t>Colab</a:t>
            </a:r>
            <a:r>
              <a:rPr lang="en-IN" dirty="0"/>
              <a:t>: These platforms can be used for interactive development, experimentation, and documentation.</a:t>
            </a:r>
          </a:p>
          <a:p>
            <a:pPr algn="l"/>
            <a:r>
              <a:rPr lang="en-IN" b="1" dirty="0"/>
              <a:t>NumPy: </a:t>
            </a:r>
            <a:r>
              <a:rPr lang="en-IN" dirty="0"/>
              <a:t>It is used for numerical computations and array manipulation.</a:t>
            </a:r>
          </a:p>
          <a:p>
            <a:pPr algn="l"/>
            <a:r>
              <a:rPr lang="en-IN" b="1" dirty="0"/>
              <a:t>Matplotlib: </a:t>
            </a:r>
            <a:r>
              <a:rPr lang="en-IN" dirty="0"/>
              <a:t>It is used for data visualization, including plotting loss curves and displaying generated images.</a:t>
            </a:r>
          </a:p>
        </p:txBody>
      </p:sp>
      <p:sp>
        <p:nvSpPr>
          <p:cNvPr id="4" name="Footer Placeholder 3">
            <a:extLst>
              <a:ext uri="{FF2B5EF4-FFF2-40B4-BE49-F238E27FC236}">
                <a16:creationId xmlns:a16="http://schemas.microsoft.com/office/drawing/2014/main" id="{064FCF20-F52B-C7D8-24EA-19D041014010}"/>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5F8D411-F9B8-F6CE-357E-34F706B2DA09}"/>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4138399986"/>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{C0064A91-0AC9-484E-833E-8F1C65EE0732}tf56410444_win32</Template>
  <TotalTime>112</TotalTime>
  <Words>800</Words>
  <Application>Microsoft Office PowerPoint</Application>
  <PresentationFormat>Widescreen</PresentationFormat>
  <Paragraphs>102</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Baskerville</vt:lpstr>
      <vt:lpstr>Baskerville Old Face</vt:lpstr>
      <vt:lpstr>Calibri</vt:lpstr>
      <vt:lpstr>Gill Sans Light</vt:lpstr>
      <vt:lpstr>Gill Sans Nova</vt:lpstr>
      <vt:lpstr>Gill Sans Nova Light</vt:lpstr>
      <vt:lpstr>Wingdings</vt:lpstr>
      <vt:lpstr>Office Theme</vt:lpstr>
      <vt:lpstr>IMAGE AUGMENTATION USING GAN</vt:lpstr>
      <vt:lpstr>Agenda</vt:lpstr>
      <vt:lpstr>PROBLEM STATEMENT</vt:lpstr>
      <vt:lpstr>PROPOSED SOLUTION</vt:lpstr>
      <vt:lpstr>PowerPoint Presentation</vt:lpstr>
      <vt:lpstr>PowerPoint Presentation</vt:lpstr>
      <vt:lpstr> SYSTEM DEVELOPMENT APPROACH</vt:lpstr>
      <vt:lpstr>PowerPoint Presentation</vt:lpstr>
      <vt:lpstr>PowerPoint Presentation</vt:lpstr>
      <vt:lpstr>ALGORITHM &amp; DEPLOYMENT</vt:lpstr>
      <vt:lpstr>PowerPoint Presentation</vt:lpstr>
      <vt:lpstr>PowerPoint Presentation</vt:lpstr>
      <vt:lpstr>PowerPoint Presentation</vt:lpstr>
      <vt:lpstr>PowerPoint Presentation</vt:lpstr>
      <vt:lpstr>RESULT</vt:lpstr>
      <vt:lpstr>PowerPoint Presentation</vt:lpstr>
      <vt:lpstr>RESULT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AUGMENTATION USING GAN</dc:title>
  <dc:creator>lavanya R</dc:creator>
  <cp:lastModifiedBy>sudharsan k</cp:lastModifiedBy>
  <cp:revision>4</cp:revision>
  <dcterms:created xsi:type="dcterms:W3CDTF">2024-04-04T15:38:38Z</dcterms:created>
  <dcterms:modified xsi:type="dcterms:W3CDTF">2024-04-05T05:07:24Z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