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4"/>
  </p:notesMasterIdLst>
  <p:handoutMasterIdLst>
    <p:handoutMasterId r:id="rId15"/>
  </p:handoutMasterIdLst>
  <p:sldIdLst>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7C5291-4D8C-4FFC-8F61-7484C702EEAE}">
          <p14:sldIdLst>
            <p14:sldId id="257"/>
            <p14:sldId id="258"/>
            <p14:sldId id="259"/>
            <p14:sldId id="260"/>
            <p14:sldId id="261"/>
            <p14:sldId id="262"/>
          </p14:sldIdLst>
        </p14:section>
        <p14:section name="Untitled Section" id="{142D07C9-102C-422D-B4F6-7FA65955E446}">
          <p14:sldIdLst>
            <p14:sldId id="263"/>
            <p14:sldId id="264"/>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7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FB2AD-D731-4747-8191-00171C17C43A}" v="2" dt="2024-10-21T00:43:21.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67"/>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10/21/2024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10/21/2024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10/21/2024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2707" y="2035666"/>
            <a:ext cx="10755150" cy="1752600"/>
          </a:xfrm>
        </p:spPr>
        <p:txBody>
          <a:bodyPr/>
          <a:lstStyle/>
          <a:p>
            <a:pPr algn="r"/>
            <a:r>
              <a:rPr lang="en-US" dirty="0"/>
              <a:t>BY</a:t>
            </a:r>
          </a:p>
          <a:p>
            <a:pPr algn="r"/>
            <a:r>
              <a:rPr lang="en-US" dirty="0"/>
              <a:t>SUDHARSAN D</a:t>
            </a:r>
          </a:p>
        </p:txBody>
      </p:sp>
      <p:sp>
        <p:nvSpPr>
          <p:cNvPr id="2" name="Title 1"/>
          <p:cNvSpPr>
            <a:spLocks noGrp="1"/>
          </p:cNvSpPr>
          <p:nvPr>
            <p:ph type="ctrTitle"/>
          </p:nvPr>
        </p:nvSpPr>
        <p:spPr/>
        <p:txBody>
          <a:bodyPr anchor="ctr"/>
          <a:lstStyle/>
          <a:p>
            <a:pPr algn="ctr"/>
            <a:r>
              <a:rPr lang="en-US" dirty="0">
                <a:solidFill>
                  <a:schemeClr val="bg2"/>
                </a:solidFill>
                <a:latin typeface="Times New Roman" panose="02020603050405020304" pitchFamily="18" charset="0"/>
                <a:cs typeface="Times New Roman" panose="02020603050405020304" pitchFamily="18" charset="0"/>
              </a:rPr>
              <a:t>MEDICAL INSURANCE COST PREDICTION</a:t>
            </a: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marL="137160" lvl="0" indent="0" algn="just">
              <a:buNone/>
            </a:pPr>
            <a:r>
              <a:rPr lang="en-US" b="1" dirty="0"/>
              <a:t> Health insurance is a type of insurance that covers medical expenses that arise due to an illness. These expenses could be related to hospitalization costs, cost of medicines or doctor consultation fees. The main purpose of medical insurance is to receive the best medical care without any strain on your finances. Health insurance plans offer protection against high medical costs.</a:t>
            </a:r>
          </a:p>
          <a:p>
            <a:pPr marL="137160" lvl="0" indent="0" algn="just">
              <a:buNone/>
            </a:pPr>
            <a:endParaRPr lang="en-US" b="1" dirty="0"/>
          </a:p>
          <a:p>
            <a:pPr marL="137160" lvl="0" indent="0" algn="just">
              <a:buNone/>
            </a:pPr>
            <a:r>
              <a:rPr lang="en-US" b="1" i="1" dirty="0"/>
              <a:t>OBJECTIVE: Insurance Forecast by using Regression Algorithms</a:t>
            </a:r>
          </a:p>
        </p:txBody>
      </p:sp>
      <p:sp>
        <p:nvSpPr>
          <p:cNvPr id="13" name="Title 12"/>
          <p:cNvSpPr>
            <a:spLocks noGrp="1"/>
          </p:cNvSpPr>
          <p:nvPr>
            <p:ph type="title"/>
          </p:nvPr>
        </p:nvSpPr>
        <p:spPr/>
        <p:txBody>
          <a:bodyPr/>
          <a:lstStyle/>
          <a:p>
            <a:r>
              <a:rPr lang="en-US" i="1" dirty="0">
                <a:solidFill>
                  <a:schemeClr val="bg2"/>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4355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B53C00E6-395B-3186-3B30-5B5371C2D8F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18053" y="1121434"/>
            <a:ext cx="5371380" cy="4917056"/>
          </a:xfrm>
        </p:spPr>
      </p:pic>
      <p:sp>
        <p:nvSpPr>
          <p:cNvPr id="15" name="Text Placeholder 14">
            <a:extLst>
              <a:ext uri="{FF2B5EF4-FFF2-40B4-BE49-F238E27FC236}">
                <a16:creationId xmlns:a16="http://schemas.microsoft.com/office/drawing/2014/main" id="{36584755-776E-C33A-56A6-1A4967DD4935}"/>
              </a:ext>
            </a:extLst>
          </p:cNvPr>
          <p:cNvSpPr>
            <a:spLocks noGrp="1"/>
          </p:cNvSpPr>
          <p:nvPr>
            <p:ph type="body" idx="2"/>
          </p:nvPr>
        </p:nvSpPr>
        <p:spPr>
          <a:xfrm>
            <a:off x="609600" y="1095555"/>
            <a:ext cx="5371380" cy="5322498"/>
          </a:xfrm>
        </p:spPr>
        <p:txBody>
          <a:bodyPr>
            <a:noAutofit/>
          </a:bodyPr>
          <a:lstStyle/>
          <a:p>
            <a:pPr algn="just"/>
            <a:r>
              <a:rPr lang="en-US" sz="2300" b="1" dirty="0"/>
              <a:t>There are 7 pieces of information for each person:</a:t>
            </a:r>
          </a:p>
          <a:p>
            <a:pPr marL="342900" indent="-342900" algn="just">
              <a:buFont typeface="Wingdings" panose="05000000000000000000" pitchFamily="2" charset="2"/>
              <a:buChar char="Ø"/>
            </a:pPr>
            <a:r>
              <a:rPr lang="en-US" sz="2300" b="1" dirty="0"/>
              <a:t>Their age.</a:t>
            </a:r>
          </a:p>
          <a:p>
            <a:pPr marL="342900" indent="-342900" algn="just">
              <a:buFont typeface="Wingdings" panose="05000000000000000000" pitchFamily="2" charset="2"/>
              <a:buChar char="Ø"/>
            </a:pPr>
            <a:r>
              <a:rPr lang="en-US" sz="2300" b="1" dirty="0"/>
              <a:t>Whether they smoke.</a:t>
            </a:r>
          </a:p>
          <a:p>
            <a:pPr marL="342900" indent="-342900" algn="just">
              <a:buFont typeface="Wingdings" panose="05000000000000000000" pitchFamily="2" charset="2"/>
              <a:buChar char="Ø"/>
            </a:pPr>
            <a:r>
              <a:rPr lang="en-US" sz="2300" b="1" dirty="0"/>
              <a:t>The region they live in.</a:t>
            </a:r>
          </a:p>
          <a:p>
            <a:pPr marL="342900" indent="-342900" algn="just">
              <a:buFont typeface="Wingdings" panose="05000000000000000000" pitchFamily="2" charset="2"/>
              <a:buChar char="Ø"/>
            </a:pPr>
            <a:r>
              <a:rPr lang="en-US" sz="2300" b="1" dirty="0"/>
              <a:t>Whether they are male or female.</a:t>
            </a:r>
          </a:p>
          <a:p>
            <a:pPr marL="342900" indent="-342900" algn="just">
              <a:buFont typeface="Wingdings" panose="05000000000000000000" pitchFamily="2" charset="2"/>
              <a:buChar char="Ø"/>
            </a:pPr>
            <a:r>
              <a:rPr lang="en-US" sz="2300" b="1" dirty="0"/>
              <a:t>Their BMI, which helps to know if their weight is healthy.</a:t>
            </a:r>
          </a:p>
          <a:p>
            <a:pPr marL="342900" indent="-342900" algn="just">
              <a:buFont typeface="Wingdings" panose="05000000000000000000" pitchFamily="2" charset="2"/>
              <a:buChar char="Ø"/>
            </a:pPr>
            <a:r>
              <a:rPr lang="en-US" sz="2300" b="1" dirty="0"/>
              <a:t>How many children they have.</a:t>
            </a:r>
          </a:p>
          <a:p>
            <a:pPr marL="342900" indent="-342900" algn="just">
              <a:buFont typeface="Wingdings" panose="05000000000000000000" pitchFamily="2" charset="2"/>
              <a:buChar char="Ø"/>
            </a:pPr>
            <a:r>
              <a:rPr lang="en-US" sz="2300" b="1" dirty="0"/>
              <a:t>Their insurance charges, showing how much they pay for medical care.</a:t>
            </a:r>
          </a:p>
          <a:p>
            <a:pPr algn="just"/>
            <a:endParaRPr lang="en-IN" sz="2300" b="1" dirty="0"/>
          </a:p>
        </p:txBody>
      </p:sp>
      <p:sp>
        <p:nvSpPr>
          <p:cNvPr id="2" name="Title 1"/>
          <p:cNvSpPr>
            <a:spLocks noGrp="1"/>
          </p:cNvSpPr>
          <p:nvPr>
            <p:ph type="title"/>
          </p:nvPr>
        </p:nvSpPr>
        <p:spPr>
          <a:xfrm>
            <a:off x="609601" y="273050"/>
            <a:ext cx="11337984" cy="675856"/>
          </a:xfrm>
        </p:spPr>
        <p:txBody>
          <a:bodyPr>
            <a:noAutofit/>
          </a:bodyPr>
          <a:lstStyle/>
          <a:p>
            <a:pPr algn="ctr"/>
            <a:r>
              <a:rPr lang="en-US" sz="4100" i="1" dirty="0">
                <a:solidFill>
                  <a:schemeClr val="bg2"/>
                </a:solidFill>
                <a:latin typeface="Times New Roman" panose="02020603050405020304" pitchFamily="18" charset="0"/>
                <a:cs typeface="Times New Roman" panose="02020603050405020304" pitchFamily="18" charset="0"/>
              </a:rPr>
              <a:t>DATASET OVERVIEW</a:t>
            </a:r>
          </a:p>
        </p:txBody>
      </p:sp>
    </p:spTree>
    <p:extLst>
      <p:ext uri="{BB962C8B-B14F-4D97-AF65-F5344CB8AC3E}">
        <p14:creationId xmlns:p14="http://schemas.microsoft.com/office/powerpoint/2010/main" val="319110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30E5FECB-AB4A-B423-B8AA-52FAF3A7681F}"/>
              </a:ext>
            </a:extLst>
          </p:cNvPr>
          <p:cNvSpPr>
            <a:spLocks noGrp="1"/>
          </p:cNvSpPr>
          <p:nvPr>
            <p:ph idx="1"/>
          </p:nvPr>
        </p:nvSpPr>
        <p:spPr>
          <a:xfrm>
            <a:off x="609600" y="1078302"/>
            <a:ext cx="10972800" cy="5231058"/>
          </a:xfrm>
        </p:spPr>
        <p:txBody>
          <a:bodyPr/>
          <a:lstStyle/>
          <a:p>
            <a:pPr>
              <a:buFont typeface="Wingdings" panose="05000000000000000000" pitchFamily="2" charset="2"/>
              <a:buChar char="Ø"/>
            </a:pPr>
            <a:r>
              <a:rPr lang="en-US" b="1" dirty="0"/>
              <a:t>Distribution of variables such as age, BMI, and charges</a:t>
            </a:r>
            <a:endParaRPr lang="en-IN" b="1" dirty="0"/>
          </a:p>
        </p:txBody>
      </p:sp>
      <p:sp>
        <p:nvSpPr>
          <p:cNvPr id="2" name="Title 1"/>
          <p:cNvSpPr>
            <a:spLocks noGrp="1"/>
          </p:cNvSpPr>
          <p:nvPr>
            <p:ph type="title"/>
          </p:nvPr>
        </p:nvSpPr>
        <p:spPr>
          <a:xfrm>
            <a:off x="609600" y="274638"/>
            <a:ext cx="10972800" cy="803664"/>
          </a:xfrm>
        </p:spPr>
        <p:txBody>
          <a:bodyPr>
            <a:normAutofit/>
          </a:bodyPr>
          <a:lstStyle/>
          <a:p>
            <a:r>
              <a:rPr lang="en-US" i="1" dirty="0">
                <a:solidFill>
                  <a:schemeClr val="bg2"/>
                </a:solidFill>
                <a:latin typeface="Times New Roman" panose="02020603050405020304" pitchFamily="18" charset="0"/>
                <a:cs typeface="Times New Roman" panose="02020603050405020304" pitchFamily="18" charset="0"/>
              </a:rPr>
              <a:t>DATA VISUALIZATION</a:t>
            </a:r>
          </a:p>
        </p:txBody>
      </p:sp>
      <p:pic>
        <p:nvPicPr>
          <p:cNvPr id="20" name="Picture 19">
            <a:extLst>
              <a:ext uri="{FF2B5EF4-FFF2-40B4-BE49-F238E27FC236}">
                <a16:creationId xmlns:a16="http://schemas.microsoft.com/office/drawing/2014/main" id="{EFE5F125-5DDF-B18D-4890-852C01286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13" y="1914407"/>
            <a:ext cx="5628262" cy="4270733"/>
          </a:xfrm>
          <a:prstGeom prst="rect">
            <a:avLst/>
          </a:prstGeom>
        </p:spPr>
      </p:pic>
      <p:pic>
        <p:nvPicPr>
          <p:cNvPr id="22" name="Picture 21">
            <a:extLst>
              <a:ext uri="{FF2B5EF4-FFF2-40B4-BE49-F238E27FC236}">
                <a16:creationId xmlns:a16="http://schemas.microsoft.com/office/drawing/2014/main" id="{745BB066-104A-FC9A-DE37-77D5922CE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834" y="1914406"/>
            <a:ext cx="5407848" cy="4270733"/>
          </a:xfrm>
          <a:prstGeom prst="rect">
            <a:avLst/>
          </a:prstGeom>
        </p:spPr>
      </p:pic>
    </p:spTree>
    <p:extLst>
      <p:ext uri="{BB962C8B-B14F-4D97-AF65-F5344CB8AC3E}">
        <p14:creationId xmlns:p14="http://schemas.microsoft.com/office/powerpoint/2010/main" val="418389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ACB2E1AB-F038-82B6-6748-48756BFE889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1600202"/>
            <a:ext cx="5384800" cy="4017010"/>
          </a:xfrm>
        </p:spPr>
      </p:pic>
      <p:sp>
        <p:nvSpPr>
          <p:cNvPr id="10" name="Content Placeholder 9"/>
          <p:cNvSpPr>
            <a:spLocks noGrp="1"/>
          </p:cNvSpPr>
          <p:nvPr>
            <p:ph sz="half" idx="1"/>
          </p:nvPr>
        </p:nvSpPr>
        <p:spPr/>
        <p:txBody>
          <a:bodyPr/>
          <a:lstStyle/>
          <a:p>
            <a:pPr>
              <a:buFont typeface="Wingdings" panose="05000000000000000000" pitchFamily="2" charset="2"/>
              <a:buChar char="Ø"/>
            </a:pPr>
            <a:r>
              <a:rPr lang="en-US" b="1" dirty="0"/>
              <a:t>Handling Missing Values.</a:t>
            </a:r>
          </a:p>
          <a:p>
            <a:pPr>
              <a:buFont typeface="Wingdings" panose="05000000000000000000" pitchFamily="2" charset="2"/>
              <a:buChar char="Ø"/>
            </a:pPr>
            <a:r>
              <a:rPr lang="en-US" b="1" dirty="0"/>
              <a:t>Bar Plot for Categorical Variables.</a:t>
            </a:r>
          </a:p>
          <a:p>
            <a:pPr>
              <a:buFont typeface="Wingdings" panose="05000000000000000000" pitchFamily="2" charset="2"/>
              <a:buChar char="Ø"/>
            </a:pPr>
            <a:r>
              <a:rPr lang="en-US" b="1" dirty="0"/>
              <a:t>Handling outliers using Boxplot on BMI.</a:t>
            </a:r>
          </a:p>
          <a:p>
            <a:pPr>
              <a:buFont typeface="Wingdings" panose="05000000000000000000" pitchFamily="2" charset="2"/>
              <a:buChar char="Ø"/>
            </a:pPr>
            <a:r>
              <a:rPr lang="en-US" b="1" dirty="0"/>
              <a:t>Encoding Categorical Variables.</a:t>
            </a:r>
          </a:p>
          <a:p>
            <a:pPr>
              <a:buFont typeface="Wingdings" panose="05000000000000000000" pitchFamily="2" charset="2"/>
              <a:buChar char="Ø"/>
            </a:pPr>
            <a:r>
              <a:rPr lang="en-US" b="1" dirty="0"/>
              <a:t>Feature Scaling: Min-Max scaling.</a:t>
            </a:r>
          </a:p>
          <a:p>
            <a:pPr>
              <a:buFont typeface="Wingdings" panose="05000000000000000000" pitchFamily="2" charset="2"/>
              <a:buChar char="Ø"/>
            </a:pPr>
            <a:r>
              <a:rPr lang="en-US" b="1" dirty="0"/>
              <a:t>Splitting the Data.</a:t>
            </a:r>
          </a:p>
        </p:txBody>
      </p:sp>
      <p:sp>
        <p:nvSpPr>
          <p:cNvPr id="2" name="Title 1"/>
          <p:cNvSpPr>
            <a:spLocks noGrp="1"/>
          </p:cNvSpPr>
          <p:nvPr>
            <p:ph type="title"/>
          </p:nvPr>
        </p:nvSpPr>
        <p:spPr/>
        <p:txBody>
          <a:bodyPr/>
          <a:lstStyle/>
          <a:p>
            <a:r>
              <a:rPr lang="en-US" i="1" dirty="0">
                <a:solidFill>
                  <a:srgbClr val="002060"/>
                </a:solidFill>
                <a:latin typeface="Times New Roman" panose="02020603050405020304" pitchFamily="18" charset="0"/>
                <a:cs typeface="Times New Roman" panose="02020603050405020304" pitchFamily="18" charset="0"/>
              </a:rPr>
              <a:t>DATA PRE-PROCESSING</a:t>
            </a:r>
          </a:p>
        </p:txBody>
      </p:sp>
      <p:sp>
        <p:nvSpPr>
          <p:cNvPr id="12" name="TextBox 11">
            <a:extLst>
              <a:ext uri="{FF2B5EF4-FFF2-40B4-BE49-F238E27FC236}">
                <a16:creationId xmlns:a16="http://schemas.microsoft.com/office/drawing/2014/main" id="{0F63F4F9-22AD-C708-4A1B-36C9F7C2BCF2}"/>
              </a:ext>
            </a:extLst>
          </p:cNvPr>
          <p:cNvSpPr txBox="1"/>
          <p:nvPr/>
        </p:nvSpPr>
        <p:spPr>
          <a:xfrm>
            <a:off x="6633713" y="5799776"/>
            <a:ext cx="4948687" cy="800219"/>
          </a:xfrm>
          <a:prstGeom prst="rect">
            <a:avLst/>
          </a:prstGeom>
          <a:noFill/>
        </p:spPr>
        <p:txBody>
          <a:bodyPr wrap="square" rtlCol="0">
            <a:spAutoFit/>
          </a:bodyPr>
          <a:lstStyle/>
          <a:p>
            <a:pPr algn="ctr"/>
            <a:r>
              <a:rPr lang="en-US" sz="2300" b="1" dirty="0"/>
              <a:t>Bar Plot for Categorical Variables.</a:t>
            </a:r>
          </a:p>
          <a:p>
            <a:pPr algn="ctr"/>
            <a:endParaRPr lang="en-IN" sz="2300" dirty="0"/>
          </a:p>
        </p:txBody>
      </p:sp>
    </p:spTree>
    <p:extLst>
      <p:ext uri="{BB962C8B-B14F-4D97-AF65-F5344CB8AC3E}">
        <p14:creationId xmlns:p14="http://schemas.microsoft.com/office/powerpoint/2010/main" val="194988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14A7D-53F4-60CA-1E38-3B6A325F5DD3}"/>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6DA0EFC-CDD7-E38A-2CA2-AB6EAB4E4726}"/>
              </a:ext>
            </a:extLst>
          </p:cNvPr>
          <p:cNvSpPr>
            <a:spLocks noGrp="1"/>
          </p:cNvSpPr>
          <p:nvPr>
            <p:ph idx="1"/>
          </p:nvPr>
        </p:nvSpPr>
        <p:spPr/>
        <p:txBody>
          <a:bodyPr/>
          <a:lstStyle/>
          <a:p>
            <a:pPr>
              <a:buFont typeface="Wingdings" panose="05000000000000000000" pitchFamily="2" charset="2"/>
              <a:buChar char="Ø"/>
            </a:pPr>
            <a:r>
              <a:rPr lang="en-US" b="1" dirty="0"/>
              <a:t>Liner Regression.</a:t>
            </a:r>
          </a:p>
          <a:p>
            <a:pPr>
              <a:buFont typeface="Wingdings" panose="05000000000000000000" pitchFamily="2" charset="2"/>
              <a:buChar char="Ø"/>
            </a:pPr>
            <a:r>
              <a:rPr lang="en-US" b="1" dirty="0"/>
              <a:t>Support Vector Machine.</a:t>
            </a:r>
          </a:p>
          <a:p>
            <a:pPr>
              <a:buFont typeface="Wingdings" panose="05000000000000000000" pitchFamily="2" charset="2"/>
              <a:buChar char="Ø"/>
            </a:pPr>
            <a:r>
              <a:rPr lang="en-US" b="1" dirty="0"/>
              <a:t>Random Forest Regression</a:t>
            </a:r>
          </a:p>
          <a:p>
            <a:pPr>
              <a:buFont typeface="Wingdings" panose="05000000000000000000" pitchFamily="2" charset="2"/>
              <a:buChar char="Ø"/>
            </a:pPr>
            <a:r>
              <a:rPr lang="en-US" b="1" dirty="0"/>
              <a:t>Decision Tree Regression</a:t>
            </a:r>
          </a:p>
          <a:p>
            <a:pPr>
              <a:buFont typeface="Wingdings" panose="05000000000000000000" pitchFamily="2" charset="2"/>
              <a:buChar char="Ø"/>
            </a:pPr>
            <a:r>
              <a:rPr lang="en-US" b="1" dirty="0"/>
              <a:t>Perform cross-validation on each algorithm and show overfitting.</a:t>
            </a:r>
          </a:p>
          <a:p>
            <a:pPr>
              <a:buFont typeface="Wingdings" panose="05000000000000000000" pitchFamily="2" charset="2"/>
              <a:buChar char="Ø"/>
            </a:pPr>
            <a:r>
              <a:rPr lang="en-US" b="1" dirty="0"/>
              <a:t>Hyper parameter tuning applied to the best algorithm</a:t>
            </a:r>
          </a:p>
        </p:txBody>
      </p:sp>
      <p:sp>
        <p:nvSpPr>
          <p:cNvPr id="2" name="Title 1">
            <a:extLst>
              <a:ext uri="{FF2B5EF4-FFF2-40B4-BE49-F238E27FC236}">
                <a16:creationId xmlns:a16="http://schemas.microsoft.com/office/drawing/2014/main" id="{BBD690F0-2B9E-DD47-B702-2A86A694D268}"/>
              </a:ext>
            </a:extLst>
          </p:cNvPr>
          <p:cNvSpPr>
            <a:spLocks noGrp="1"/>
          </p:cNvSpPr>
          <p:nvPr>
            <p:ph type="title"/>
          </p:nvPr>
        </p:nvSpPr>
        <p:spPr/>
        <p:txBody>
          <a:bodyPr/>
          <a:lstStyle/>
          <a:p>
            <a:r>
              <a:rPr lang="en-US" i="1" dirty="0">
                <a:solidFill>
                  <a:srgbClr val="002060"/>
                </a:solidFill>
                <a:latin typeface="Times New Roman" panose="02020603050405020304" pitchFamily="18" charset="0"/>
                <a:cs typeface="Times New Roman" panose="02020603050405020304" pitchFamily="18" charset="0"/>
              </a:rPr>
              <a:t>ALGORITHM SELECTION</a:t>
            </a:r>
          </a:p>
        </p:txBody>
      </p:sp>
    </p:spTree>
    <p:extLst>
      <p:ext uri="{BB962C8B-B14F-4D97-AF65-F5344CB8AC3E}">
        <p14:creationId xmlns:p14="http://schemas.microsoft.com/office/powerpoint/2010/main" val="2636973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55164-59D7-07A1-A7DF-A43A9802E624}"/>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E0B8B15-88E8-1B42-C915-A844AF990C93}"/>
              </a:ext>
            </a:extLst>
          </p:cNvPr>
          <p:cNvSpPr>
            <a:spLocks noGrp="1"/>
          </p:cNvSpPr>
          <p:nvPr>
            <p:ph type="body" sz="half" idx="2"/>
          </p:nvPr>
        </p:nvSpPr>
        <p:spPr>
          <a:xfrm>
            <a:off x="422694" y="703485"/>
            <a:ext cx="4373593" cy="564599"/>
          </a:xfrm>
        </p:spPr>
        <p:txBody>
          <a:bodyPr anchor="b">
            <a:normAutofit/>
          </a:bodyPr>
          <a:lstStyle/>
          <a:p>
            <a:pPr algn="l"/>
            <a:r>
              <a:rPr lang="en-US" sz="2100" b="1" dirty="0"/>
              <a:t>LINEAR REGRESSION</a:t>
            </a:r>
          </a:p>
        </p:txBody>
      </p:sp>
      <p:sp>
        <p:nvSpPr>
          <p:cNvPr id="2" name="Title 1">
            <a:extLst>
              <a:ext uri="{FF2B5EF4-FFF2-40B4-BE49-F238E27FC236}">
                <a16:creationId xmlns:a16="http://schemas.microsoft.com/office/drawing/2014/main" id="{0558B534-F009-C31B-D221-E31CA060C2EB}"/>
              </a:ext>
            </a:extLst>
          </p:cNvPr>
          <p:cNvSpPr>
            <a:spLocks noGrp="1"/>
          </p:cNvSpPr>
          <p:nvPr>
            <p:ph type="title"/>
          </p:nvPr>
        </p:nvSpPr>
        <p:spPr>
          <a:xfrm>
            <a:off x="517585" y="155275"/>
            <a:ext cx="11171207" cy="646981"/>
          </a:xfrm>
        </p:spPr>
        <p:txBody>
          <a:bodyPr>
            <a:noAutofit/>
          </a:bodyPr>
          <a:lstStyle/>
          <a:p>
            <a:r>
              <a:rPr lang="en-US" sz="4100" i="1" dirty="0">
                <a:solidFill>
                  <a:srgbClr val="002060"/>
                </a:solidFill>
                <a:latin typeface="Times New Roman" panose="02020603050405020304" pitchFamily="18" charset="0"/>
                <a:cs typeface="Times New Roman" panose="02020603050405020304" pitchFamily="18" charset="0"/>
              </a:rPr>
              <a:t>MODEL TRAINING &amp; EVALUATION</a:t>
            </a:r>
          </a:p>
        </p:txBody>
      </p:sp>
      <p:pic>
        <p:nvPicPr>
          <p:cNvPr id="9" name="Picture Placeholder 8">
            <a:extLst>
              <a:ext uri="{FF2B5EF4-FFF2-40B4-BE49-F238E27FC236}">
                <a16:creationId xmlns:a16="http://schemas.microsoft.com/office/drawing/2014/main" id="{AA28F3F4-6291-73B8-AA05-5804ED75846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944" b="4944"/>
          <a:stretch>
            <a:fillRect/>
          </a:stretch>
        </p:blipFill>
        <p:spPr>
          <a:xfrm>
            <a:off x="517585" y="1374780"/>
            <a:ext cx="4278702" cy="2317630"/>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71375A49-77AE-A74E-AC21-B98A998653A5}"/>
              </a:ext>
            </a:extLst>
          </p:cNvPr>
          <p:cNvSpPr txBox="1"/>
          <p:nvPr/>
        </p:nvSpPr>
        <p:spPr>
          <a:xfrm>
            <a:off x="6236898" y="854020"/>
            <a:ext cx="5331125" cy="415498"/>
          </a:xfrm>
          <a:prstGeom prst="rect">
            <a:avLst/>
          </a:prstGeom>
          <a:noFill/>
        </p:spPr>
        <p:txBody>
          <a:bodyPr wrap="square" rtlCol="0">
            <a:spAutoFit/>
          </a:bodyPr>
          <a:lstStyle/>
          <a:p>
            <a:r>
              <a:rPr lang="en-IN" sz="2100" b="1" dirty="0"/>
              <a:t>SUPPORT VECTOR MACHINE</a:t>
            </a:r>
          </a:p>
        </p:txBody>
      </p:sp>
      <p:pic>
        <p:nvPicPr>
          <p:cNvPr id="14" name="Picture 13">
            <a:extLst>
              <a:ext uri="{FF2B5EF4-FFF2-40B4-BE49-F238E27FC236}">
                <a16:creationId xmlns:a16="http://schemas.microsoft.com/office/drawing/2014/main" id="{039DD895-8C0A-0EE1-0FC0-4D1146369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4536" y="1374780"/>
            <a:ext cx="4649803" cy="2317630"/>
          </a:xfrm>
          <a:prstGeom prst="rect">
            <a:avLst/>
          </a:prstGeom>
        </p:spPr>
      </p:pic>
      <p:sp>
        <p:nvSpPr>
          <p:cNvPr id="17" name="Content Placeholder 9">
            <a:extLst>
              <a:ext uri="{FF2B5EF4-FFF2-40B4-BE49-F238E27FC236}">
                <a16:creationId xmlns:a16="http://schemas.microsoft.com/office/drawing/2014/main" id="{22B0E667-1D2F-C69E-2DB6-747708B8E218}"/>
              </a:ext>
            </a:extLst>
          </p:cNvPr>
          <p:cNvSpPr txBox="1">
            <a:spLocks/>
          </p:cNvSpPr>
          <p:nvPr/>
        </p:nvSpPr>
        <p:spPr>
          <a:xfrm>
            <a:off x="465829" y="3675158"/>
            <a:ext cx="4373593" cy="564599"/>
          </a:xfrm>
          <a:prstGeom prst="rect">
            <a:avLst/>
          </a:prstGeom>
        </p:spPr>
        <p:txBody>
          <a:bodyPr vert="horz" lIns="45720" tIns="45720" rIns="45720" anchor="b">
            <a:normAutofit/>
          </a:bodyPr>
          <a:lstStyle>
            <a:lvl1pPr marL="0" indent="0" algn="ctr" rtl="0" eaLnBrk="1" latinLnBrk="0" hangingPunct="1">
              <a:spcBef>
                <a:spcPct val="20000"/>
              </a:spcBef>
              <a:buClr>
                <a:schemeClr val="bg2"/>
              </a:buClr>
              <a:buSzPct val="65000"/>
              <a:buFont typeface="Wingdings 2"/>
              <a:buNone/>
              <a:defRPr kumimoji="0" sz="14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12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1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9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9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algn="l"/>
            <a:r>
              <a:rPr lang="en-US" sz="2100" b="1" dirty="0"/>
              <a:t>RANDOM FOREST REGRESSION</a:t>
            </a:r>
          </a:p>
        </p:txBody>
      </p:sp>
      <p:sp>
        <p:nvSpPr>
          <p:cNvPr id="18" name="Content Placeholder 9">
            <a:extLst>
              <a:ext uri="{FF2B5EF4-FFF2-40B4-BE49-F238E27FC236}">
                <a16:creationId xmlns:a16="http://schemas.microsoft.com/office/drawing/2014/main" id="{E231725C-6981-D28A-681C-E4FEF387052D}"/>
              </a:ext>
            </a:extLst>
          </p:cNvPr>
          <p:cNvSpPr txBox="1">
            <a:spLocks/>
          </p:cNvSpPr>
          <p:nvPr/>
        </p:nvSpPr>
        <p:spPr>
          <a:xfrm>
            <a:off x="6271401" y="3675157"/>
            <a:ext cx="4373593" cy="564599"/>
          </a:xfrm>
          <a:prstGeom prst="rect">
            <a:avLst/>
          </a:prstGeom>
        </p:spPr>
        <p:txBody>
          <a:bodyPr vert="horz" lIns="45720" tIns="45720" rIns="45720" anchor="b">
            <a:normAutofit/>
          </a:bodyPr>
          <a:lstStyle>
            <a:lvl1pPr marL="0" indent="0" algn="ctr" rtl="0" eaLnBrk="1" latinLnBrk="0" hangingPunct="1">
              <a:spcBef>
                <a:spcPct val="20000"/>
              </a:spcBef>
              <a:buClr>
                <a:schemeClr val="bg2"/>
              </a:buClr>
              <a:buSzPct val="65000"/>
              <a:buFont typeface="Wingdings 2"/>
              <a:buNone/>
              <a:defRPr kumimoji="0" sz="14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12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1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9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9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algn="l"/>
            <a:r>
              <a:rPr lang="en-US" sz="2100" b="1" dirty="0"/>
              <a:t>DECISION TREE </a:t>
            </a:r>
          </a:p>
        </p:txBody>
      </p:sp>
      <p:pic>
        <p:nvPicPr>
          <p:cNvPr id="20" name="Picture 19">
            <a:extLst>
              <a:ext uri="{FF2B5EF4-FFF2-40B4-BE49-F238E27FC236}">
                <a16:creationId xmlns:a16="http://schemas.microsoft.com/office/drawing/2014/main" id="{7FA93C70-B3FB-1A57-71BA-005E1A5474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586" y="4247560"/>
            <a:ext cx="4278702" cy="2511909"/>
          </a:xfrm>
          <a:prstGeom prst="rect">
            <a:avLst/>
          </a:prstGeom>
        </p:spPr>
      </p:pic>
      <p:pic>
        <p:nvPicPr>
          <p:cNvPr id="22" name="Picture 21">
            <a:extLst>
              <a:ext uri="{FF2B5EF4-FFF2-40B4-BE49-F238E27FC236}">
                <a16:creationId xmlns:a16="http://schemas.microsoft.com/office/drawing/2014/main" id="{54EF7B7E-8977-8E0B-50F7-DF04C57428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4536" y="4199394"/>
            <a:ext cx="4554913" cy="2567652"/>
          </a:xfrm>
          <a:prstGeom prst="rect">
            <a:avLst/>
          </a:prstGeom>
        </p:spPr>
      </p:pic>
    </p:spTree>
    <p:extLst>
      <p:ext uri="{BB962C8B-B14F-4D97-AF65-F5344CB8AC3E}">
        <p14:creationId xmlns:p14="http://schemas.microsoft.com/office/powerpoint/2010/main" val="3738462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DB7EB-3759-7F32-1F8B-2CC7F3E18FA1}"/>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DBBC2D-F067-3370-74BB-E85F244569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306" y="1222947"/>
            <a:ext cx="8522898" cy="5566292"/>
          </a:xfrm>
        </p:spPr>
      </p:pic>
      <p:sp>
        <p:nvSpPr>
          <p:cNvPr id="2" name="Title 1">
            <a:extLst>
              <a:ext uri="{FF2B5EF4-FFF2-40B4-BE49-F238E27FC236}">
                <a16:creationId xmlns:a16="http://schemas.microsoft.com/office/drawing/2014/main" id="{A04D34B1-C231-F677-9E38-87AD9A1B4613}"/>
              </a:ext>
            </a:extLst>
          </p:cNvPr>
          <p:cNvSpPr>
            <a:spLocks noGrp="1"/>
          </p:cNvSpPr>
          <p:nvPr>
            <p:ph type="title"/>
          </p:nvPr>
        </p:nvSpPr>
        <p:spPr/>
        <p:txBody>
          <a:bodyPr/>
          <a:lstStyle/>
          <a:p>
            <a:r>
              <a:rPr lang="en-US" i="1" dirty="0">
                <a:solidFill>
                  <a:srgbClr val="002060"/>
                </a:solidFill>
                <a:latin typeface="Times New Roman" panose="02020603050405020304" pitchFamily="18" charset="0"/>
                <a:cs typeface="Times New Roman" panose="02020603050405020304" pitchFamily="18" charset="0"/>
              </a:rPr>
              <a:t>HYPER PARAMETER TUNING</a:t>
            </a:r>
          </a:p>
        </p:txBody>
      </p:sp>
    </p:spTree>
    <p:extLst>
      <p:ext uri="{BB962C8B-B14F-4D97-AF65-F5344CB8AC3E}">
        <p14:creationId xmlns:p14="http://schemas.microsoft.com/office/powerpoint/2010/main" val="3709088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AE8CF-2454-5B4E-1D39-FEE8B3A3395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7EDB23B-6D92-8497-35A7-A9B5382EC953}"/>
              </a:ext>
            </a:extLst>
          </p:cNvPr>
          <p:cNvSpPr txBox="1"/>
          <p:nvPr/>
        </p:nvSpPr>
        <p:spPr>
          <a:xfrm>
            <a:off x="3271568" y="2631859"/>
            <a:ext cx="6094562" cy="1031051"/>
          </a:xfrm>
          <a:prstGeom prst="rect">
            <a:avLst/>
          </a:prstGeom>
          <a:noFill/>
        </p:spPr>
        <p:txBody>
          <a:bodyPr wrap="square">
            <a:spAutoFit/>
          </a:bodyPr>
          <a:lstStyle/>
          <a:p>
            <a:pPr algn="ctr"/>
            <a:r>
              <a:rPr lang="en-IN" sz="6100" b="1"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5976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2.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192</TotalTime>
  <Words>251</Words>
  <Application>Microsoft Office PowerPoint</Application>
  <PresentationFormat>Widescreen</PresentationFormat>
  <Paragraphs>41</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Times New Roman</vt:lpstr>
      <vt:lpstr>Wingdings</vt:lpstr>
      <vt:lpstr>Wingdings 2</vt:lpstr>
      <vt:lpstr>Wingdings 3</vt:lpstr>
      <vt:lpstr>Medical design template</vt:lpstr>
      <vt:lpstr>MEDICAL INSURANCE COST PREDICTION</vt:lpstr>
      <vt:lpstr>PROBLEM STATEMENT</vt:lpstr>
      <vt:lpstr>DATASET OVERVIEW</vt:lpstr>
      <vt:lpstr>DATA VISUALIZATION</vt:lpstr>
      <vt:lpstr>DATA PRE-PROCESSING</vt:lpstr>
      <vt:lpstr>ALGORITHM SELECTION</vt:lpstr>
      <vt:lpstr>MODEL TRAINING &amp; EVALUATION</vt:lpstr>
      <vt:lpstr>HYPER PARAMETER TUNING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sudharsan D</dc:creator>
  <cp:lastModifiedBy>sudharsan D</cp:lastModifiedBy>
  <cp:revision>2</cp:revision>
  <dcterms:created xsi:type="dcterms:W3CDTF">2024-10-20T21:35:42Z</dcterms:created>
  <dcterms:modified xsi:type="dcterms:W3CDTF">2024-10-21T00:47:51Z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