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207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4240"/>
              </a:lnSpc>
            </a:pPr>
            <a:fld id="{81D60167-4931-47E6-BA6A-407CBD079E47}" type="slidenum">
              <a:rPr dirty="0"/>
              <a:pPr marL="38100">
                <a:lnSpc>
                  <a:spcPts val="4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4240"/>
              </a:lnSpc>
            </a:pPr>
            <a:fld id="{81D60167-4931-47E6-BA6A-407CBD079E47}" type="slidenum">
              <a:rPr dirty="0"/>
              <a:pPr marL="38100">
                <a:lnSpc>
                  <a:spcPts val="4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4240"/>
              </a:lnSpc>
            </a:pPr>
            <a:fld id="{81D60167-4931-47E6-BA6A-407CBD079E47}" type="slidenum">
              <a:rPr dirty="0"/>
              <a:pPr marL="38100">
                <a:lnSpc>
                  <a:spcPts val="4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4240"/>
              </a:lnSpc>
            </a:pPr>
            <a:fld id="{81D60167-4931-47E6-BA6A-407CBD079E47}" type="slidenum">
              <a:rPr dirty="0"/>
              <a:pPr marL="38100">
                <a:lnSpc>
                  <a:spcPts val="4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4240"/>
              </a:lnSpc>
            </a:pPr>
            <a:fld id="{81D60167-4931-47E6-BA6A-407CBD079E47}" type="slidenum">
              <a:rPr dirty="0"/>
              <a:pPr marL="38100">
                <a:lnSpc>
                  <a:spcPts val="4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4838" y="2247010"/>
            <a:ext cx="5460365" cy="55657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644515" y="8001000"/>
            <a:ext cx="2125980" cy="2054860"/>
          </a:xfrm>
          <a:custGeom>
            <a:avLst/>
            <a:gdLst/>
            <a:ahLst/>
            <a:cxnLst/>
            <a:rect l="l" t="t" r="r" b="b"/>
            <a:pathLst>
              <a:path w="2125979" h="2054859">
                <a:moveTo>
                  <a:pt x="2125980" y="0"/>
                </a:moveTo>
                <a:lnTo>
                  <a:pt x="0" y="2054859"/>
                </a:lnTo>
                <a:lnTo>
                  <a:pt x="2125980" y="2054859"/>
                </a:lnTo>
                <a:lnTo>
                  <a:pt x="2125980" y="0"/>
                </a:lnTo>
                <a:close/>
              </a:path>
            </a:pathLst>
          </a:custGeom>
          <a:solidFill>
            <a:srgbClr val="D2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6763" y="880617"/>
            <a:ext cx="2658872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04608" y="9019654"/>
            <a:ext cx="582295" cy="56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4240"/>
              </a:lnSpc>
            </a:pPr>
            <a:fld id="{81D60167-4931-47E6-BA6A-407CBD079E47}" type="slidenum">
              <a:rPr dirty="0"/>
              <a:pPr marL="38100">
                <a:lnSpc>
                  <a:spcPts val="4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81200"/>
            <a:ext cx="6995160" cy="6647974"/>
          </a:xfrm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</a:rPr>
              <a:t>COLLEGE CODE: 9133</a:t>
            </a:r>
          </a:p>
          <a:p>
            <a:r>
              <a:rPr lang="en-US" sz="36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</a:rPr>
              <a:t>COURSE:Internet</a:t>
            </a:r>
            <a:r>
              <a:rPr lang="en-US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</a:rPr>
              <a:t> of Things(</a:t>
            </a:r>
            <a:r>
              <a:rPr lang="en-US" sz="36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</a:rPr>
              <a:t>IoT</a:t>
            </a:r>
            <a:r>
              <a:rPr lang="en-US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</a:rPr>
              <a:t>)</a:t>
            </a:r>
          </a:p>
          <a:p>
            <a:r>
              <a:rPr lang="en-US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</a:rPr>
              <a:t>PHASE5</a:t>
            </a:r>
          </a:p>
          <a:p>
            <a:r>
              <a:rPr lang="en-US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itchFamily="34" charset="0"/>
              </a:rPr>
              <a:t>PROJECT TITLE: smart parking</a:t>
            </a:r>
          </a:p>
          <a:p>
            <a:endParaRPr lang="en-US" sz="36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itchFamily="34" charset="0"/>
            </a:endParaRPr>
          </a:p>
          <a:p>
            <a:r>
              <a:rPr lang="en-US" sz="3600" u="sng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rPr>
              <a:t>Team members</a:t>
            </a:r>
          </a:p>
          <a:p>
            <a:r>
              <a:rPr lang="en-US" sz="3600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DEEPAK KUMAR</a:t>
            </a:r>
          </a:p>
          <a:p>
            <a:r>
              <a:rPr lang="en-US" sz="3600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HARIHARASUDHAN</a:t>
            </a:r>
          </a:p>
          <a:p>
            <a:r>
              <a:rPr lang="en-US" sz="3600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SUDHARSAN</a:t>
            </a:r>
          </a:p>
          <a:p>
            <a:r>
              <a:rPr lang="en-US" sz="3600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SIVAHARI</a:t>
            </a:r>
          </a:p>
          <a:p>
            <a:r>
              <a:rPr lang="en-US" sz="3600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SUBASH CHANDRA BOSE</a:t>
            </a:r>
          </a:p>
          <a:p>
            <a:endParaRPr lang="en-US" sz="36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6713"/>
            <a:ext cx="778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Empty;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5505" y="886713"/>
            <a:ext cx="17341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//available </a:t>
            </a:r>
            <a:r>
              <a:rPr sz="1400" spc="-5" dirty="0">
                <a:latin typeface="Times New Roman"/>
                <a:cs typeface="Times New Roman"/>
              </a:rPr>
              <a:t>space</a:t>
            </a:r>
            <a:r>
              <a:rPr sz="1400" spc="-10" dirty="0">
                <a:latin typeface="Times New Roman"/>
                <a:cs typeface="Times New Roman"/>
              </a:rPr>
              <a:t> integer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249425"/>
            <a:ext cx="1393190" cy="1323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allSpace</a:t>
            </a:r>
            <a:r>
              <a:rPr sz="1400" spc="-5" dirty="0">
                <a:latin typeface="Times New Roman"/>
                <a:cs typeface="Times New Roman"/>
              </a:rPr>
              <a:t> 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90;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69300"/>
              </a:lnSpc>
              <a:spcBef>
                <a:spcPts val="15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countYes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 carEnter = D0;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carExited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D4;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8866" y="1972183"/>
            <a:ext cx="1083310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entry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//exi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2697860"/>
            <a:ext cx="11252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TRIG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D7;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7589" y="2697860"/>
            <a:ext cx="14287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//ultrasonic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6797" y="3060572"/>
            <a:ext cx="1737360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echo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</a:t>
            </a:r>
            <a:endParaRPr sz="1400">
              <a:latin typeface="Times New Roman"/>
              <a:cs typeface="Times New Roman"/>
            </a:endParaRPr>
          </a:p>
          <a:p>
            <a:pPr marR="10795" algn="r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spot</a:t>
            </a:r>
            <a:r>
              <a:rPr sz="1400" spc="-10" dirty="0">
                <a:latin typeface="Times New Roman"/>
                <a:cs typeface="Times New Roman"/>
              </a:rPr>
              <a:t> occupancy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3060572"/>
            <a:ext cx="1195705" cy="960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ECHO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D8;</a:t>
            </a:r>
            <a:endParaRPr sz="1400">
              <a:latin typeface="Times New Roman"/>
              <a:cs typeface="Times New Roman"/>
            </a:endParaRPr>
          </a:p>
          <a:p>
            <a:pPr marL="12700" marR="273050">
              <a:lnSpc>
                <a:spcPct val="168800"/>
              </a:lnSpc>
              <a:spcBef>
                <a:spcPts val="2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D3;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4146041"/>
            <a:ext cx="1694180" cy="9632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pos1;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  <a:spcBef>
                <a:spcPts val="95"/>
              </a:spcBef>
            </a:pPr>
            <a:r>
              <a:rPr sz="1400" spc="-10" dirty="0">
                <a:latin typeface="Times New Roman"/>
                <a:cs typeface="Times New Roman"/>
              </a:rPr>
              <a:t>long </a:t>
            </a:r>
            <a:r>
              <a:rPr sz="1400" spc="-5" dirty="0">
                <a:latin typeface="Times New Roman"/>
                <a:cs typeface="Times New Roman"/>
              </a:rPr>
              <a:t>duration, distance;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void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setup()</a:t>
            </a:r>
            <a:r>
              <a:rPr sz="1400" spc="-5" dirty="0">
                <a:latin typeface="Times New Roman"/>
                <a:cs typeface="Times New Roman"/>
              </a:rPr>
              <a:t> 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444" y="5234431"/>
            <a:ext cx="1443355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delay(1000);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5" dirty="0">
                <a:latin typeface="Times New Roman"/>
                <a:cs typeface="Times New Roman"/>
              </a:rPr>
              <a:t>Serial.begin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(9600);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9948" y="5594095"/>
            <a:ext cx="13417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debugging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3444" y="5957061"/>
            <a:ext cx="1507490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Wire.begin(D2,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D1);</a:t>
            </a:r>
            <a:endParaRPr sz="1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latin typeface="Times New Roman"/>
                <a:cs typeface="Times New Roman"/>
              </a:rPr>
              <a:t>myservo.attach(D6);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8341" y="5957061"/>
            <a:ext cx="1261745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i2c </a:t>
            </a:r>
            <a:r>
              <a:rPr sz="1400" spc="-5" dirty="0">
                <a:latin typeface="Times New Roman"/>
                <a:cs typeface="Times New Roman"/>
              </a:rPr>
              <a:t>start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444" y="6682485"/>
            <a:ext cx="3653154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  <a:tabLst>
                <a:tab pos="1860550" algn="l"/>
              </a:tabLst>
            </a:pPr>
            <a:r>
              <a:rPr sz="1400" spc="-10" dirty="0">
                <a:latin typeface="Times New Roman"/>
                <a:cs typeface="Times New Roman"/>
              </a:rPr>
              <a:t>myservos.attach(D5);	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servo </a:t>
            </a:r>
            <a:r>
              <a:rPr sz="1400" spc="-5" dirty="0">
                <a:latin typeface="Times New Roman"/>
                <a:cs typeface="Times New Roman"/>
              </a:rPr>
              <a:t>pin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D5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2296160" algn="l"/>
              </a:tabLst>
            </a:pPr>
            <a:r>
              <a:rPr sz="1400" spc="-10" dirty="0">
                <a:latin typeface="Times New Roman"/>
                <a:cs typeface="Times New Roman"/>
              </a:rPr>
              <a:t>pinMode(TRIG,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OUTPUT);	//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trig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444" y="7408291"/>
            <a:ext cx="1924685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pinMode(ECHO,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10" dirty="0">
                <a:latin typeface="Times New Roman"/>
                <a:cs typeface="Times New Roman"/>
              </a:rPr>
              <a:t>pinMode(led,</a:t>
            </a:r>
            <a:r>
              <a:rPr sz="1400" spc="-5" dirty="0">
                <a:latin typeface="Times New Roman"/>
                <a:cs typeface="Times New Roman"/>
              </a:rPr>
              <a:t> OUTPUT);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13354" y="7408291"/>
            <a:ext cx="1460500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5" dirty="0">
                <a:latin typeface="Times New Roman"/>
                <a:cs typeface="Times New Roman"/>
              </a:rPr>
              <a:t> echo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spot</a:t>
            </a:r>
            <a:r>
              <a:rPr sz="1400" spc="-10" dirty="0">
                <a:latin typeface="Times New Roman"/>
                <a:cs typeface="Times New Roman"/>
              </a:rPr>
              <a:t> indication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3444" y="8130920"/>
            <a:ext cx="2122805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pinMode(carExited,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pinMode(carEnter,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0785" y="8130920"/>
            <a:ext cx="906144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ir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spc="-1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03163" y="886713"/>
            <a:ext cx="4991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//t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64158"/>
            <a:ext cx="4477385" cy="23063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70"/>
              </a:spcBef>
            </a:pPr>
            <a:r>
              <a:rPr sz="1400" spc="-5" dirty="0">
                <a:latin typeface="Times New Roman"/>
                <a:cs typeface="Times New Roman"/>
              </a:rPr>
              <a:t>WiFi.begin(WIFI_SSID,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WIFI_PASSWORD);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10" dirty="0">
                <a:latin typeface="Times New Roman"/>
                <a:cs typeface="Times New Roman"/>
              </a:rPr>
              <a:t>connect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wifi</a:t>
            </a:r>
            <a:endParaRPr sz="1400">
              <a:latin typeface="Times New Roman"/>
              <a:cs typeface="Times New Roman"/>
            </a:endParaRPr>
          </a:p>
          <a:p>
            <a:pPr marL="104139" marR="414020">
              <a:lnSpc>
                <a:spcPct val="170000"/>
              </a:lnSpc>
              <a:spcBef>
                <a:spcPts val="5"/>
              </a:spcBef>
              <a:tabLst>
                <a:tab pos="3082925" algn="l"/>
              </a:tabLst>
            </a:pPr>
            <a:r>
              <a:rPr sz="1400" spc="-5" dirty="0">
                <a:latin typeface="Times New Roman"/>
                <a:cs typeface="Times New Roman"/>
              </a:rPr>
              <a:t>Serial.print("Connecting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");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Serial.print(WIFI_SSID);	</a:t>
            </a:r>
            <a:r>
              <a:rPr sz="1400" spc="-20" dirty="0">
                <a:latin typeface="Times New Roman"/>
                <a:cs typeface="Times New Roman"/>
              </a:rPr>
              <a:t>//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ssid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(WiFi.status()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!=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WL_CONNECTED)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92405" marR="5080">
              <a:lnSpc>
                <a:spcPts val="2860"/>
              </a:lnSpc>
              <a:spcBef>
                <a:spcPts val="70"/>
              </a:spcBef>
              <a:tabLst>
                <a:tab pos="2500630" algn="l"/>
              </a:tabLst>
            </a:pPr>
            <a:r>
              <a:rPr sz="1400" spc="-10" dirty="0">
                <a:latin typeface="Times New Roman"/>
                <a:cs typeface="Times New Roman"/>
              </a:rPr>
              <a:t>Serial.print(".");	</a:t>
            </a:r>
            <a:r>
              <a:rPr sz="1400" spc="-5" dirty="0">
                <a:latin typeface="Times New Roman"/>
                <a:cs typeface="Times New Roman"/>
              </a:rPr>
              <a:t>// if </a:t>
            </a:r>
            <a:r>
              <a:rPr sz="1400" spc="-15" dirty="0">
                <a:latin typeface="Times New Roman"/>
                <a:cs typeface="Times New Roman"/>
              </a:rPr>
              <a:t>not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connected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delay(500);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295269"/>
            <a:ext cx="5807075" cy="3009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04139" marR="3507104">
              <a:lnSpc>
                <a:spcPct val="169600"/>
              </a:lnSpc>
              <a:spcBef>
                <a:spcPts val="10"/>
              </a:spcBef>
            </a:pPr>
            <a:r>
              <a:rPr sz="1400" spc="-10" dirty="0">
                <a:latin typeface="Times New Roman"/>
                <a:cs typeface="Times New Roman"/>
              </a:rPr>
              <a:t>Serial.println(); </a:t>
            </a:r>
            <a:r>
              <a:rPr sz="1400" spc="-5" dirty="0">
                <a:latin typeface="Times New Roman"/>
                <a:cs typeface="Times New Roman"/>
              </a:rPr>
              <a:t> Serial.print("Connected to ");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Serial.println(WIFI_SSID);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Serial.print("IP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Address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");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75"/>
              </a:spcBef>
              <a:tabLst>
                <a:tab pos="4195445" algn="l"/>
              </a:tabLst>
            </a:pPr>
            <a:r>
              <a:rPr sz="1400" spc="-5" dirty="0">
                <a:latin typeface="Times New Roman"/>
                <a:cs typeface="Times New Roman"/>
              </a:rPr>
              <a:t>Serial.println(WiFi.localIP());	</a:t>
            </a:r>
            <a:r>
              <a:rPr sz="1400" spc="-10" dirty="0">
                <a:latin typeface="Times New Roman"/>
                <a:cs typeface="Times New Roman"/>
              </a:rPr>
              <a:t>//print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  <a:p>
            <a:pPr marL="12700" marR="83185" indent="91440">
              <a:lnSpc>
                <a:spcPct val="110100"/>
              </a:lnSpc>
              <a:spcBef>
                <a:spcPts val="1010"/>
              </a:spcBef>
              <a:tabLst>
                <a:tab pos="4577080" algn="l"/>
              </a:tabLst>
            </a:pPr>
            <a:r>
              <a:rPr sz="1400" spc="-5" dirty="0">
                <a:latin typeface="Times New Roman"/>
                <a:cs typeface="Times New Roman"/>
              </a:rPr>
              <a:t>Firebase.begin(FIREBASE_HOST,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FIREBASE_AUTH);	//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begin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firebase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authentication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75"/>
              </a:spcBef>
              <a:tabLst>
                <a:tab pos="2128520" algn="l"/>
              </a:tabLst>
            </a:pPr>
            <a:r>
              <a:rPr sz="1400" spc="-5" dirty="0">
                <a:latin typeface="Times New Roman"/>
                <a:cs typeface="Times New Roman"/>
              </a:rPr>
              <a:t>lcd.begin();	//begin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lcd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6429501"/>
            <a:ext cx="1396365" cy="598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lcd.home();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10" dirty="0">
                <a:latin typeface="Times New Roman"/>
                <a:cs typeface="Times New Roman"/>
              </a:rPr>
              <a:t>lcd.setCursor(0,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0);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0514" y="6789546"/>
            <a:ext cx="19507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0th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row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0thh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column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152258"/>
            <a:ext cx="2043430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lcd.print("Smart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877936"/>
            <a:ext cx="2046605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void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loop()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latin typeface="Times New Roman"/>
                <a:cs typeface="Times New Roman"/>
              </a:rPr>
              <a:t>digitalWrite(TRIG,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9178" y="8240648"/>
            <a:ext cx="14230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10" dirty="0">
                <a:latin typeface="Times New Roman"/>
                <a:cs typeface="Times New Roman"/>
              </a:rPr>
              <a:t> low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8600338"/>
            <a:ext cx="16586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delayMicroseconds(2);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444" y="886713"/>
            <a:ext cx="4009390" cy="204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45055" algn="l"/>
              </a:tabLst>
            </a:pPr>
            <a:r>
              <a:rPr sz="1400" spc="-10" dirty="0">
                <a:latin typeface="Times New Roman"/>
                <a:cs typeface="Times New Roman"/>
              </a:rPr>
              <a:t>digitalWrite(TRIG,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HIGH);	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make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5" dirty="0">
                <a:latin typeface="Times New Roman"/>
                <a:cs typeface="Times New Roman"/>
              </a:rPr>
              <a:t> high</a:t>
            </a:r>
            <a:endParaRPr sz="1400">
              <a:latin typeface="Times New Roman"/>
              <a:cs typeface="Times New Roman"/>
            </a:endParaRPr>
          </a:p>
          <a:p>
            <a:pPr marL="12700" marR="1505585">
              <a:lnSpc>
                <a:spcPct val="169400"/>
              </a:lnSpc>
              <a:spcBef>
                <a:spcPts val="10"/>
              </a:spcBef>
            </a:pPr>
            <a:r>
              <a:rPr sz="1400" spc="-10" dirty="0">
                <a:latin typeface="Times New Roman"/>
                <a:cs typeface="Times New Roman"/>
              </a:rPr>
              <a:t>delayMicroseconds(10);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digitalWrite(TRIG,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LOW);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duration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 pulseIn(ECHO,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HIGH);</a:t>
            </a:r>
            <a:endParaRPr sz="1400">
              <a:latin typeface="Times New Roman"/>
              <a:cs typeface="Times New Roman"/>
            </a:endParaRPr>
          </a:p>
          <a:p>
            <a:pPr marL="100965" marR="5080" indent="-88900">
              <a:lnSpc>
                <a:spcPts val="2860"/>
              </a:lnSpc>
              <a:spcBef>
                <a:spcPts val="95"/>
              </a:spcBef>
              <a:tabLst>
                <a:tab pos="2488565" algn="l"/>
              </a:tabLst>
            </a:pP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(duration /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29.1;	// take </a:t>
            </a:r>
            <a:r>
              <a:rPr sz="1400" spc="-10" dirty="0">
                <a:latin typeface="Times New Roman"/>
                <a:cs typeface="Times New Roman"/>
              </a:rPr>
              <a:t>distance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cm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Serial.print("Centimeter: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060572"/>
            <a:ext cx="2644775" cy="960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Serial.println(distance);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68800"/>
              </a:lnSpc>
              <a:spcBef>
                <a:spcPts val="20"/>
              </a:spcBef>
            </a:pPr>
            <a:r>
              <a:rPr sz="1400" spc="-15" dirty="0">
                <a:latin typeface="Times New Roman"/>
                <a:cs typeface="Times New Roman"/>
              </a:rPr>
              <a:t>int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carEntry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digitalRead(carEnter);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(carEntry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HIGH)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3855" y="3423284"/>
            <a:ext cx="2436495" cy="598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send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836" y="4146041"/>
            <a:ext cx="4078604" cy="9632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3135" algn="l"/>
              </a:tabLst>
            </a:pPr>
            <a:r>
              <a:rPr sz="1400" spc="-5" dirty="0">
                <a:latin typeface="Times New Roman"/>
                <a:cs typeface="Times New Roman"/>
              </a:rPr>
              <a:t>countYes++;	</a:t>
            </a:r>
            <a:r>
              <a:rPr sz="1400" spc="-10" dirty="0">
                <a:latin typeface="Times New Roman"/>
                <a:cs typeface="Times New Roman"/>
              </a:rPr>
              <a:t>//increment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count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  <a:spcBef>
                <a:spcPts val="95"/>
              </a:spcBef>
            </a:pPr>
            <a:r>
              <a:rPr sz="1400" spc="-5" dirty="0">
                <a:latin typeface="Times New Roman"/>
                <a:cs typeface="Times New Roman"/>
              </a:rPr>
              <a:t>Serial.print("Car </a:t>
            </a:r>
            <a:r>
              <a:rPr sz="1400" spc="-10" dirty="0">
                <a:latin typeface="Times New Roman"/>
                <a:cs typeface="Times New Roman"/>
              </a:rPr>
              <a:t>Entered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); </a:t>
            </a:r>
            <a:r>
              <a:rPr sz="1400" spc="-5" dirty="0">
                <a:latin typeface="Times New Roman"/>
                <a:cs typeface="Times New Roman"/>
              </a:rPr>
              <a:t>Serial.println(countYes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lcd.setCursor(0,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836" y="5234431"/>
            <a:ext cx="2713990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lcd.print("Car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Entered");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(pos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140;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&gt;=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45;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-=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1) 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8008" y="5594095"/>
            <a:ext cx="1712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change</a:t>
            </a:r>
            <a:r>
              <a:rPr sz="1400" spc="-5" dirty="0">
                <a:latin typeface="Times New Roman"/>
                <a:cs typeface="Times New Roman"/>
              </a:rPr>
              <a:t> servo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836" y="5957061"/>
            <a:ext cx="1617345" cy="1326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myservos.write(pos);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latin typeface="Times New Roman"/>
                <a:cs typeface="Times New Roman"/>
              </a:rPr>
              <a:t>delay(5);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spc="-10" dirty="0">
                <a:latin typeface="Times New Roman"/>
                <a:cs typeface="Times New Roman"/>
              </a:rPr>
              <a:t>delay(2000);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959" y="7408291"/>
            <a:ext cx="1712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change</a:t>
            </a:r>
            <a:r>
              <a:rPr sz="1400" spc="-5" dirty="0">
                <a:latin typeface="Times New Roman"/>
                <a:cs typeface="Times New Roman"/>
              </a:rPr>
              <a:t> servo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1836" y="7408291"/>
            <a:ext cx="2753995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(pos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45;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140;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1) {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155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degree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1836" y="8130920"/>
            <a:ext cx="1616075" cy="9632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0"/>
              </a:spcBef>
            </a:pPr>
            <a:r>
              <a:rPr sz="1400" spc="-40" dirty="0">
                <a:latin typeface="Times New Roman"/>
                <a:cs typeface="Times New Roman"/>
              </a:rPr>
              <a:t>m</a:t>
            </a:r>
            <a:r>
              <a:rPr sz="1400" spc="-3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r</a:t>
            </a:r>
            <a:r>
              <a:rPr sz="1400" spc="-30" dirty="0">
                <a:latin typeface="Times New Roman"/>
                <a:cs typeface="Times New Roman"/>
              </a:rPr>
              <a:t>v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spc="1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(</a:t>
            </a:r>
            <a:r>
              <a:rPr sz="1400" spc="-5" dirty="0">
                <a:latin typeface="Times New Roman"/>
                <a:cs typeface="Times New Roman"/>
              </a:rPr>
              <a:t>po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10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latin typeface="Times New Roman"/>
                <a:cs typeface="Times New Roman"/>
              </a:rPr>
              <a:t>delay(5);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2014" y="886713"/>
            <a:ext cx="11239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64158"/>
            <a:ext cx="412813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1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Firebase.pushString("/Parking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Status/",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fireAvailable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firebase</a:t>
            </a: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180"/>
              </a:spcBef>
            </a:pPr>
            <a:r>
              <a:rPr sz="1400" spc="-10" dirty="0">
                <a:latin typeface="Times New Roman"/>
                <a:cs typeface="Times New Roman"/>
              </a:rPr>
              <a:t>lcd.clear();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847214"/>
            <a:ext cx="11048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2209926"/>
            <a:ext cx="2620010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Times New Roman"/>
                <a:cs typeface="Times New Roman"/>
              </a:rPr>
              <a:t>int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carExit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 digitalRead(carExited);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(carExit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HIGH)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7215" y="2209926"/>
            <a:ext cx="2047875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//read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exit</a:t>
            </a:r>
            <a:r>
              <a:rPr sz="1400" spc="-5" dirty="0">
                <a:latin typeface="Times New Roman"/>
                <a:cs typeface="Times New Roman"/>
              </a:rPr>
              <a:t> 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sz="1400" spc="-5" dirty="0">
                <a:latin typeface="Times New Roman"/>
                <a:cs typeface="Times New Roman"/>
              </a:rPr>
              <a:t>//if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send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836" y="2932557"/>
            <a:ext cx="3945254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54910" algn="l"/>
              </a:tabLst>
            </a:pPr>
            <a:r>
              <a:rPr sz="1400" spc="-5" dirty="0">
                <a:latin typeface="Times New Roman"/>
                <a:cs typeface="Times New Roman"/>
              </a:rPr>
              <a:t>countYes--;	</a:t>
            </a:r>
            <a:r>
              <a:rPr sz="1400" spc="-10" dirty="0">
                <a:latin typeface="Times New Roman"/>
                <a:cs typeface="Times New Roman"/>
              </a:rPr>
              <a:t>//decrement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Serial.print("Car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Exited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 </a:t>
            </a:r>
            <a:r>
              <a:rPr sz="1400" spc="-10" dirty="0">
                <a:latin typeface="Times New Roman"/>
                <a:cs typeface="Times New Roman"/>
              </a:rPr>
              <a:t>);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Serial.println(countYes);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8903" y="4380737"/>
            <a:ext cx="17176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change</a:t>
            </a:r>
            <a:r>
              <a:rPr sz="1400" spc="-5" dirty="0">
                <a:latin typeface="Times New Roman"/>
                <a:cs typeface="Times New Roman"/>
              </a:rPr>
              <a:t> servo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1836" y="3658361"/>
            <a:ext cx="2980055" cy="1323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lcd.setCursor(0,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lcd.print("Car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Exited");</a:t>
            </a:r>
            <a:endParaRPr sz="1400">
              <a:latin typeface="Times New Roman"/>
              <a:cs typeface="Times New Roman"/>
            </a:endParaRPr>
          </a:p>
          <a:p>
            <a:pPr marL="104139" marR="5080" indent="-91440">
              <a:lnSpc>
                <a:spcPts val="2860"/>
              </a:lnSpc>
              <a:spcBef>
                <a:spcPts val="70"/>
              </a:spcBef>
            </a:pP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(pos1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140;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&gt;=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45;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pos1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-=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myservo.write(pos1);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836" y="5106415"/>
            <a:ext cx="751205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delay(5);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1836" y="5832094"/>
            <a:ext cx="3016250" cy="597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delay(2000);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(pos1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45;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pos1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140;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pos1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2894" y="6191757"/>
            <a:ext cx="1712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change</a:t>
            </a:r>
            <a:r>
              <a:rPr sz="1400" spc="-5" dirty="0">
                <a:latin typeface="Times New Roman"/>
                <a:cs typeface="Times New Roman"/>
              </a:rPr>
              <a:t> servo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6554469"/>
            <a:ext cx="5840730" cy="2411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degree</a:t>
            </a:r>
            <a:endParaRPr sz="1400">
              <a:latin typeface="Times New Roman"/>
              <a:cs typeface="Times New Roman"/>
            </a:endParaRPr>
          </a:p>
          <a:p>
            <a:pPr marL="189230" marR="4122420" indent="2540">
              <a:lnSpc>
                <a:spcPct val="17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myservo.write(pos1);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delay(5);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00965" marR="5080">
              <a:lnSpc>
                <a:spcPts val="2860"/>
              </a:lnSpc>
              <a:spcBef>
                <a:spcPts val="265"/>
              </a:spcBef>
            </a:pPr>
            <a:r>
              <a:rPr sz="1400" spc="-5" dirty="0">
                <a:latin typeface="Times New Roman"/>
                <a:cs typeface="Times New Roman"/>
              </a:rPr>
              <a:t>Firebase.pushString("/Parking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Status/",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fireAvailable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);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firebase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lcd.clear();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444" y="886713"/>
            <a:ext cx="12827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(distance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6)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4689" y="886713"/>
            <a:ext cx="28613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//if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6cm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836" y="1249425"/>
            <a:ext cx="2170430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Serial.println("Occupied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spc="-5" dirty="0">
                <a:latin typeface="Times New Roman"/>
                <a:cs typeface="Times New Roman"/>
              </a:rPr>
              <a:t>digitalWrite(led,</a:t>
            </a:r>
            <a:r>
              <a:rPr sz="1400" spc="-10" dirty="0">
                <a:latin typeface="Times New Roman"/>
                <a:cs typeface="Times New Roman"/>
              </a:rPr>
              <a:t> HIGH);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1972183"/>
            <a:ext cx="1282700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(distance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&gt;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6)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3082" y="2334895"/>
            <a:ext cx="31172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//if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greater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6cm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697860"/>
            <a:ext cx="5022850" cy="3972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Serial.println("Available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");</a:t>
            </a:r>
            <a:endParaRPr sz="140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digitalWrite(led,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LOW);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80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55"/>
              </a:spcBef>
              <a:tabLst>
                <a:tab pos="2640965" algn="l"/>
              </a:tabLst>
            </a:pPr>
            <a:r>
              <a:rPr sz="1400" spc="-10" dirty="0">
                <a:latin typeface="Times New Roman"/>
                <a:cs typeface="Times New Roman"/>
              </a:rPr>
              <a:t>Empty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allSpace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-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countYes;	</a:t>
            </a:r>
            <a:r>
              <a:rPr sz="1400" spc="-10" dirty="0">
                <a:latin typeface="Times New Roman"/>
                <a:cs typeface="Times New Roman"/>
              </a:rPr>
              <a:t>//calculate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latin typeface="Times New Roman"/>
                <a:cs typeface="Times New Roman"/>
              </a:rPr>
              <a:t>Available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String("Available=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String(Empty)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String("/")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1530985" algn="l"/>
              </a:tabLst>
            </a:pPr>
            <a:r>
              <a:rPr sz="1400" spc="-5" dirty="0">
                <a:latin typeface="Times New Roman"/>
                <a:cs typeface="Times New Roman"/>
              </a:rPr>
              <a:t>String(allSpace);	//</a:t>
            </a:r>
            <a:r>
              <a:rPr sz="1400" spc="-10" dirty="0">
                <a:latin typeface="Times New Roman"/>
                <a:cs typeface="Times New Roman"/>
              </a:rPr>
              <a:t> convert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endParaRPr sz="1400">
              <a:latin typeface="Times New Roman"/>
              <a:cs typeface="Times New Roman"/>
            </a:endParaRPr>
          </a:p>
          <a:p>
            <a:pPr marL="12700" marR="5080" indent="91440">
              <a:lnSpc>
                <a:spcPct val="110000"/>
              </a:lnSpc>
              <a:spcBef>
                <a:spcPts val="1010"/>
              </a:spcBef>
            </a:pPr>
            <a:r>
              <a:rPr sz="1400" spc="-10" dirty="0">
                <a:latin typeface="Times New Roman"/>
                <a:cs typeface="Times New Roman"/>
              </a:rPr>
              <a:t>fireAvailable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String("Available=")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String(Empty)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String("/")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+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String(allSpace);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80"/>
              </a:spcBef>
            </a:pPr>
            <a:r>
              <a:rPr sz="1400" spc="-10" dirty="0">
                <a:latin typeface="Times New Roman"/>
                <a:cs typeface="Times New Roman"/>
              </a:rPr>
              <a:t>lcd.setCursor(0,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0);</a:t>
            </a:r>
            <a:endParaRPr sz="14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1175"/>
              </a:spcBef>
              <a:tabLst>
                <a:tab pos="2317750" algn="l"/>
              </a:tabLst>
            </a:pPr>
            <a:r>
              <a:rPr sz="1400" spc="-5" dirty="0">
                <a:latin typeface="Times New Roman"/>
                <a:cs typeface="Times New Roman"/>
              </a:rPr>
              <a:t>lcd.print(Available);	</a:t>
            </a:r>
            <a:r>
              <a:rPr sz="1400" spc="-10" dirty="0">
                <a:latin typeface="Times New Roman"/>
                <a:cs typeface="Times New Roman"/>
              </a:rPr>
              <a:t>//print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available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lcd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Diagram: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347329"/>
            <a:ext cx="861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Schematic: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816470"/>
            <a:ext cx="2095500" cy="13944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800"/>
            <a:ext cx="7465695" cy="9751060"/>
            <a:chOff x="304800" y="304800"/>
            <a:chExt cx="7465695" cy="9751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5193791"/>
              <a:ext cx="5943600" cy="358584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800" y="304799"/>
              <a:ext cx="7165975" cy="9451975"/>
            </a:xfrm>
            <a:custGeom>
              <a:avLst/>
              <a:gdLst/>
              <a:ahLst/>
              <a:cxnLst/>
              <a:rect l="l" t="t" r="r" b="b"/>
              <a:pathLst>
                <a:path w="7165975" h="9451975">
                  <a:moveTo>
                    <a:pt x="7165581" y="9445460"/>
                  </a:moveTo>
                  <a:lnTo>
                    <a:pt x="7159498" y="9445460"/>
                  </a:lnTo>
                  <a:lnTo>
                    <a:pt x="6096" y="9445460"/>
                  </a:lnTo>
                  <a:lnTo>
                    <a:pt x="0" y="9445460"/>
                  </a:lnTo>
                  <a:lnTo>
                    <a:pt x="0" y="9451543"/>
                  </a:lnTo>
                  <a:lnTo>
                    <a:pt x="6096" y="9451543"/>
                  </a:lnTo>
                  <a:lnTo>
                    <a:pt x="7159498" y="9451543"/>
                  </a:lnTo>
                  <a:lnTo>
                    <a:pt x="7165581" y="9451543"/>
                  </a:lnTo>
                  <a:lnTo>
                    <a:pt x="7165581" y="9445460"/>
                  </a:lnTo>
                  <a:close/>
                </a:path>
                <a:path w="7165975" h="9451975">
                  <a:moveTo>
                    <a:pt x="7165581" y="0"/>
                  </a:moveTo>
                  <a:lnTo>
                    <a:pt x="7159498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45"/>
                  </a:lnTo>
                  <a:lnTo>
                    <a:pt x="0" y="9445447"/>
                  </a:lnTo>
                  <a:lnTo>
                    <a:pt x="6096" y="9445447"/>
                  </a:lnTo>
                  <a:lnTo>
                    <a:pt x="6096" y="6096"/>
                  </a:lnTo>
                  <a:lnTo>
                    <a:pt x="7159498" y="6096"/>
                  </a:lnTo>
                  <a:lnTo>
                    <a:pt x="7159498" y="9445447"/>
                  </a:lnTo>
                  <a:lnTo>
                    <a:pt x="7165581" y="9445447"/>
                  </a:lnTo>
                  <a:lnTo>
                    <a:pt x="7165581" y="6096"/>
                  </a:lnTo>
                  <a:lnTo>
                    <a:pt x="7165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2572893"/>
            <a:ext cx="91249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cree</a:t>
            </a:r>
            <a:r>
              <a:rPr sz="1400" b="1" spc="-40" dirty="0">
                <a:latin typeface="Times New Roman"/>
                <a:cs typeface="Times New Roman"/>
              </a:rPr>
              <a:t>n</a:t>
            </a:r>
            <a:r>
              <a:rPr sz="1400" b="1" spc="25" dirty="0">
                <a:latin typeface="Times New Roman"/>
                <a:cs typeface="Times New Roman"/>
              </a:rPr>
              <a:t>s</a:t>
            </a:r>
            <a:r>
              <a:rPr sz="1400" b="1" spc="-15" dirty="0">
                <a:latin typeface="Times New Roman"/>
                <a:cs typeface="Times New Roman"/>
              </a:rPr>
              <a:t>h</a:t>
            </a:r>
            <a:r>
              <a:rPr sz="1400" b="1" spc="-5" dirty="0">
                <a:latin typeface="Times New Roman"/>
                <a:cs typeface="Times New Roman"/>
              </a:rPr>
              <a:t>o</a:t>
            </a:r>
            <a:r>
              <a:rPr sz="1400" b="1" spc="10" dirty="0">
                <a:latin typeface="Times New Roman"/>
                <a:cs typeface="Times New Roman"/>
              </a:rPr>
              <a:t>t</a:t>
            </a:r>
            <a:r>
              <a:rPr sz="1400" b="1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807711"/>
            <a:ext cx="11620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Times New Roman"/>
                <a:cs typeface="Times New Roman"/>
              </a:rPr>
              <a:t>IoT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Devices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914586"/>
            <a:ext cx="10953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Times New Roman"/>
                <a:cs typeface="Times New Roman"/>
              </a:rPr>
              <a:t>Data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Sharing: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914400"/>
            <a:ext cx="1524000" cy="1524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2959607"/>
            <a:ext cx="1832610" cy="17131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46753"/>
            <a:ext cx="5960745" cy="4652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4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Detail: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24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Project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Overview:</a:t>
            </a:r>
            <a:endParaRPr sz="1400">
              <a:latin typeface="Times New Roman"/>
              <a:cs typeface="Times New Roman"/>
            </a:endParaRPr>
          </a:p>
          <a:p>
            <a:pPr marL="469900" marR="99695" lvl="1" indent="-229235">
              <a:lnSpc>
                <a:spcPct val="110500"/>
              </a:lnSpc>
              <a:spcBef>
                <a:spcPts val="95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Start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executive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summary</a:t>
            </a:r>
            <a:r>
              <a:rPr sz="1400" spc="-10" dirty="0">
                <a:latin typeface="Times New Roman"/>
                <a:cs typeface="Times New Roman"/>
              </a:rPr>
              <a:t> 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brief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description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Explain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purpose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expected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benefits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reduced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congestion,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experience,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increased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revenue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generation.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924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Project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Objectives:</a:t>
            </a:r>
            <a:endParaRPr sz="1400">
              <a:latin typeface="Times New Roman"/>
              <a:cs typeface="Times New Roman"/>
            </a:endParaRPr>
          </a:p>
          <a:p>
            <a:pPr marL="469900" marR="26670" lvl="1" indent="-229235">
              <a:lnSpc>
                <a:spcPct val="110700"/>
              </a:lnSpc>
              <a:spcBef>
                <a:spcPts val="95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Clearly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define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goals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objectives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what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aim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achieve,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number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monitored,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search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revenue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targets.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2405" algn="l"/>
              </a:tabLst>
            </a:pPr>
            <a:r>
              <a:rPr sz="1400" b="1" spc="-15" dirty="0">
                <a:latin typeface="Times New Roman"/>
                <a:cs typeface="Times New Roman"/>
              </a:rPr>
              <a:t>Scope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ct val="1105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Outline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scope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key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functionalities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system.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real-time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monitoring, </a:t>
            </a:r>
            <a:r>
              <a:rPr sz="1400" spc="-5" dirty="0">
                <a:latin typeface="Times New Roman"/>
                <a:cs typeface="Times New Roman"/>
              </a:rPr>
              <a:t> reservation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security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environmental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considerations,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more.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24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Stakeholders: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400"/>
            <a:ext cx="3097529" cy="26974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934710" cy="826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01600" indent="-229235">
              <a:lnSpc>
                <a:spcPct val="110000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Identify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stakeholders,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city </a:t>
            </a:r>
            <a:r>
              <a:rPr sz="1400" spc="-5" dirty="0">
                <a:latin typeface="Times New Roman"/>
                <a:cs typeface="Times New Roman"/>
              </a:rPr>
              <a:t>authorities,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property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owners,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technology </a:t>
            </a:r>
            <a:r>
              <a:rPr sz="1400" spc="-5" dirty="0">
                <a:latin typeface="Times New Roman"/>
                <a:cs typeface="Times New Roman"/>
              </a:rPr>
              <a:t>partners.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Define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roles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responsibilities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205"/>
              </a:spcBef>
              <a:buAutoNum type="arabicPeriod" startAt="5"/>
              <a:tabLst>
                <a:tab pos="1924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Hardware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Sensors:</a:t>
            </a:r>
            <a:endParaRPr sz="1400">
              <a:latin typeface="Times New Roman"/>
              <a:cs typeface="Times New Roman"/>
            </a:endParaRPr>
          </a:p>
          <a:p>
            <a:pPr marL="469900" marR="14604" lvl="1" indent="-229235">
              <a:lnSpc>
                <a:spcPct val="1100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Specify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hardware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components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types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(e.g.,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infrared,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camera-based),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microcontrollers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platforms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(e.g.,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ESP8266,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Raspberry Pi),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modules,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displays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signage.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1924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Network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Infrastructure:</a:t>
            </a:r>
            <a:endParaRPr sz="1400">
              <a:latin typeface="Times New Roman"/>
              <a:cs typeface="Times New Roman"/>
            </a:endParaRPr>
          </a:p>
          <a:p>
            <a:pPr marL="469900" marR="240029" lvl="1" indent="-229235">
              <a:lnSpc>
                <a:spcPct val="110000"/>
              </a:lnSpc>
              <a:spcBef>
                <a:spcPts val="99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Describe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infrastructure.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whether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you'll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Wi-Fi,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LoRa,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combination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cloud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platform.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1924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Central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Server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or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Cloud Platform:</a:t>
            </a:r>
            <a:endParaRPr sz="1400">
              <a:latin typeface="Times New Roman"/>
              <a:cs typeface="Times New Roman"/>
            </a:endParaRPr>
          </a:p>
          <a:p>
            <a:pPr marL="469900" marR="24130" lvl="1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cloud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collect,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Mention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database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technologies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you'll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1924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Interfaces:</a:t>
            </a:r>
            <a:endParaRPr sz="140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Explain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interfaces,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reserve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receive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updates.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Also,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describe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web-based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dashboards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administrators.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205"/>
              </a:spcBef>
              <a:buAutoNum type="arabicPeriod" startAt="5"/>
              <a:tabLst>
                <a:tab pos="1924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Payment Integration:</a:t>
            </a:r>
            <a:endParaRPr sz="1400">
              <a:latin typeface="Times New Roman"/>
              <a:cs typeface="Times New Roman"/>
            </a:endParaRPr>
          </a:p>
          <a:p>
            <a:pPr marL="469900" marR="527685" lvl="1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Specify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gateways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cashless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credit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card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wallets.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0"/>
              </a:spcBef>
              <a:buAutoNum type="arabicPeriod" startAt="5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Data</a:t>
            </a:r>
            <a:r>
              <a:rPr sz="1400" b="1" spc="-5" dirty="0">
                <a:latin typeface="Times New Roman"/>
                <a:cs typeface="Times New Roman"/>
              </a:rPr>
              <a:t> Analytics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Prediction:</a:t>
            </a:r>
            <a:endParaRPr sz="1400">
              <a:latin typeface="Times New Roman"/>
              <a:cs typeface="Times New Roman"/>
            </a:endParaRPr>
          </a:p>
          <a:p>
            <a:pPr marL="469900" marR="149860" lvl="1" indent="-229235">
              <a:lnSpc>
                <a:spcPct val="110700"/>
              </a:lnSpc>
              <a:spcBef>
                <a:spcPts val="95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Outline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how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 </a:t>
            </a:r>
            <a:r>
              <a:rPr sz="1400" dirty="0">
                <a:latin typeface="Times New Roman"/>
                <a:cs typeface="Times New Roman"/>
              </a:rPr>
              <a:t>plan</a:t>
            </a:r>
            <a:r>
              <a:rPr sz="1400" spc="-5" dirty="0">
                <a:latin typeface="Times New Roman"/>
                <a:cs typeface="Times New Roman"/>
              </a:rPr>
              <a:t> 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analytics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pricing,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Describe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machine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predictive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analytics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5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Security 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Access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Control: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806440" cy="817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2720" indent="-229235">
              <a:lnSpc>
                <a:spcPct val="110000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Describe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authentication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mechanisms.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5"/>
              </a:spcBef>
              <a:buAutoNum type="arabicPeriod" startAt="12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Environmental</a:t>
            </a:r>
            <a:r>
              <a:rPr sz="1400" b="1" spc="-5" dirty="0">
                <a:latin typeface="Times New Roman"/>
                <a:cs typeface="Times New Roman"/>
              </a:rPr>
              <a:t> Considerations:</a:t>
            </a:r>
            <a:endParaRPr sz="1400">
              <a:latin typeface="Times New Roman"/>
              <a:cs typeface="Times New Roman"/>
            </a:endParaRPr>
          </a:p>
          <a:p>
            <a:pPr marL="469900" marR="33655" lvl="1" indent="-229235">
              <a:lnSpc>
                <a:spcPct val="1100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Detail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electric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vehicle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charging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stations,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solar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green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infrastructure.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5"/>
              </a:spcBef>
              <a:buAutoNum type="arabicPeriod" startAt="12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Regulatory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Compliance:</a:t>
            </a:r>
            <a:endParaRPr sz="1400">
              <a:latin typeface="Times New Roman"/>
              <a:cs typeface="Times New Roman"/>
            </a:endParaRPr>
          </a:p>
          <a:p>
            <a:pPr marL="469900" marR="408305" lvl="1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Explain </a:t>
            </a:r>
            <a:r>
              <a:rPr sz="1400" spc="-15" dirty="0">
                <a:latin typeface="Times New Roman"/>
                <a:cs typeface="Times New Roman"/>
              </a:rPr>
              <a:t>how </a:t>
            </a:r>
            <a:r>
              <a:rPr sz="1400" spc="-5" dirty="0">
                <a:latin typeface="Times New Roman"/>
                <a:cs typeface="Times New Roman"/>
              </a:rPr>
              <a:t>your </a:t>
            </a:r>
            <a:r>
              <a:rPr sz="1400" dirty="0">
                <a:latin typeface="Times New Roman"/>
                <a:cs typeface="Times New Roman"/>
              </a:rPr>
              <a:t>system will comply </a:t>
            </a:r>
            <a:r>
              <a:rPr sz="1400" spc="-5" dirty="0">
                <a:latin typeface="Times New Roman"/>
                <a:cs typeface="Times New Roman"/>
              </a:rPr>
              <a:t>with local </a:t>
            </a:r>
            <a:r>
              <a:rPr sz="1400" dirty="0">
                <a:latin typeface="Times New Roman"/>
                <a:cs typeface="Times New Roman"/>
              </a:rPr>
              <a:t>parking </a:t>
            </a:r>
            <a:r>
              <a:rPr sz="1400" spc="-5" dirty="0">
                <a:latin typeface="Times New Roman"/>
                <a:cs typeface="Times New Roman"/>
              </a:rPr>
              <a:t>regulations,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privacy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laws,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regulations.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12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System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Testing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Maintenance:</a:t>
            </a:r>
            <a:endParaRPr sz="140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Define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reliability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maintenance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entire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0"/>
              </a:spcBef>
              <a:buAutoNum type="arabicPeriod" startAt="12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Education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Onboarding:</a:t>
            </a:r>
            <a:endParaRPr sz="1400">
              <a:latin typeface="Times New Roman"/>
              <a:cs typeface="Times New Roman"/>
            </a:endParaRPr>
          </a:p>
          <a:p>
            <a:pPr marL="469900" marR="319405" lvl="1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Outline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how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educate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smooth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transition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parking.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0"/>
              </a:spcBef>
              <a:buAutoNum type="arabicPeriod" startAt="12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Marketing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Adoption:</a:t>
            </a:r>
            <a:endParaRPr sz="1400">
              <a:latin typeface="Times New Roman"/>
              <a:cs typeface="Times New Roman"/>
            </a:endParaRPr>
          </a:p>
          <a:p>
            <a:pPr marL="469900" marR="68580" lvl="1" indent="-229235">
              <a:lnSpc>
                <a:spcPct val="110000"/>
              </a:lnSpc>
              <a:spcBef>
                <a:spcPts val="99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Describe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promote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encourage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adoption.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Include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partnerships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marketing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campaigns.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0"/>
              </a:spcBef>
              <a:buAutoNum type="arabicPeriod" startAt="12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Project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Timeline:</a:t>
            </a:r>
            <a:endParaRPr sz="1400">
              <a:latin typeface="Times New Roman"/>
              <a:cs typeface="Times New Roman"/>
            </a:endParaRPr>
          </a:p>
          <a:p>
            <a:pPr marL="469900" marR="83820" lvl="1" indent="-229235">
              <a:lnSpc>
                <a:spcPct val="1102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timeline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specifies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milestones,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deadlines,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dependencies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tasks.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175"/>
              </a:spcBef>
              <a:buAutoNum type="arabicPeriod" startAt="12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Budget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Resources:</a:t>
            </a:r>
            <a:endParaRPr sz="1400">
              <a:latin typeface="Times New Roman"/>
              <a:cs typeface="Times New Roman"/>
            </a:endParaRPr>
          </a:p>
          <a:p>
            <a:pPr marL="469900" marR="324485" lvl="1" indent="-229235">
              <a:lnSpc>
                <a:spcPct val="1101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Estimate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budget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including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hardware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costs,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software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personnel,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ongoing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expenses.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0"/>
              </a:spcBef>
              <a:buAutoNum type="arabicPeriod" startAt="12"/>
              <a:tabLst>
                <a:tab pos="281305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Ri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-5" dirty="0">
                <a:latin typeface="Times New Roman"/>
                <a:cs typeface="Times New Roman"/>
              </a:rPr>
              <a:t>k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M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40" dirty="0">
                <a:latin typeface="Times New Roman"/>
                <a:cs typeface="Times New Roman"/>
              </a:rPr>
              <a:t>n</a:t>
            </a:r>
            <a:r>
              <a:rPr sz="1400" b="1" spc="-5" dirty="0">
                <a:latin typeface="Times New Roman"/>
                <a:cs typeface="Times New Roman"/>
              </a:rPr>
              <a:t>ag</a:t>
            </a:r>
            <a:r>
              <a:rPr sz="1400" b="1" spc="20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spc="20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nt</a:t>
            </a:r>
            <a:r>
              <a:rPr sz="1400" b="1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69900" marR="26034" lvl="1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Identify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potential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challenges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along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mitigation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strategies.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889761"/>
            <a:ext cx="5818505" cy="262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 indent="-268605">
              <a:lnSpc>
                <a:spcPct val="100000"/>
              </a:lnSpc>
              <a:spcBef>
                <a:spcPts val="90"/>
              </a:spcBef>
              <a:buAutoNum type="arabicPeriod" startAt="20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Monitoring 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Evaluation:</a:t>
            </a:r>
            <a:endParaRPr sz="1400">
              <a:latin typeface="Times New Roman"/>
              <a:cs typeface="Times New Roman"/>
            </a:endParaRPr>
          </a:p>
          <a:p>
            <a:pPr marL="469900" marR="96520" lvl="1" indent="-229235">
              <a:lnSpc>
                <a:spcPct val="1102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Explain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how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continuously </a:t>
            </a:r>
            <a:r>
              <a:rPr sz="1400" spc="-10" dirty="0">
                <a:latin typeface="Times New Roman"/>
                <a:cs typeface="Times New Roman"/>
              </a:rPr>
              <a:t>monitor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system's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gather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feedback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ongoing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improvement.</a:t>
            </a:r>
            <a:endParaRPr sz="1400">
              <a:latin typeface="Times New Roman"/>
              <a:cs typeface="Times New Roman"/>
            </a:endParaRPr>
          </a:p>
          <a:p>
            <a:pPr marL="280670" indent="-268605">
              <a:lnSpc>
                <a:spcPct val="100000"/>
              </a:lnSpc>
              <a:spcBef>
                <a:spcPts val="1200"/>
              </a:spcBef>
              <a:buAutoNum type="arabicPeriod" startAt="20"/>
              <a:tabLst>
                <a:tab pos="28130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469900" marR="5080" lvl="1" indent="-229235">
              <a:lnSpc>
                <a:spcPct val="1101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Summarize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plan</a:t>
            </a:r>
            <a:r>
              <a:rPr sz="1400" spc="-5" dirty="0">
                <a:latin typeface="Times New Roman"/>
                <a:cs typeface="Times New Roman"/>
              </a:rPr>
              <a:t>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restate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expected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benefits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outcomes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12700" marR="503555">
              <a:lnSpc>
                <a:spcPct val="110000"/>
              </a:lnSpc>
              <a:spcBef>
                <a:spcPts val="1005"/>
              </a:spcBef>
            </a:pP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detailed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roadmap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development,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management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comprehensive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guide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stakeholders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involved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SMART</a:t>
            </a:r>
            <a:r>
              <a:rPr spc="-70"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dirty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PARKING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604" y="1386967"/>
            <a:ext cx="5742305" cy="7538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Smart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Parking</a:t>
            </a:r>
            <a:endParaRPr sz="1400">
              <a:latin typeface="Times New Roman"/>
              <a:cs typeface="Times New Roman"/>
            </a:endParaRPr>
          </a:p>
          <a:p>
            <a:pPr marL="12700" marR="40005">
              <a:lnSpc>
                <a:spcPct val="110000"/>
              </a:lnSpc>
              <a:spcBef>
                <a:spcPts val="1015"/>
              </a:spcBef>
            </a:pP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modern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</a:t>
            </a:r>
            <a:r>
              <a:rPr sz="1200" spc="-10" dirty="0">
                <a:latin typeface="Times New Roman"/>
                <a:cs typeface="Times New Roman"/>
              </a:rPr>
              <a:t> aimed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revolutionizing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we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suburban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around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congestion,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limited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concerns,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emerged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promising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answer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these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12700" marR="96520">
              <a:lnSpc>
                <a:spcPct val="1100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leverages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combination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technologies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mobile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user-friendly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behind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-5" dirty="0">
                <a:latin typeface="Times New Roman"/>
                <a:cs typeface="Times New Roman"/>
              </a:rPr>
              <a:t> optimize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spaces,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wasted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overall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mobility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life.</a:t>
            </a:r>
            <a:endParaRPr sz="1200">
              <a:latin typeface="Times New Roman"/>
              <a:cs typeface="Times New Roman"/>
            </a:endParaRPr>
          </a:p>
          <a:p>
            <a:pPr marL="12700" marR="29845">
              <a:lnSpc>
                <a:spcPct val="110500"/>
              </a:lnSpc>
              <a:spcBef>
                <a:spcPts val="100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installed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monitor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0" dirty="0">
                <a:latin typeface="Times New Roman"/>
                <a:cs typeface="Times New Roman"/>
              </a:rPr>
              <a:t> relayed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digital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displays,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allowing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easily find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reserve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Additionally,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parking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solutions </a:t>
            </a:r>
            <a:r>
              <a:rPr sz="1200" dirty="0">
                <a:latin typeface="Times New Roman"/>
                <a:cs typeface="Times New Roman"/>
              </a:rPr>
              <a:t> often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payment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integration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navigation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apps 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guide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 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spaces.</a:t>
            </a:r>
            <a:endParaRPr sz="1200">
              <a:latin typeface="Times New Roman"/>
              <a:cs typeface="Times New Roman"/>
            </a:endParaRPr>
          </a:p>
          <a:p>
            <a:pPr marL="12700" marR="104139">
              <a:lnSpc>
                <a:spcPct val="110600"/>
              </a:lnSpc>
              <a:spcBef>
                <a:spcPts val="975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benefits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extend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beyond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individual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convenience.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 </a:t>
            </a:r>
            <a:r>
              <a:rPr sz="1200" spc="-5" dirty="0">
                <a:latin typeface="Times New Roman"/>
                <a:cs typeface="Times New Roman"/>
              </a:rPr>
              <a:t> congestion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 </a:t>
            </a:r>
            <a:r>
              <a:rPr sz="1200" spc="-10" dirty="0">
                <a:latin typeface="Times New Roman"/>
                <a:cs typeface="Times New Roman"/>
              </a:rPr>
              <a:t>impact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circling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air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emissions.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They</a:t>
            </a:r>
            <a:r>
              <a:rPr sz="1200" spc="-10" dirty="0">
                <a:latin typeface="Times New Roman"/>
                <a:cs typeface="Times New Roman"/>
              </a:rPr>
              <a:t> also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revenue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municipalities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private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operators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0" dirty="0">
                <a:latin typeface="Times New Roman"/>
                <a:cs typeface="Times New Roman"/>
              </a:rPr>
              <a:t> dynamic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enforcement.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Furthermore,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smart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aligns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urban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development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goals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enhancing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safety, </a:t>
            </a:r>
            <a:r>
              <a:rPr sz="1200" spc="-5" dirty="0">
                <a:latin typeface="Times New Roman"/>
                <a:cs typeface="Times New Roman"/>
              </a:rPr>
              <a:t>promoting sustainable </a:t>
            </a:r>
            <a:r>
              <a:rPr sz="1200" dirty="0">
                <a:latin typeface="Times New Roman"/>
                <a:cs typeface="Times New Roman"/>
              </a:rPr>
              <a:t>transportation </a:t>
            </a:r>
            <a:r>
              <a:rPr sz="1200" spc="-5" dirty="0">
                <a:latin typeface="Times New Roman"/>
                <a:cs typeface="Times New Roman"/>
              </a:rPr>
              <a:t>alternatives,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integrating with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5" dirty="0">
                <a:latin typeface="Times New Roman"/>
                <a:cs typeface="Times New Roman"/>
              </a:rPr>
              <a:t>aspects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infrastructure,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public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transportation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planning.</a:t>
            </a:r>
            <a:endParaRPr sz="1200">
              <a:latin typeface="Times New Roman"/>
              <a:cs typeface="Times New Roman"/>
            </a:endParaRPr>
          </a:p>
          <a:p>
            <a:pPr marL="12700" marR="76835">
              <a:lnSpc>
                <a:spcPct val="11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increasing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urbanization,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efficient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 </a:t>
            </a:r>
            <a:r>
              <a:rPr sz="1200" spc="-1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paramount,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critical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component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innovative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tackling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challenges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accompany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urban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growth,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cities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sustainable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residents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visitors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alike.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advance,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future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smart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promises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innovative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intelligent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park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move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within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endParaRPr sz="1400">
              <a:latin typeface="Times New Roman"/>
              <a:cs typeface="Times New Roman"/>
            </a:endParaRPr>
          </a:p>
          <a:p>
            <a:pPr marL="12700" marR="75565">
              <a:lnSpc>
                <a:spcPct val="110000"/>
              </a:lnSpc>
              <a:spcBef>
                <a:spcPts val="1015"/>
              </a:spcBef>
            </a:pPr>
            <a:r>
              <a:rPr sz="1200" b="1" spc="-5" dirty="0">
                <a:latin typeface="Times New Roman"/>
                <a:cs typeface="Times New Roman"/>
              </a:rPr>
              <a:t>Optimize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Parking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Space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Utilization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goal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parking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maximize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involves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congestion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minimizing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 </a:t>
            </a:r>
            <a:r>
              <a:rPr sz="1200" spc="-5" dirty="0">
                <a:latin typeface="Times New Roman"/>
                <a:cs typeface="Times New Roman"/>
              </a:rPr>
              <a:t>searching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spots.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8426"/>
            <a:ext cx="5725795" cy="827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Reduce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Traffic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Congestion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guiding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drivers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circling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spot,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aim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alleviate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congestion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reduced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emissions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quality.</a:t>
            </a:r>
            <a:endParaRPr sz="1200">
              <a:latin typeface="Times New Roman"/>
              <a:cs typeface="Times New Roman"/>
            </a:endParaRPr>
          </a:p>
          <a:p>
            <a:pPr marL="12700" marR="233045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Enhance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User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Convenience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find,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reserve,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pay</a:t>
            </a:r>
            <a:r>
              <a:rPr sz="1200" spc="-10" dirty="0">
                <a:latin typeface="Times New Roman"/>
                <a:cs typeface="Times New Roman"/>
              </a:rPr>
              <a:t> 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Mobile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online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booking,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real-time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availability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 </a:t>
            </a:r>
            <a:r>
              <a:rPr sz="1200" spc="-5" dirty="0">
                <a:latin typeface="Times New Roman"/>
                <a:cs typeface="Times New Roman"/>
              </a:rPr>
              <a:t>contribute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convenient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user-friendly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  <a:p>
            <a:pPr marL="12700" marR="327025">
              <a:lnSpc>
                <a:spcPct val="110100"/>
              </a:lnSpc>
              <a:spcBef>
                <a:spcPts val="1005"/>
              </a:spcBef>
            </a:pPr>
            <a:r>
              <a:rPr sz="1200" b="1" spc="-10" dirty="0">
                <a:latin typeface="Times New Roman"/>
                <a:cs typeface="Times New Roman"/>
              </a:rPr>
              <a:t>Improve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Revenue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Generation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initiatives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revenue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municipalities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private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operators.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achieved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dynamic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enforcement,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turnover.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Enhance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Safety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solutions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incorporate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security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like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surveillance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cameras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emergency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buttons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enhance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safety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facilities.</a:t>
            </a:r>
            <a:endParaRPr sz="1200">
              <a:latin typeface="Times New Roman"/>
              <a:cs typeface="Times New Roman"/>
            </a:endParaRPr>
          </a:p>
          <a:p>
            <a:pPr marL="12700" marR="200660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Reduce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Environmental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Impact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vehicles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idling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circling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spots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contribute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fuel </a:t>
            </a:r>
            <a:r>
              <a:rPr sz="1200" spc="-5" dirty="0">
                <a:latin typeface="Times New Roman"/>
                <a:cs typeface="Times New Roman"/>
              </a:rPr>
              <a:t>consumption</a:t>
            </a:r>
            <a:r>
              <a:rPr sz="1200" spc="-10" dirty="0">
                <a:latin typeface="Times New Roman"/>
                <a:cs typeface="Times New Roman"/>
              </a:rPr>
              <a:t>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emissions,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 </a:t>
            </a:r>
            <a:r>
              <a:rPr sz="1200" spc="-10" dirty="0">
                <a:latin typeface="Times New Roman"/>
                <a:cs typeface="Times New Roman"/>
              </a:rPr>
              <a:t>helping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combat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climate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change.</a:t>
            </a:r>
            <a:endParaRPr sz="1200">
              <a:latin typeface="Times New Roman"/>
              <a:cs typeface="Times New Roman"/>
            </a:endParaRPr>
          </a:p>
          <a:p>
            <a:pPr marL="12700" marR="189865" algn="just">
              <a:lnSpc>
                <a:spcPct val="110100"/>
              </a:lnSpc>
              <a:spcBef>
                <a:spcPts val="1005"/>
              </a:spcBef>
            </a:pPr>
            <a:r>
              <a:rPr sz="1200" b="1" spc="-10" dirty="0">
                <a:latin typeface="Times New Roman"/>
                <a:cs typeface="Times New Roman"/>
              </a:rPr>
              <a:t>Promote </a:t>
            </a:r>
            <a:r>
              <a:rPr sz="1200" b="1" spc="-5" dirty="0">
                <a:latin typeface="Times New Roman"/>
                <a:cs typeface="Times New Roman"/>
              </a:rPr>
              <a:t>Sustainable Transportation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spc="-10" dirty="0">
                <a:latin typeface="Times New Roman"/>
                <a:cs typeface="Times New Roman"/>
              </a:rPr>
              <a:t>Smart parking </a:t>
            </a:r>
            <a:r>
              <a:rPr sz="1200" spc="-5" dirty="0">
                <a:latin typeface="Times New Roman"/>
                <a:cs typeface="Times New Roman"/>
              </a:rPr>
              <a:t>projects </a:t>
            </a:r>
            <a:r>
              <a:rPr sz="1200" dirty="0">
                <a:latin typeface="Times New Roman"/>
                <a:cs typeface="Times New Roman"/>
              </a:rPr>
              <a:t>often </a:t>
            </a:r>
            <a:r>
              <a:rPr sz="1200" spc="-5" dirty="0">
                <a:latin typeface="Times New Roman"/>
                <a:cs typeface="Times New Roman"/>
              </a:rPr>
              <a:t>aim </a:t>
            </a:r>
            <a:r>
              <a:rPr sz="1200" spc="1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encourage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public </a:t>
            </a:r>
            <a:r>
              <a:rPr sz="1200" dirty="0">
                <a:latin typeface="Times New Roman"/>
                <a:cs typeface="Times New Roman"/>
              </a:rPr>
              <a:t>transport, </a:t>
            </a:r>
            <a:r>
              <a:rPr sz="1200" spc="-10" dirty="0">
                <a:latin typeface="Times New Roman"/>
                <a:cs typeface="Times New Roman"/>
              </a:rPr>
              <a:t>carpooling, and </a:t>
            </a:r>
            <a:r>
              <a:rPr sz="1200" spc="-5" dirty="0">
                <a:latin typeface="Times New Roman"/>
                <a:cs typeface="Times New Roman"/>
              </a:rPr>
              <a:t>non-motorized </a:t>
            </a:r>
            <a:r>
              <a:rPr sz="1200" spc="-10" dirty="0">
                <a:latin typeface="Times New Roman"/>
                <a:cs typeface="Times New Roman"/>
              </a:rPr>
              <a:t>modes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transportation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making </a:t>
            </a:r>
            <a:r>
              <a:rPr sz="1200" spc="-5" dirty="0">
                <a:latin typeface="Times New Roman"/>
                <a:cs typeface="Times New Roman"/>
              </a:rPr>
              <a:t> these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convenient.</a:t>
            </a:r>
            <a:endParaRPr sz="1200">
              <a:latin typeface="Times New Roman"/>
              <a:cs typeface="Times New Roman"/>
            </a:endParaRPr>
          </a:p>
          <a:p>
            <a:pPr marL="12700" marR="108585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Data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Collection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Analysis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Gathering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utilization,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behavior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help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decisions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optimize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policies.</a:t>
            </a:r>
            <a:endParaRPr sz="1200">
              <a:latin typeface="Times New Roman"/>
              <a:cs typeface="Times New Roman"/>
            </a:endParaRPr>
          </a:p>
          <a:p>
            <a:pPr marL="12700" marR="133985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Enhance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Accessibility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should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disabilities,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accessible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spaces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user-friendly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 marL="12700" marR="154305">
              <a:lnSpc>
                <a:spcPct val="110100"/>
              </a:lnSpc>
              <a:spcBef>
                <a:spcPts val="1005"/>
              </a:spcBef>
            </a:pPr>
            <a:r>
              <a:rPr sz="1200" b="1" spc="-5" dirty="0">
                <a:latin typeface="Times New Roman"/>
                <a:cs typeface="Times New Roman"/>
              </a:rPr>
              <a:t>Integration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Urban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Infrastructure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should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integrated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broader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infrastructure,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traffic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management,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transportation,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planning,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cohesive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well-coordinated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approach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urban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mobility.</a:t>
            </a:r>
            <a:endParaRPr sz="1200">
              <a:latin typeface="Times New Roman"/>
              <a:cs typeface="Times New Roman"/>
            </a:endParaRPr>
          </a:p>
          <a:p>
            <a:pPr marL="12700" marR="90805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Sustainability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-10" dirty="0">
                <a:latin typeface="Times New Roman"/>
                <a:cs typeface="Times New Roman"/>
              </a:rPr>
              <a:t> Green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Initiatives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 </a:t>
            </a:r>
            <a:r>
              <a:rPr sz="1200" spc="-15" dirty="0">
                <a:latin typeface="Times New Roman"/>
                <a:cs typeface="Times New Roman"/>
              </a:rPr>
              <a:t>may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implementation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sustainable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infrastructure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elements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like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electric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vehicle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charging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stations,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solar-powered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meters,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design.</a:t>
            </a:r>
            <a:endParaRPr sz="1200">
              <a:latin typeface="Times New Roman"/>
              <a:cs typeface="Times New Roman"/>
            </a:endParaRPr>
          </a:p>
          <a:p>
            <a:pPr marL="12700" marR="44450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Economic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certain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cases,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stimulate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economic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making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people</a:t>
            </a:r>
            <a:r>
              <a:rPr sz="1200" spc="10" dirty="0">
                <a:latin typeface="Times New Roman"/>
                <a:cs typeface="Times New Roman"/>
              </a:rPr>
              <a:t> 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businesses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attractions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urban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areas.</a:t>
            </a:r>
            <a:endParaRPr sz="1200">
              <a:latin typeface="Times New Roman"/>
              <a:cs typeface="Times New Roman"/>
            </a:endParaRPr>
          </a:p>
          <a:p>
            <a:pPr marL="12700" marR="97790">
              <a:lnSpc>
                <a:spcPct val="110200"/>
              </a:lnSpc>
              <a:spcBef>
                <a:spcPts val="1005"/>
              </a:spcBef>
            </a:pPr>
            <a:r>
              <a:rPr sz="1200" b="1" spc="-5" dirty="0">
                <a:latin typeface="Times New Roman"/>
                <a:cs typeface="Times New Roman"/>
              </a:rPr>
              <a:t>Enforcement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Compliance</a:t>
            </a:r>
            <a:r>
              <a:rPr sz="1200" spc="-5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Ensure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rules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regulations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effectively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enforced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automated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license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ticketing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8426"/>
            <a:ext cx="5958205" cy="821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50495">
              <a:lnSpc>
                <a:spcPct val="11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Feedback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User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Engagement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parking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should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encourage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feedback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engagement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continuously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10" dirty="0">
                <a:latin typeface="Times New Roman"/>
                <a:cs typeface="Times New Roman"/>
              </a:rPr>
              <a:t> 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experiences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241300" marR="234315">
              <a:lnSpc>
                <a:spcPct val="110000"/>
              </a:lnSpc>
              <a:spcBef>
                <a:spcPts val="1010"/>
              </a:spcBef>
            </a:pPr>
            <a:r>
              <a:rPr sz="1200" b="1" spc="-5" dirty="0">
                <a:latin typeface="Times New Roman"/>
                <a:cs typeface="Times New Roman"/>
              </a:rPr>
              <a:t>Scalability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and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Adaptability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should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adapt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urban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needs 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scalable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grows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65"/>
              </a:spcBef>
            </a:pP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IoT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Devices :</a:t>
            </a:r>
            <a:endParaRPr sz="1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699135" algn="l"/>
              </a:tabLst>
            </a:pPr>
            <a:r>
              <a:rPr sz="1400" spc="-10" dirty="0">
                <a:latin typeface="Times New Roman"/>
                <a:cs typeface="Times New Roman"/>
              </a:rPr>
              <a:t>ESP8266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</a:t>
            </a:r>
            <a:endParaRPr sz="1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99135" algn="l"/>
              </a:tabLst>
            </a:pPr>
            <a:r>
              <a:rPr lang="en-US" sz="1400" spc="-10" dirty="0" smtClean="0">
                <a:latin typeface="Times New Roman"/>
                <a:cs typeface="Times New Roman"/>
              </a:rPr>
              <a:t>Radar</a:t>
            </a:r>
            <a:r>
              <a:rPr sz="1400" spc="-15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endParaRPr sz="1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699135" algn="l"/>
              </a:tabLst>
            </a:pPr>
            <a:r>
              <a:rPr sz="1400" spc="-10" dirty="0">
                <a:latin typeface="Times New Roman"/>
                <a:cs typeface="Times New Roman"/>
              </a:rPr>
              <a:t>DC Servo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Motor</a:t>
            </a:r>
            <a:endParaRPr sz="1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99135" algn="l"/>
              </a:tabLst>
            </a:pPr>
            <a:r>
              <a:rPr sz="1400" spc="-10" dirty="0">
                <a:latin typeface="Times New Roman"/>
                <a:cs typeface="Times New Roman"/>
              </a:rPr>
              <a:t>IR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endParaRPr sz="1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99135" algn="l"/>
              </a:tabLst>
            </a:pPr>
            <a:r>
              <a:rPr sz="1400" spc="-5" dirty="0">
                <a:latin typeface="Times New Roman"/>
                <a:cs typeface="Times New Roman"/>
              </a:rPr>
              <a:t>16x2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i2c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LCD</a:t>
            </a:r>
            <a:r>
              <a:rPr sz="1400" spc="-5" dirty="0">
                <a:latin typeface="Times New Roman"/>
                <a:cs typeface="Times New Roman"/>
              </a:rPr>
              <a:t> Display</a:t>
            </a:r>
            <a:endParaRPr sz="1400">
              <a:latin typeface="Times New Roman"/>
              <a:cs typeface="Times New Roman"/>
            </a:endParaRPr>
          </a:p>
          <a:p>
            <a:pPr marL="698500" indent="-229235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699135" algn="l"/>
              </a:tabLst>
            </a:pPr>
            <a:r>
              <a:rPr sz="1400" spc="-10" dirty="0">
                <a:latin typeface="Times New Roman"/>
                <a:cs typeface="Times New Roman"/>
              </a:rPr>
              <a:t>Jumpers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Devices</a:t>
            </a: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Setup: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0300"/>
              </a:lnSpc>
              <a:spcBef>
                <a:spcPts val="1105"/>
              </a:spcBef>
            </a:pPr>
            <a:r>
              <a:rPr sz="1400" spc="-5" dirty="0">
                <a:latin typeface="Times New Roman"/>
                <a:cs typeface="Times New Roman"/>
              </a:rPr>
              <a:t>Setting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up</a:t>
            </a:r>
            <a:r>
              <a:rPr sz="1400" spc="5" dirty="0">
                <a:latin typeface="Times New Roman"/>
                <a:cs typeface="Times New Roman"/>
              </a:rPr>
              <a:t> 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IoT project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ESP8266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board,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DC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motor,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16x2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I2C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LCD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display,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jumpers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involves </a:t>
            </a:r>
            <a:r>
              <a:rPr sz="1400" spc="-5" dirty="0">
                <a:latin typeface="Times New Roman"/>
                <a:cs typeface="Times New Roman"/>
              </a:rPr>
              <a:t> several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I'll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overview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how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" dirty="0">
                <a:latin typeface="Times New Roman"/>
                <a:cs typeface="Times New Roman"/>
              </a:rPr>
              <a:t> set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please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complex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consult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specific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documentation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libraries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each component.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Additionally,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coding</a:t>
            </a:r>
            <a:r>
              <a:rPr sz="1400" spc="-10" dirty="0">
                <a:latin typeface="Times New Roman"/>
                <a:cs typeface="Times New Roman"/>
              </a:rPr>
              <a:t> this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programming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skills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like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Arduino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IDE.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192405" algn="l"/>
              </a:tabLst>
            </a:pPr>
            <a:r>
              <a:rPr sz="1400" spc="-10" dirty="0">
                <a:latin typeface="Times New Roman"/>
                <a:cs typeface="Times New Roman"/>
              </a:rPr>
              <a:t>Gather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Required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Components: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50"/>
              </a:spcBef>
              <a:buSzPct val="71428"/>
              <a:buAutoNum type="arabicPeriod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ESP8266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 board.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80"/>
              </a:spcBef>
              <a:buSzPct val="71428"/>
              <a:buAutoNum type="arabicPeriod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(e.g.,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HC-SR04).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75"/>
              </a:spcBef>
              <a:buSzPct val="71428"/>
              <a:buAutoNum type="arabicPeriod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DC servo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motor.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80"/>
              </a:spcBef>
              <a:buSzPct val="71428"/>
              <a:buAutoNum type="arabicPeriod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detection).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75"/>
              </a:spcBef>
              <a:buSzPct val="71428"/>
              <a:buAutoNum type="arabicPeriod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16x2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I2C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LCD</a:t>
            </a:r>
            <a:r>
              <a:rPr sz="1400" spc="-5" dirty="0">
                <a:latin typeface="Times New Roman"/>
                <a:cs typeface="Times New Roman"/>
              </a:rPr>
              <a:t> display.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75"/>
              </a:spcBef>
              <a:buSzPct val="71428"/>
              <a:buAutoNum type="arabicPeriod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Jumper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wires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breadboard.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55"/>
              </a:spcBef>
              <a:buSzPct val="71428"/>
              <a:buAutoNum type="arabicPeriod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Power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supply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motor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 needed.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6713"/>
            <a:ext cx="5949950" cy="52304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indent="-179705">
              <a:lnSpc>
                <a:spcPct val="100000"/>
              </a:lnSpc>
              <a:spcBef>
                <a:spcPts val="90"/>
              </a:spcBef>
              <a:buAutoNum type="arabicPeriod" startAt="2"/>
              <a:tabLst>
                <a:tab pos="192405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>
                <a:latin typeface="Times New Roman"/>
                <a:cs typeface="Times New Roman"/>
              </a:rPr>
              <a:t>the</a:t>
            </a:r>
            <a:r>
              <a:rPr sz="1400" spc="1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Radar</a:t>
            </a:r>
            <a:r>
              <a:rPr sz="1400" spc="10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Sensor:</a:t>
            </a:r>
            <a:endParaRPr sz="1400">
              <a:latin typeface="Times New Roman"/>
              <a:cs typeface="Times New Roman"/>
            </a:endParaRPr>
          </a:p>
          <a:p>
            <a:pPr marL="469900" marR="712470" lvl="1" indent="-229235">
              <a:lnSpc>
                <a:spcPct val="110200"/>
              </a:lnSpc>
              <a:spcBef>
                <a:spcPts val="100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VCC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3.3V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output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7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7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GPIO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(e.g.,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D2).</a:t>
            </a:r>
            <a:endParaRPr sz="1400">
              <a:latin typeface="Times New Roman"/>
              <a:cs typeface="Times New Roman"/>
            </a:endParaRPr>
          </a:p>
          <a:p>
            <a:pPr marL="469900" marR="232410" lvl="1" indent="-229235">
              <a:lnSpc>
                <a:spcPct val="111400"/>
              </a:lnSpc>
              <a:spcBef>
                <a:spcPts val="96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ECHO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another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GPIO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(e.g</a:t>
            </a:r>
            <a:r>
              <a:rPr sz="1400" spc="-10">
                <a:latin typeface="Times New Roman"/>
                <a:cs typeface="Times New Roman"/>
              </a:rPr>
              <a:t>., </a:t>
            </a:r>
            <a:r>
              <a:rPr sz="1400" spc="-335">
                <a:latin typeface="Times New Roman"/>
                <a:cs typeface="Times New Roman"/>
              </a:rPr>
              <a:t> </a:t>
            </a:r>
            <a:r>
              <a:rPr sz="1400" spc="-5" smtClean="0">
                <a:latin typeface="Times New Roman"/>
                <a:cs typeface="Times New Roman"/>
              </a:rPr>
              <a:t>D3)</a:t>
            </a:r>
            <a:endParaRPr lang="en-US" sz="1400" spc="-5" dirty="0" smtClean="0">
              <a:latin typeface="Times New Roman"/>
              <a:cs typeface="Times New Roman"/>
            </a:endParaRPr>
          </a:p>
          <a:p>
            <a:pPr marL="469900" marR="232410" lvl="1" indent="-229235">
              <a:lnSpc>
                <a:spcPct val="111400"/>
              </a:lnSpc>
              <a:spcBef>
                <a:spcPts val="965"/>
              </a:spcBef>
              <a:buSzPct val="71428"/>
              <a:tabLst>
                <a:tab pos="469900" algn="l"/>
                <a:tab pos="470534" algn="l"/>
              </a:tabLst>
            </a:pPr>
            <a:r>
              <a:rPr lang="en-US" sz="1400" spc="-5" dirty="0" smtClean="0">
                <a:latin typeface="Times New Roman"/>
                <a:cs typeface="Times New Roman"/>
              </a:rPr>
              <a:t>3. Connect the </a:t>
            </a:r>
            <a:r>
              <a:rPr lang="en-US" sz="1400" spc="-5" dirty="0" err="1" smtClean="0">
                <a:latin typeface="Times New Roman"/>
                <a:cs typeface="Times New Roman"/>
              </a:rPr>
              <a:t>raspbery</a:t>
            </a:r>
            <a:r>
              <a:rPr lang="en-US" sz="1400" spc="-5" dirty="0" smtClean="0">
                <a:latin typeface="Times New Roman"/>
                <a:cs typeface="Times New Roman"/>
              </a:rPr>
              <a:t> pi:</a:t>
            </a:r>
          </a:p>
          <a:p>
            <a:pPr marL="469900" marR="232410" lvl="1" indent="-229235">
              <a:lnSpc>
                <a:spcPct val="111400"/>
              </a:lnSpc>
              <a:spcBef>
                <a:spcPts val="965"/>
              </a:spcBef>
              <a:buSzPct val="100000"/>
              <a:buFont typeface="Arial" pitchFamily="34" charset="0"/>
              <a:buChar char="•"/>
              <a:tabLst>
                <a:tab pos="469900" algn="l"/>
                <a:tab pos="470534" algn="l"/>
              </a:tabLst>
            </a:pPr>
            <a:r>
              <a:rPr lang="en-US" sz="1400" spc="-5" dirty="0" smtClean="0">
                <a:latin typeface="Times New Roman"/>
                <a:cs typeface="Times New Roman"/>
              </a:rPr>
              <a:t>Connect the sensor to raspberry pi</a:t>
            </a:r>
          </a:p>
          <a:p>
            <a:pPr marL="469900" marR="232410" lvl="1" indent="-229235">
              <a:lnSpc>
                <a:spcPct val="111400"/>
              </a:lnSpc>
              <a:spcBef>
                <a:spcPts val="96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80"/>
              </a:spcBef>
              <a:buAutoNum type="arabicPeriod" startAt="2"/>
              <a:tabLst>
                <a:tab pos="192405" algn="l"/>
              </a:tabLst>
            </a:pPr>
            <a:r>
              <a:rPr sz="1400" spc="-10" smtClean="0">
                <a:latin typeface="Times New Roman"/>
                <a:cs typeface="Times New Roman"/>
              </a:rPr>
              <a:t>Connect</a:t>
            </a:r>
            <a:r>
              <a:rPr sz="1400" spc="5" smtClean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16x2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I2C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LCD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Display:</a:t>
            </a:r>
            <a:endParaRPr sz="1400">
              <a:latin typeface="Times New Roman"/>
              <a:cs typeface="Times New Roman"/>
            </a:endParaRPr>
          </a:p>
          <a:p>
            <a:pPr marL="469900" marR="40005" lvl="1" indent="-229235">
              <a:lnSpc>
                <a:spcPct val="110700"/>
              </a:lnSpc>
              <a:spcBef>
                <a:spcPts val="969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SDA (data)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(clock)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pins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I2C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LCD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corresponding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pins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(D1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D2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respectively).</a:t>
            </a:r>
            <a:endParaRPr sz="1400">
              <a:latin typeface="Times New Roman"/>
              <a:cs typeface="Times New Roman"/>
            </a:endParaRPr>
          </a:p>
          <a:p>
            <a:pPr marL="469900" lvl="1" indent="-229235">
              <a:lnSpc>
                <a:spcPct val="100000"/>
              </a:lnSpc>
              <a:spcBef>
                <a:spcPts val="118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VCC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I2C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5V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GND.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50"/>
              </a:spcBef>
              <a:buAutoNum type="arabicPeriod" startAt="2"/>
              <a:tabLst>
                <a:tab pos="192405" algn="l"/>
              </a:tabLst>
            </a:pPr>
            <a:r>
              <a:rPr sz="1400" spc="-15" dirty="0">
                <a:latin typeface="Times New Roman"/>
                <a:cs typeface="Times New Roman"/>
              </a:rPr>
              <a:t>Write</a:t>
            </a:r>
            <a:r>
              <a:rPr sz="1400" spc="-5" dirty="0">
                <a:latin typeface="Times New Roman"/>
                <a:cs typeface="Times New Roman"/>
              </a:rPr>
              <a:t> and Upload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Code: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943600" cy="802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101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Write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Arduino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involve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controlling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motor,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LCD.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You'll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also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handle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inputs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 they're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 startAt="7"/>
              <a:tabLst>
                <a:tab pos="192405" algn="l"/>
              </a:tabLst>
            </a:pPr>
            <a:r>
              <a:rPr sz="1400" spc="-10" dirty="0">
                <a:latin typeface="Times New Roman"/>
                <a:cs typeface="Times New Roman"/>
              </a:rPr>
              <a:t>Power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Supply:</a:t>
            </a:r>
            <a:endParaRPr sz="1400">
              <a:latin typeface="Times New Roman"/>
              <a:cs typeface="Times New Roman"/>
            </a:endParaRPr>
          </a:p>
          <a:p>
            <a:pPr marL="12700" marR="747395">
              <a:lnSpc>
                <a:spcPct val="110100"/>
              </a:lnSpc>
              <a:spcBef>
                <a:spcPts val="1005"/>
              </a:spcBef>
            </a:pP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suitable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power</a:t>
            </a:r>
            <a:r>
              <a:rPr sz="1400" dirty="0">
                <a:latin typeface="Times New Roman"/>
                <a:cs typeface="Times New Roman"/>
              </a:rPr>
              <a:t> supply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motor,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might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able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enough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 marL="191770" indent="-179705">
              <a:lnSpc>
                <a:spcPct val="100000"/>
              </a:lnSpc>
              <a:spcBef>
                <a:spcPts val="1175"/>
              </a:spcBef>
              <a:buAutoNum type="arabicPeriod" startAt="8"/>
              <a:tabLst>
                <a:tab pos="192405" algn="l"/>
              </a:tabLst>
            </a:pPr>
            <a:r>
              <a:rPr sz="1400" spc="-15" dirty="0">
                <a:latin typeface="Times New Roman"/>
                <a:cs typeface="Times New Roman"/>
              </a:rPr>
              <a:t>Assemble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Test:</a:t>
            </a:r>
            <a:endParaRPr sz="1400">
              <a:latin typeface="Times New Roman"/>
              <a:cs typeface="Times New Roman"/>
            </a:endParaRPr>
          </a:p>
          <a:p>
            <a:pPr marL="12700" marR="158115">
              <a:lnSpc>
                <a:spcPct val="110200"/>
              </a:lnSpc>
              <a:spcBef>
                <a:spcPts val="1005"/>
              </a:spcBef>
            </a:pPr>
            <a:r>
              <a:rPr sz="1400" spc="-10" dirty="0">
                <a:latin typeface="Times New Roman"/>
                <a:cs typeface="Times New Roman"/>
              </a:rPr>
              <a:t>Connect</a:t>
            </a:r>
            <a:r>
              <a:rPr sz="1400" spc="5" dirty="0">
                <a:latin typeface="Times New Roman"/>
                <a:cs typeface="Times New Roman"/>
              </a:rPr>
              <a:t> all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upload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NodeMCU,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assemble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expected.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Platform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Development:</a:t>
            </a:r>
            <a:endParaRPr sz="1400">
              <a:latin typeface="Times New Roman"/>
              <a:cs typeface="Times New Roman"/>
            </a:endParaRPr>
          </a:p>
          <a:p>
            <a:pPr marL="421005" lvl="1" indent="-18034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42164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Define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Your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Goals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Objectives:</a:t>
            </a:r>
            <a:endParaRPr sz="1400">
              <a:latin typeface="Times New Roman"/>
              <a:cs typeface="Times New Roman"/>
            </a:endParaRPr>
          </a:p>
          <a:p>
            <a:pPr marL="469900" marR="424180" indent="-229235">
              <a:lnSpc>
                <a:spcPct val="110500"/>
              </a:lnSpc>
              <a:spcBef>
                <a:spcPts val="97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Clearly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define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objectives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goals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problems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you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solve,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whether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it's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reducing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congestion,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enhancing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revenue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generation,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accessibility,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promoting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sustainability.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80"/>
              </a:spcBef>
            </a:pPr>
            <a:r>
              <a:rPr sz="1400" b="1" spc="-5" dirty="0">
                <a:latin typeface="Times New Roman"/>
                <a:cs typeface="Times New Roman"/>
              </a:rPr>
              <a:t>2.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Hardware</a:t>
            </a:r>
            <a:r>
              <a:rPr sz="1400" b="1" spc="-5" dirty="0">
                <a:latin typeface="Times New Roman"/>
                <a:cs typeface="Times New Roman"/>
              </a:rPr>
              <a:t> Selection:</a:t>
            </a:r>
            <a:endParaRPr sz="1400">
              <a:latin typeface="Times New Roman"/>
              <a:cs typeface="Times New Roman"/>
            </a:endParaRPr>
          </a:p>
          <a:p>
            <a:pPr marL="469900" marR="190500" indent="-229235">
              <a:lnSpc>
                <a:spcPct val="110500"/>
              </a:lnSpc>
              <a:spcBef>
                <a:spcPts val="97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10" dirty="0">
                <a:latin typeface="Times New Roman"/>
                <a:cs typeface="Times New Roman"/>
              </a:rPr>
              <a:t>Choose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appropriate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hardware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(ultrasonic,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infrared,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camera-based),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microcontrollers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Raspberry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Arduino), </a:t>
            </a:r>
            <a:r>
              <a:rPr sz="1400" spc="-5" dirty="0">
                <a:latin typeface="Times New Roman"/>
                <a:cs typeface="Times New Roman"/>
              </a:rPr>
              <a:t> communication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modules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(Wi-Fi,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LoRa,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cellular),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displays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75"/>
              </a:spcBef>
            </a:pPr>
            <a:r>
              <a:rPr sz="1400" b="1" spc="-5" dirty="0">
                <a:latin typeface="Times New Roman"/>
                <a:cs typeface="Times New Roman"/>
              </a:rPr>
              <a:t>3.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Sensor</a:t>
            </a:r>
            <a:r>
              <a:rPr sz="1400" b="1" spc="-5" dirty="0">
                <a:latin typeface="Times New Roman"/>
                <a:cs typeface="Times New Roman"/>
              </a:rPr>
              <a:t> Installation:</a:t>
            </a:r>
            <a:endParaRPr sz="1400">
              <a:latin typeface="Times New Roman"/>
              <a:cs typeface="Times New Roman"/>
            </a:endParaRPr>
          </a:p>
          <a:p>
            <a:pPr marL="469900" marR="5080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Install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availability.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absence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vehicles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accurately.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infrared-based,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depending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requirements.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4.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Communication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Infrastructure: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4158"/>
            <a:ext cx="5685155" cy="781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6670" indent="-229235">
              <a:lnSpc>
                <a:spcPct val="110000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Set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up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infrastructure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connects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cloud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platform.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Wi-Fi,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LoRa,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cellular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 commonly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Times New Roman"/>
                <a:cs typeface="Times New Roman"/>
              </a:rPr>
              <a:t>5.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Central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Server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or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Cloud Platform:</a:t>
            </a:r>
            <a:endParaRPr sz="1400">
              <a:latin typeface="Times New Roman"/>
              <a:cs typeface="Times New Roman"/>
            </a:endParaRPr>
          </a:p>
          <a:p>
            <a:pPr marL="241300" marR="206375" indent="-229235">
              <a:lnSpc>
                <a:spcPct val="1101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Develop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central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server</a:t>
            </a:r>
            <a:r>
              <a:rPr sz="1400" spc="5" dirty="0">
                <a:latin typeface="Times New Roman"/>
                <a:cs typeface="Times New Roman"/>
              </a:rPr>
              <a:t> 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cloud-based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collect,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 store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robust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manage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real-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availability.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6.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User-Facing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Mobile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Web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Applications:</a:t>
            </a:r>
            <a:endParaRPr sz="1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15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user-friendly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web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applications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to:</a:t>
            </a:r>
            <a:endParaRPr sz="1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180"/>
              </a:spcBef>
              <a:buSzPct val="71428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400" spc="-10" dirty="0">
                <a:latin typeface="Times New Roman"/>
                <a:cs typeface="Times New Roman"/>
              </a:rPr>
              <a:t>Find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spaces.</a:t>
            </a:r>
            <a:endParaRPr sz="1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155"/>
              </a:spcBef>
              <a:buSzPct val="71428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400" spc="-10" dirty="0">
                <a:latin typeface="Times New Roman"/>
                <a:cs typeface="Times New Roman"/>
              </a:rPr>
              <a:t>Reserve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spots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advance.</a:t>
            </a:r>
            <a:endParaRPr sz="1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175"/>
              </a:spcBef>
              <a:buSzPct val="71428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400" spc="-5" dirty="0">
                <a:latin typeface="Times New Roman"/>
                <a:cs typeface="Times New Roman"/>
              </a:rPr>
              <a:t>Make </a:t>
            </a:r>
            <a:r>
              <a:rPr sz="1400" spc="-10" dirty="0">
                <a:latin typeface="Times New Roman"/>
                <a:cs typeface="Times New Roman"/>
              </a:rPr>
              <a:t>payments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parking.</a:t>
            </a:r>
            <a:endParaRPr sz="14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175"/>
              </a:spcBef>
              <a:buSzPct val="71428"/>
              <a:buFont typeface="Symbol"/>
              <a:buChar char=""/>
              <a:tabLst>
                <a:tab pos="698500" algn="l"/>
                <a:tab pos="699135" algn="l"/>
              </a:tabLst>
            </a:pPr>
            <a:r>
              <a:rPr sz="1400" spc="-10" dirty="0">
                <a:latin typeface="Times New Roman"/>
                <a:cs typeface="Times New Roman"/>
              </a:rPr>
              <a:t>Receive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updates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availability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guidance.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7.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Payment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Integration: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101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Integrate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gateways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mobile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app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convenience.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 </a:t>
            </a:r>
            <a:r>
              <a:rPr sz="1400" spc="-5" dirty="0">
                <a:latin typeface="Times New Roman"/>
                <a:cs typeface="Times New Roman"/>
              </a:rPr>
              <a:t> 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include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options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cashless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credit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payments,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wallets.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8.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Data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Analytics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 Prediction:</a:t>
            </a:r>
            <a:endParaRPr sz="1400">
              <a:latin typeface="Times New Roman"/>
              <a:cs typeface="Times New Roman"/>
            </a:endParaRPr>
          </a:p>
          <a:p>
            <a:pPr marL="241300" marR="216535" indent="-229235">
              <a:lnSpc>
                <a:spcPct val="1101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analytics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analyze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historical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real-time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help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demand,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pricing,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9.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Feedback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Support:</a:t>
            </a:r>
            <a:endParaRPr sz="1400">
              <a:latin typeface="Times New Roman"/>
              <a:cs typeface="Times New Roman"/>
            </a:endParaRPr>
          </a:p>
          <a:p>
            <a:pPr marL="241300" marR="72390" indent="-229235">
              <a:lnSpc>
                <a:spcPct val="111400"/>
              </a:lnSpc>
              <a:spcBef>
                <a:spcPts val="94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Include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features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feedback,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customer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case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emergencies.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b="1" spc="-5" dirty="0">
                <a:latin typeface="Times New Roman"/>
                <a:cs typeface="Times New Roman"/>
              </a:rPr>
              <a:t>10.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Security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and </a:t>
            </a:r>
            <a:r>
              <a:rPr sz="1400" b="1" spc="-5" dirty="0">
                <a:latin typeface="Times New Roman"/>
                <a:cs typeface="Times New Roman"/>
              </a:rPr>
              <a:t>Access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Control: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64158"/>
            <a:ext cx="5727065" cy="804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4145" indent="-229235">
              <a:lnSpc>
                <a:spcPct val="110000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Ensure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security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transactions.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authentication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access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control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prevent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unauthorized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tampering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with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Times New Roman"/>
                <a:cs typeface="Times New Roman"/>
              </a:rPr>
              <a:t>11.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Real-time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Displays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and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Signage:</a:t>
            </a:r>
            <a:endParaRPr sz="1400">
              <a:latin typeface="Times New Roman"/>
              <a:cs typeface="Times New Roman"/>
            </a:endParaRPr>
          </a:p>
          <a:p>
            <a:pPr marL="241300" marR="95885" indent="-229235">
              <a:lnSpc>
                <a:spcPct val="1100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dirty="0">
                <a:latin typeface="Times New Roman"/>
                <a:cs typeface="Times New Roman"/>
              </a:rPr>
              <a:t>Install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displays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facility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entrances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guide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drivers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spaces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real-time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updates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availability.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400" b="1" spc="-5" dirty="0">
                <a:latin typeface="Times New Roman"/>
                <a:cs typeface="Times New Roman"/>
              </a:rPr>
              <a:t>12.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Environmental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Considerations:</a:t>
            </a:r>
            <a:endParaRPr sz="1400">
              <a:latin typeface="Times New Roman"/>
              <a:cs typeface="Times New Roman"/>
            </a:endParaRPr>
          </a:p>
          <a:p>
            <a:pPr marL="241300" marR="259079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sustainability,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consider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incorporating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electric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vehicle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charging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stations,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solar-powered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components,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green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infrastructure.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13.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Scalability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 Flexibility:</a:t>
            </a:r>
            <a:endParaRPr sz="1400">
              <a:latin typeface="Times New Roman"/>
              <a:cs typeface="Times New Roman"/>
            </a:endParaRPr>
          </a:p>
          <a:p>
            <a:pPr marL="241300" marR="262890" indent="-229235">
              <a:lnSpc>
                <a:spcPct val="111400"/>
              </a:lnSpc>
              <a:spcBef>
                <a:spcPts val="94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Design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scalable,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allowing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easy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expansion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more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parking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needed.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b="1" spc="-5" dirty="0">
                <a:latin typeface="Times New Roman"/>
                <a:cs typeface="Times New Roman"/>
              </a:rPr>
              <a:t>14.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Regulatory </a:t>
            </a:r>
            <a:r>
              <a:rPr sz="1400" b="1" spc="-5" dirty="0">
                <a:latin typeface="Times New Roman"/>
                <a:cs typeface="Times New Roman"/>
              </a:rPr>
              <a:t>Compliance:</a:t>
            </a:r>
            <a:endParaRPr sz="1400">
              <a:latin typeface="Times New Roman"/>
              <a:cs typeface="Times New Roman"/>
            </a:endParaRPr>
          </a:p>
          <a:p>
            <a:pPr marL="241300" marR="68580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Ensure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your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complies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parking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regulations,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privacy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laws,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other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relevant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regulations.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15.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Testing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Maintenance:</a:t>
            </a:r>
            <a:endParaRPr sz="1400">
              <a:latin typeface="Times New Roman"/>
              <a:cs typeface="Times New Roman"/>
            </a:endParaRPr>
          </a:p>
          <a:p>
            <a:pPr marL="241300" marR="125095" indent="-229235">
              <a:lnSpc>
                <a:spcPct val="110000"/>
              </a:lnSpc>
              <a:spcBef>
                <a:spcPts val="985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Thoroughly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system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its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reliability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maintenance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system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checks.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16.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User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Education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 Onboarding:</a:t>
            </a:r>
            <a:endParaRPr sz="1400">
              <a:latin typeface="Times New Roman"/>
              <a:cs typeface="Times New Roman"/>
            </a:endParaRPr>
          </a:p>
          <a:p>
            <a:pPr marL="241300" marR="128270" indent="-229235">
              <a:lnSpc>
                <a:spcPct val="110000"/>
              </a:lnSpc>
              <a:spcBef>
                <a:spcPts val="99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5" dirty="0">
                <a:latin typeface="Times New Roman"/>
                <a:cs typeface="Times New Roman"/>
              </a:rPr>
              <a:t>Provide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clear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instructions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how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transition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smooth.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spc="-5" dirty="0">
                <a:latin typeface="Times New Roman"/>
                <a:cs typeface="Times New Roman"/>
              </a:rPr>
              <a:t>17.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Marketing </a:t>
            </a:r>
            <a:r>
              <a:rPr sz="1400" b="1" spc="-5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Adoption: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10700"/>
              </a:lnSpc>
              <a:spcBef>
                <a:spcPts val="950"/>
              </a:spcBef>
              <a:buSzPct val="71428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400" spc="-10" dirty="0">
                <a:latin typeface="Times New Roman"/>
                <a:cs typeface="Times New Roman"/>
              </a:rPr>
              <a:t>Promote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smart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parking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platform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attract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encourage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adoption.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involve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partnerships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businesses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marketing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campaigns.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b="1" spc="-5" dirty="0">
                <a:latin typeface="Times New Roman"/>
                <a:cs typeface="Times New Roman"/>
              </a:rPr>
              <a:t>18.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Continuous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Improvement: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4158"/>
            <a:ext cx="5952490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229235">
              <a:lnSpc>
                <a:spcPct val="110000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Continuously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monitor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system's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performance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gather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feedback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ongoing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improvement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innovation.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Code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spc="-10" dirty="0">
                <a:latin typeface="Times New Roman"/>
                <a:cs typeface="Times New Roman"/>
              </a:rPr>
              <a:t>Program:</a:t>
            </a:r>
            <a:endParaRPr sz="1400">
              <a:latin typeface="Times New Roman"/>
              <a:cs typeface="Times New Roman"/>
            </a:endParaRPr>
          </a:p>
          <a:p>
            <a:pPr marL="12700" marR="3918585">
              <a:lnSpc>
                <a:spcPts val="2860"/>
              </a:lnSpc>
              <a:spcBef>
                <a:spcPts val="265"/>
              </a:spcBef>
            </a:pPr>
            <a:r>
              <a:rPr sz="1400" spc="-5" dirty="0">
                <a:latin typeface="Times New Roman"/>
                <a:cs typeface="Times New Roman"/>
              </a:rPr>
              <a:t>#include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&lt;ESP8266WiFi.h&gt;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#include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&lt;Servo.h&gt;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00" spc="-5" dirty="0">
                <a:latin typeface="Times New Roman"/>
                <a:cs typeface="Times New Roman"/>
              </a:rPr>
              <a:t>#include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&lt;LiquidCrystal_I2C.h&gt;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90513" y="4380737"/>
            <a:ext cx="3816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658361"/>
            <a:ext cx="4748530" cy="1198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#include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&lt;Wire.h&gt;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5" dirty="0">
                <a:latin typeface="Times New Roman"/>
                <a:cs typeface="Times New Roman"/>
              </a:rPr>
              <a:t>#include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&lt;FirebaseArduino.h&gt;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1500"/>
              </a:lnSpc>
              <a:spcBef>
                <a:spcPts val="960"/>
              </a:spcBef>
            </a:pPr>
            <a:r>
              <a:rPr sz="1400" spc="-10" dirty="0">
                <a:latin typeface="Times New Roman"/>
                <a:cs typeface="Times New Roman"/>
              </a:rPr>
              <a:t>#define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FIREBASE_HOST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"smart-parking-7f5b6.firebaseio.com"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project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name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firebase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1346" y="5213095"/>
            <a:ext cx="8420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secret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1098" y="5810757"/>
            <a:ext cx="13379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//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input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home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9907" y="6408165"/>
            <a:ext cx="79311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/</a:t>
            </a:r>
            <a:r>
              <a:rPr sz="1400" spc="-15" dirty="0">
                <a:latin typeface="Times New Roman"/>
                <a:cs typeface="Times New Roman"/>
              </a:rPr>
              <a:t>/</a:t>
            </a:r>
            <a:r>
              <a:rPr sz="1400" spc="-5" dirty="0">
                <a:latin typeface="Times New Roman"/>
                <a:cs typeface="Times New Roman"/>
              </a:rPr>
              <a:t>pa</a:t>
            </a:r>
            <a:r>
              <a:rPr sz="1400" dirty="0">
                <a:latin typeface="Times New Roman"/>
                <a:cs typeface="Times New Roman"/>
              </a:rPr>
              <a:t>ss</a:t>
            </a:r>
            <a:r>
              <a:rPr sz="1400" spc="-5" dirty="0">
                <a:latin typeface="Times New Roman"/>
                <a:cs typeface="Times New Roman"/>
              </a:rPr>
              <a:t>wo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spc="-5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4955845"/>
            <a:ext cx="453199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#define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FIREBASE_AUTH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"suAkUQ4wXRPW7nA0zJQVsx3H2LmeBDPGmfTMBHCT"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latin typeface="Times New Roman"/>
                <a:cs typeface="Times New Roman"/>
              </a:rPr>
              <a:t>key </a:t>
            </a:r>
            <a:r>
              <a:rPr sz="1400" spc="-10" dirty="0">
                <a:latin typeface="Times New Roman"/>
                <a:cs typeface="Times New Roman"/>
              </a:rPr>
              <a:t>generated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firebase</a:t>
            </a:r>
            <a:endParaRPr sz="1400">
              <a:latin typeface="Times New Roman"/>
              <a:cs typeface="Times New Roman"/>
            </a:endParaRPr>
          </a:p>
          <a:p>
            <a:pPr marL="12700" marR="1929130">
              <a:lnSpc>
                <a:spcPct val="111400"/>
              </a:lnSpc>
              <a:spcBef>
                <a:spcPts val="965"/>
              </a:spcBef>
            </a:pPr>
            <a:r>
              <a:rPr sz="1400" spc="-10" dirty="0">
                <a:latin typeface="Times New Roman"/>
                <a:cs typeface="Times New Roman"/>
              </a:rPr>
              <a:t>#define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WIFI_SSID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"CircuitDigest"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public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wifi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name</a:t>
            </a:r>
            <a:endParaRPr sz="1400">
              <a:latin typeface="Times New Roman"/>
              <a:cs typeface="Times New Roman"/>
            </a:endParaRPr>
          </a:p>
          <a:p>
            <a:pPr marL="12700" marR="1161415">
              <a:lnSpc>
                <a:spcPct val="111400"/>
              </a:lnSpc>
              <a:spcBef>
                <a:spcPts val="960"/>
              </a:spcBef>
            </a:pPr>
            <a:r>
              <a:rPr sz="1400" spc="-10" dirty="0">
                <a:latin typeface="Times New Roman"/>
                <a:cs typeface="Times New Roman"/>
              </a:rPr>
              <a:t>#define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WIFI_PASSWORD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"circuitdigest101"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Wifi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7005955"/>
            <a:ext cx="51466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93490" algn="l"/>
              </a:tabLst>
            </a:pP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Available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"";	//availability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string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8071" y="7731379"/>
            <a:ext cx="2657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Times New Roman"/>
                <a:cs typeface="Times New Roman"/>
              </a:rPr>
              <a:t>//i2c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address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27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16x2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lcd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368667"/>
            <a:ext cx="2596515" cy="835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String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fireAvailable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"";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100"/>
              </a:lnSpc>
              <a:spcBef>
                <a:spcPts val="1005"/>
              </a:spcBef>
            </a:pPr>
            <a:r>
              <a:rPr sz="1400" spc="-5" dirty="0">
                <a:latin typeface="Times New Roman"/>
                <a:cs typeface="Times New Roman"/>
              </a:rPr>
              <a:t>LiquidCrystal_I2C lcd(0x27,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16,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2);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display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8329041"/>
            <a:ext cx="3609975" cy="600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92985" algn="l"/>
              </a:tabLst>
            </a:pPr>
            <a:r>
              <a:rPr sz="1400" spc="-10" dirty="0">
                <a:latin typeface="Times New Roman"/>
                <a:cs typeface="Times New Roman"/>
              </a:rPr>
              <a:t>Servo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myservo;	</a:t>
            </a:r>
            <a:r>
              <a:rPr sz="1400" spc="-10" dirty="0">
                <a:latin typeface="Times New Roman"/>
                <a:cs typeface="Times New Roman"/>
              </a:rPr>
              <a:t>//servo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gate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582545" algn="l"/>
              </a:tabLst>
            </a:pPr>
            <a:r>
              <a:rPr sz="1400" spc="-10" dirty="0">
                <a:latin typeface="Times New Roman"/>
                <a:cs typeface="Times New Roman"/>
              </a:rPr>
              <a:t>Servo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myservos;	</a:t>
            </a:r>
            <a:r>
              <a:rPr sz="1400" spc="-10" dirty="0">
                <a:latin typeface="Times New Roman"/>
                <a:cs typeface="Times New Roman"/>
              </a:rPr>
              <a:t>//servo</a:t>
            </a:r>
            <a:r>
              <a:rPr sz="1400" spc="-5" dirty="0">
                <a:latin typeface="Times New Roman"/>
                <a:cs typeface="Times New Roman"/>
              </a:rPr>
              <a:t> as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800" y="304799"/>
            <a:ext cx="7165975" cy="9451975"/>
          </a:xfrm>
          <a:custGeom>
            <a:avLst/>
            <a:gdLst/>
            <a:ahLst/>
            <a:cxnLst/>
            <a:rect l="l" t="t" r="r" b="b"/>
            <a:pathLst>
              <a:path w="7165975" h="9451975">
                <a:moveTo>
                  <a:pt x="7165581" y="9445460"/>
                </a:moveTo>
                <a:lnTo>
                  <a:pt x="7159498" y="9445460"/>
                </a:lnTo>
                <a:lnTo>
                  <a:pt x="6096" y="9445460"/>
                </a:lnTo>
                <a:lnTo>
                  <a:pt x="0" y="9445460"/>
                </a:lnTo>
                <a:lnTo>
                  <a:pt x="0" y="9451543"/>
                </a:lnTo>
                <a:lnTo>
                  <a:pt x="6096" y="9451543"/>
                </a:lnTo>
                <a:lnTo>
                  <a:pt x="7159498" y="9451543"/>
                </a:lnTo>
                <a:lnTo>
                  <a:pt x="7165581" y="9451543"/>
                </a:lnTo>
                <a:lnTo>
                  <a:pt x="7165581" y="9445460"/>
                </a:lnTo>
                <a:close/>
              </a:path>
              <a:path w="7165975" h="9451975">
                <a:moveTo>
                  <a:pt x="7165581" y="0"/>
                </a:moveTo>
                <a:lnTo>
                  <a:pt x="7159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9445447"/>
                </a:lnTo>
                <a:lnTo>
                  <a:pt x="6096" y="9445447"/>
                </a:lnTo>
                <a:lnTo>
                  <a:pt x="6096" y="6096"/>
                </a:lnTo>
                <a:lnTo>
                  <a:pt x="7159498" y="6096"/>
                </a:lnTo>
                <a:lnTo>
                  <a:pt x="7159498" y="9445447"/>
                </a:lnTo>
                <a:lnTo>
                  <a:pt x="7165581" y="9445447"/>
                </a:lnTo>
                <a:lnTo>
                  <a:pt x="7165581" y="6096"/>
                </a:lnTo>
                <a:lnTo>
                  <a:pt x="7165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3136</Words>
  <Application>Microsoft Office PowerPoint</Application>
  <PresentationFormat>Custom</PresentationFormat>
  <Paragraphs>299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SMART PARKING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hp</dc:creator>
  <cp:lastModifiedBy>admin</cp:lastModifiedBy>
  <cp:revision>4</cp:revision>
  <dcterms:created xsi:type="dcterms:W3CDTF">2023-11-01T15:25:18Z</dcterms:created>
  <dcterms:modified xsi:type="dcterms:W3CDTF">2023-11-01T16:07:59Z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