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2" r:id="rId6"/>
    <p:sldId id="263"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5951E-4E75-4440-8E8E-E6887E8D87F2}"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2BB9D-E61B-4124-AB35-C3975D0D5AFF}" type="slidenum">
              <a:rPr lang="en-US" smtClean="0"/>
              <a:t>‹#›</a:t>
            </a:fld>
            <a:endParaRPr lang="en-US"/>
          </a:p>
        </p:txBody>
      </p:sp>
    </p:spTree>
    <p:extLst>
      <p:ext uri="{BB962C8B-B14F-4D97-AF65-F5344CB8AC3E}">
        <p14:creationId xmlns:p14="http://schemas.microsoft.com/office/powerpoint/2010/main" val="382032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2BB9D-E61B-4124-AB35-C3975D0D5AFF}" type="slidenum">
              <a:rPr lang="en-US" smtClean="0"/>
              <a:t>4</a:t>
            </a:fld>
            <a:endParaRPr lang="en-US"/>
          </a:p>
        </p:txBody>
      </p:sp>
    </p:spTree>
    <p:extLst>
      <p:ext uri="{BB962C8B-B14F-4D97-AF65-F5344CB8AC3E}">
        <p14:creationId xmlns:p14="http://schemas.microsoft.com/office/powerpoint/2010/main" val="101237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5E0D-4D77-60C9-F195-16B7018FE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7AA19-402B-FFB6-BDBB-0E4EF9414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22C6EB-FB96-B306-4DBD-54245F289F26}"/>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5" name="Footer Placeholder 4">
            <a:extLst>
              <a:ext uri="{FF2B5EF4-FFF2-40B4-BE49-F238E27FC236}">
                <a16:creationId xmlns:a16="http://schemas.microsoft.com/office/drawing/2014/main" id="{362C2A1F-9EB1-09EB-8702-6E6E2291A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8541D-5B49-9A0C-CCA0-2987127EC88B}"/>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64429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96EA-58B0-C835-4779-A0A24CEFEE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C8F2BB-D99A-DD2A-A6D6-D64ABE534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DD59F-9680-228B-54EA-67E9FF8EFA83}"/>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5" name="Footer Placeholder 4">
            <a:extLst>
              <a:ext uri="{FF2B5EF4-FFF2-40B4-BE49-F238E27FC236}">
                <a16:creationId xmlns:a16="http://schemas.microsoft.com/office/drawing/2014/main" id="{2E43AB18-FF6B-6C40-73C8-20F362151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27E33-5D85-F34A-828F-48A22B55CF1B}"/>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41417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F4B61-D83D-62E3-E592-537E8B6230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51CD3-8795-B03C-7971-2DBE1B567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A1049-6FAB-6E91-ACCF-8086F6FDE2BB}"/>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5" name="Footer Placeholder 4">
            <a:extLst>
              <a:ext uri="{FF2B5EF4-FFF2-40B4-BE49-F238E27FC236}">
                <a16:creationId xmlns:a16="http://schemas.microsoft.com/office/drawing/2014/main" id="{10BF5D8C-4EBF-4D23-CECD-9D7F236B9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AD210-1C2B-00FD-1FD1-D8E5176F276D}"/>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65696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077E-745A-B90D-B1C8-DC924EC9B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54359-F9E4-C9C7-BA88-5EF7D7117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DC7B8-63D8-D8BB-392D-8FCF33F34E8E}"/>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5" name="Footer Placeholder 4">
            <a:extLst>
              <a:ext uri="{FF2B5EF4-FFF2-40B4-BE49-F238E27FC236}">
                <a16:creationId xmlns:a16="http://schemas.microsoft.com/office/drawing/2014/main" id="{0ED41C62-9AF3-C36B-1104-C6667A43A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1174-55D1-FB47-0AC1-B354C2DC5BF9}"/>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89903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140C-D8A2-825D-2DFF-7593565B3B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C8FDA1-B4B1-B8F0-7815-A6B3D4437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15F90-FCC6-B084-C908-370D8F662E13}"/>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5" name="Footer Placeholder 4">
            <a:extLst>
              <a:ext uri="{FF2B5EF4-FFF2-40B4-BE49-F238E27FC236}">
                <a16:creationId xmlns:a16="http://schemas.microsoft.com/office/drawing/2014/main" id="{899F73C5-CC65-677E-59C5-52EDE82A7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951F7-14D8-AEAC-7610-C1EB65801ABF}"/>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79593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6470-CA61-EEBF-4D89-A8ADF502B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AB3F5-9070-27B2-CBFC-C7C6BB52E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CF7996-50E5-D072-A2A4-27E9AA98C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5A52E5-1251-33CB-1650-4428E758FC20}"/>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6" name="Footer Placeholder 5">
            <a:extLst>
              <a:ext uri="{FF2B5EF4-FFF2-40B4-BE49-F238E27FC236}">
                <a16:creationId xmlns:a16="http://schemas.microsoft.com/office/drawing/2014/main" id="{4CD0E913-F1A8-893C-67D8-B4A797C13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5B1EE-C9A0-AB41-5B80-453DEE80BA5B}"/>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378715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1270-B36A-A945-4209-A769FFA308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46904-6EBD-689C-F28E-1ADD21D94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7AE6B-94C4-F449-92DE-3492A9CF0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591D0A-C86D-4689-A426-91464C409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611D7-0292-BD21-DBDC-87B51E586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BEDAA-D2D9-7CC4-60F0-2FB80A1AD915}"/>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8" name="Footer Placeholder 7">
            <a:extLst>
              <a:ext uri="{FF2B5EF4-FFF2-40B4-BE49-F238E27FC236}">
                <a16:creationId xmlns:a16="http://schemas.microsoft.com/office/drawing/2014/main" id="{BDB4C5E5-E270-ED11-3A5A-0D7F2FF4C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2D24EB-D17E-0791-B61F-E2BA8AAA2F7A}"/>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4151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A50B-4BD8-192E-E679-3781F64BEA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3F3C5-9410-EB70-F08E-3D3BB24EDB96}"/>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4" name="Footer Placeholder 3">
            <a:extLst>
              <a:ext uri="{FF2B5EF4-FFF2-40B4-BE49-F238E27FC236}">
                <a16:creationId xmlns:a16="http://schemas.microsoft.com/office/drawing/2014/main" id="{34A42A56-651E-36F1-5B22-E6B72D5E6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00D38-62DF-068D-B310-FA4806CEB0A5}"/>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98417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6C019-1798-1A72-07F2-11A4C5572114}"/>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3" name="Footer Placeholder 2">
            <a:extLst>
              <a:ext uri="{FF2B5EF4-FFF2-40B4-BE49-F238E27FC236}">
                <a16:creationId xmlns:a16="http://schemas.microsoft.com/office/drawing/2014/main" id="{1861AB72-5941-B31E-B318-22776575BB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C41FD-D318-11B0-5EC1-FEC10D21BC3E}"/>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4890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788F-5D0A-47D0-FC2D-0C7A42D69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738E3-5801-187F-3A56-1BF706F42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D1B4E-5E7F-9BE4-E104-505B9E851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B00E2-A8CE-6E55-15CF-4CA3315310D8}"/>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6" name="Footer Placeholder 5">
            <a:extLst>
              <a:ext uri="{FF2B5EF4-FFF2-40B4-BE49-F238E27FC236}">
                <a16:creationId xmlns:a16="http://schemas.microsoft.com/office/drawing/2014/main" id="{2DC8A3E9-0860-1F65-0129-69685B758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FE4CE-8532-1966-C73B-470AC1328D8D}"/>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167644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8DC2-348D-1C1A-6174-D35AEE434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495D76-D029-E314-4242-A726C166F9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9A7F6D-91EB-3655-2A1F-39E597927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C0BE9-6048-F94D-6A06-1C6E8C4BD079}"/>
              </a:ext>
            </a:extLst>
          </p:cNvPr>
          <p:cNvSpPr>
            <a:spLocks noGrp="1"/>
          </p:cNvSpPr>
          <p:nvPr>
            <p:ph type="dt" sz="half" idx="10"/>
          </p:nvPr>
        </p:nvSpPr>
        <p:spPr/>
        <p:txBody>
          <a:bodyPr/>
          <a:lstStyle/>
          <a:p>
            <a:fld id="{8FCB9843-2DE3-4657-8982-7E4DE78B57B2}" type="datetimeFigureOut">
              <a:rPr lang="en-US" smtClean="0"/>
              <a:t>5/18/2022</a:t>
            </a:fld>
            <a:endParaRPr lang="en-US"/>
          </a:p>
        </p:txBody>
      </p:sp>
      <p:sp>
        <p:nvSpPr>
          <p:cNvPr id="6" name="Footer Placeholder 5">
            <a:extLst>
              <a:ext uri="{FF2B5EF4-FFF2-40B4-BE49-F238E27FC236}">
                <a16:creationId xmlns:a16="http://schemas.microsoft.com/office/drawing/2014/main" id="{B9D276D7-F2BE-27CF-69CB-F3D9546E6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DD84B-F38A-1F55-5437-DF1C6CA700CA}"/>
              </a:ext>
            </a:extLst>
          </p:cNvPr>
          <p:cNvSpPr>
            <a:spLocks noGrp="1"/>
          </p:cNvSpPr>
          <p:nvPr>
            <p:ph type="sldNum" sz="quarter" idx="12"/>
          </p:nvPr>
        </p:nvSpPr>
        <p:spPr/>
        <p:txBody>
          <a:bodyPr/>
          <a:lstStyle/>
          <a:p>
            <a:fld id="{BF80E114-E90B-4763-9C27-287D191F4AF5}" type="slidenum">
              <a:rPr lang="en-US" smtClean="0"/>
              <a:t>‹#›</a:t>
            </a:fld>
            <a:endParaRPr lang="en-US"/>
          </a:p>
        </p:txBody>
      </p:sp>
    </p:spTree>
    <p:extLst>
      <p:ext uri="{BB962C8B-B14F-4D97-AF65-F5344CB8AC3E}">
        <p14:creationId xmlns:p14="http://schemas.microsoft.com/office/powerpoint/2010/main" val="9697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000" r="-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D7531-8184-5AA6-6BE4-686134021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B8A580-BFE2-AF6D-C369-7E7995A99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DD40E-8DAB-F10B-F6FE-368D3A817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B9843-2DE3-4657-8982-7E4DE78B57B2}" type="datetimeFigureOut">
              <a:rPr lang="en-US" smtClean="0"/>
              <a:t>5/18/2022</a:t>
            </a:fld>
            <a:endParaRPr lang="en-US"/>
          </a:p>
        </p:txBody>
      </p:sp>
      <p:sp>
        <p:nvSpPr>
          <p:cNvPr id="5" name="Footer Placeholder 4">
            <a:extLst>
              <a:ext uri="{FF2B5EF4-FFF2-40B4-BE49-F238E27FC236}">
                <a16:creationId xmlns:a16="http://schemas.microsoft.com/office/drawing/2014/main" id="{0D035877-55B1-2B22-D7A4-B0A4918B8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1C25C-BA9E-55F9-8687-5D1A2DD69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0E114-E90B-4763-9C27-287D191F4AF5}" type="slidenum">
              <a:rPr lang="en-US" smtClean="0"/>
              <a:t>‹#›</a:t>
            </a:fld>
            <a:endParaRPr lang="en-US"/>
          </a:p>
        </p:txBody>
      </p:sp>
    </p:spTree>
    <p:extLst>
      <p:ext uri="{BB962C8B-B14F-4D97-AF65-F5344CB8AC3E}">
        <p14:creationId xmlns:p14="http://schemas.microsoft.com/office/powerpoint/2010/main" val="3019326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araparsaseresht/persian-traffic-sign-dataset-ptsd" TargetMode="External"/><Relationship Id="rId2" Type="http://schemas.openxmlformats.org/officeDocument/2006/relationships/hyperlink" Target="https://www.kaggle.com/datasets/meowmeowmeowmeowmeow/gtsrb-german-traffic-sig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F908-47D3-724E-4584-F09806727856}"/>
              </a:ext>
            </a:extLst>
          </p:cNvPr>
          <p:cNvSpPr>
            <a:spLocks noGrp="1"/>
          </p:cNvSpPr>
          <p:nvPr>
            <p:ph type="ctrTitle"/>
          </p:nvPr>
        </p:nvSpPr>
        <p:spPr>
          <a:xfrm>
            <a:off x="0" y="1122363"/>
            <a:ext cx="12192000" cy="2306638"/>
          </a:xfrm>
        </p:spPr>
        <p:txBody>
          <a:bodyPr>
            <a:normAutofit fontScale="90000"/>
          </a:bodyPr>
          <a:lstStyle/>
          <a:p>
            <a:pPr marL="0" marR="0">
              <a:lnSpc>
                <a:spcPct val="107000"/>
              </a:lnSpc>
              <a:spcBef>
                <a:spcPts val="0"/>
              </a:spcBef>
              <a:spcAft>
                <a:spcPts val="800"/>
              </a:spcAft>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Multi-Class Single Image Classification</a:t>
            </a:r>
            <a:b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German and Persian Traffic Signs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5CE042-3635-E7AB-13CF-5C51ABD13161}"/>
              </a:ext>
            </a:extLst>
          </p:cNvPr>
          <p:cNvSpPr>
            <a:spLocks noGrp="1"/>
          </p:cNvSpPr>
          <p:nvPr>
            <p:ph type="subTitle" idx="1"/>
          </p:nvPr>
        </p:nvSpPr>
        <p:spPr>
          <a:xfrm>
            <a:off x="1524000" y="4465638"/>
            <a:ext cx="9144000" cy="594042"/>
          </a:xfrm>
        </p:spPr>
        <p:txBody>
          <a:bodyPr>
            <a:normAutofit/>
          </a:bodyPr>
          <a:lstStyle/>
          <a:p>
            <a:r>
              <a:rPr lang="en-IN" sz="2800" b="1" dirty="0">
                <a:solidFill>
                  <a:schemeClr val="bg1"/>
                </a:solidFill>
                <a:effectLst/>
                <a:latin typeface="Times New Roman" panose="02020603050405020304" pitchFamily="18" charset="0"/>
                <a:ea typeface="Calibri" panose="020F0502020204030204" pitchFamily="34" charset="0"/>
              </a:rPr>
              <a:t>By </a:t>
            </a:r>
            <a:r>
              <a:rPr lang="en-IN" sz="2800" b="1" dirty="0" err="1">
                <a:solidFill>
                  <a:schemeClr val="bg1"/>
                </a:solidFill>
                <a:effectLst/>
                <a:latin typeface="Times New Roman" panose="02020603050405020304" pitchFamily="18" charset="0"/>
                <a:ea typeface="Calibri" panose="020F0502020204030204" pitchFamily="34" charset="0"/>
              </a:rPr>
              <a:t>Sudharsanam</a:t>
            </a:r>
            <a:r>
              <a:rPr lang="en-IN" sz="2800" b="1" dirty="0">
                <a:solidFill>
                  <a:schemeClr val="bg1"/>
                </a:solidFill>
                <a:effectLst/>
                <a:latin typeface="Times New Roman" panose="02020603050405020304" pitchFamily="18" charset="0"/>
                <a:ea typeface="Calibri" panose="020F0502020204030204" pitchFamily="34" charset="0"/>
              </a:rPr>
              <a:t> </a:t>
            </a:r>
            <a:r>
              <a:rPr lang="en-IN" sz="2800" b="1" dirty="0" err="1">
                <a:solidFill>
                  <a:schemeClr val="bg1"/>
                </a:solidFill>
                <a:effectLst/>
                <a:latin typeface="Times New Roman" panose="02020603050405020304" pitchFamily="18" charset="0"/>
                <a:ea typeface="Calibri" panose="020F0502020204030204" pitchFamily="34" charset="0"/>
              </a:rPr>
              <a:t>Shyamsundar</a:t>
            </a:r>
            <a:r>
              <a:rPr lang="en-IN" sz="2800" b="1" dirty="0">
                <a:solidFill>
                  <a:schemeClr val="bg1"/>
                </a:solidFill>
                <a:effectLst/>
                <a:latin typeface="Times New Roman" panose="02020603050405020304" pitchFamily="18" charset="0"/>
                <a:ea typeface="Calibri" panose="020F0502020204030204" pitchFamily="34" charset="0"/>
              </a:rPr>
              <a:t> and Ziad Attia</a:t>
            </a:r>
            <a:endParaRPr lang="en-US" sz="2800" dirty="0">
              <a:solidFill>
                <a:schemeClr val="bg1"/>
              </a:solidFill>
            </a:endParaRPr>
          </a:p>
        </p:txBody>
      </p:sp>
    </p:spTree>
    <p:extLst>
      <p:ext uri="{BB962C8B-B14F-4D97-AF65-F5344CB8AC3E}">
        <p14:creationId xmlns:p14="http://schemas.microsoft.com/office/powerpoint/2010/main" val="6791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73D6-FFE2-88BB-10B5-9759D324EEB8}"/>
              </a:ext>
            </a:extLst>
          </p:cNvPr>
          <p:cNvSpPr>
            <a:spLocks noGrp="1"/>
          </p:cNvSpPr>
          <p:nvPr>
            <p:ph type="title"/>
          </p:nvPr>
        </p:nvSpPr>
        <p:spPr/>
        <p:txBody>
          <a:bodyPr>
            <a:normAutofit/>
          </a:bodyPr>
          <a:lstStyle/>
          <a:p>
            <a:r>
              <a:rPr lang="en-IN" b="1" dirty="0">
                <a:solidFill>
                  <a:schemeClr val="bg1"/>
                </a:solidFill>
                <a:effectLst/>
                <a:latin typeface="Times New Roman" panose="02020603050405020304" pitchFamily="18" charset="0"/>
                <a:ea typeface="Calibri" panose="020F0502020204030204" pitchFamily="34" charset="0"/>
              </a:rPr>
              <a:t>Introduction:</a:t>
            </a:r>
            <a:endParaRPr lang="en-US" sz="8800" dirty="0">
              <a:solidFill>
                <a:schemeClr val="bg1"/>
              </a:solidFill>
            </a:endParaRPr>
          </a:p>
        </p:txBody>
      </p:sp>
      <p:sp>
        <p:nvSpPr>
          <p:cNvPr id="3" name="Content Placeholder 2">
            <a:extLst>
              <a:ext uri="{FF2B5EF4-FFF2-40B4-BE49-F238E27FC236}">
                <a16:creationId xmlns:a16="http://schemas.microsoft.com/office/drawing/2014/main" id="{7030B0C0-1A67-6A8A-CF76-44CC62C31A8D}"/>
              </a:ext>
            </a:extLst>
          </p:cNvPr>
          <p:cNvSpPr>
            <a:spLocks noGrp="1"/>
          </p:cNvSpPr>
          <p:nvPr>
            <p:ph idx="1"/>
          </p:nvPr>
        </p:nvSpPr>
        <p:spPr>
          <a:xfrm>
            <a:off x="838200" y="1690688"/>
            <a:ext cx="10515600" cy="4351338"/>
          </a:xfrm>
        </p:spPr>
        <p:txBody>
          <a:bodyPr>
            <a:normAutofit/>
          </a:bodyPr>
          <a:lstStyle/>
          <a:p>
            <a:pPr marL="0" indent="0">
              <a:buNone/>
            </a:pPr>
            <a:endParaRPr lang="en-US" dirty="0">
              <a:solidFill>
                <a:schemeClr val="bg1"/>
              </a:solidFill>
              <a:effectLst/>
              <a:latin typeface="Times New Roman" panose="02020603050405020304" pitchFamily="18" charset="0"/>
              <a:ea typeface="Calibri" panose="020F0502020204030204" pitchFamily="34" charset="0"/>
            </a:endParaRPr>
          </a:p>
          <a:p>
            <a:pPr marL="0" indent="0">
              <a:buNone/>
            </a:pPr>
            <a:r>
              <a:rPr lang="en-US" dirty="0">
                <a:solidFill>
                  <a:schemeClr val="bg1"/>
                </a:solidFill>
                <a:effectLst/>
                <a:latin typeface="Times New Roman" panose="02020603050405020304" pitchFamily="18" charset="0"/>
                <a:ea typeface="Calibri" panose="020F0502020204030204" pitchFamily="34" charset="0"/>
              </a:rPr>
              <a:t>The fundamental task in computer vision is to do the image classification apart from Object detection and the segmentation. In this project, we have built the neural network model using CNN and VGG16 model to classify the German and Persian Traffic signs (separately and combined). </a:t>
            </a:r>
          </a:p>
          <a:p>
            <a:pPr marL="0" indent="0">
              <a:buNone/>
            </a:pPr>
            <a:endParaRPr lang="en-US" dirty="0">
              <a:solidFill>
                <a:schemeClr val="bg1"/>
              </a:solidFill>
              <a:effectLst/>
              <a:latin typeface="Times New Roman" panose="02020603050405020304" pitchFamily="18" charset="0"/>
              <a:ea typeface="Calibri" panose="020F0502020204030204" pitchFamily="34" charset="0"/>
            </a:endParaRPr>
          </a:p>
          <a:p>
            <a:pPr marL="0" indent="0">
              <a:buNone/>
            </a:pPr>
            <a:r>
              <a:rPr lang="en-US" dirty="0">
                <a:solidFill>
                  <a:schemeClr val="bg1"/>
                </a:solidFill>
                <a:latin typeface="Times New Roman" panose="02020603050405020304" pitchFamily="18" charset="0"/>
                <a:ea typeface="Calibri" panose="020F0502020204030204" pitchFamily="34" charset="0"/>
              </a:rPr>
              <a:t>These methods have been used by others before, but we also try to combine the </a:t>
            </a:r>
            <a:r>
              <a:rPr lang="en-US" dirty="0" err="1">
                <a:solidFill>
                  <a:schemeClr val="bg1"/>
                </a:solidFill>
                <a:latin typeface="Times New Roman" panose="02020603050405020304" pitchFamily="18" charset="0"/>
                <a:ea typeface="Calibri" panose="020F0502020204030204" pitchFamily="34" charset="0"/>
              </a:rPr>
              <a:t>the</a:t>
            </a:r>
            <a:r>
              <a:rPr lang="en-US" dirty="0">
                <a:solidFill>
                  <a:schemeClr val="bg1"/>
                </a:solidFill>
                <a:latin typeface="Times New Roman" panose="02020603050405020304" pitchFamily="18" charset="0"/>
                <a:ea typeface="Calibri" panose="020F0502020204030204" pitchFamily="34" charset="0"/>
              </a:rPr>
              <a:t> dataset, and the two models on the combined datasets.</a:t>
            </a:r>
            <a:endParaRPr lang="en-US" dirty="0">
              <a:solidFill>
                <a:schemeClr val="bg1"/>
              </a:solidFill>
              <a:effectLst/>
              <a:latin typeface="Times New Roman" panose="02020603050405020304" pitchFamily="18" charset="0"/>
              <a:ea typeface="Calibri" panose="020F0502020204030204" pitchFamily="34" charset="0"/>
            </a:endParaRPr>
          </a:p>
          <a:p>
            <a:pPr marL="0" indent="0">
              <a:buNone/>
            </a:pPr>
            <a:endParaRPr lang="en-US"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043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5B25-D011-F7EA-C998-D59377D5ECA1}"/>
              </a:ext>
            </a:extLst>
          </p:cNvPr>
          <p:cNvSpPr>
            <a:spLocks noGrp="1"/>
          </p:cNvSpPr>
          <p:nvPr>
            <p:ph type="title"/>
          </p:nvPr>
        </p:nvSpPr>
        <p:spPr/>
        <p:txBody>
          <a:bodyPr>
            <a:normAutofit/>
          </a:bodyPr>
          <a:lstStyle/>
          <a:p>
            <a:r>
              <a:rPr lang="en-IN" b="1" dirty="0">
                <a:solidFill>
                  <a:schemeClr val="bg1"/>
                </a:solidFill>
                <a:effectLst/>
                <a:latin typeface="Times New Roman" panose="02020603050405020304" pitchFamily="18" charset="0"/>
                <a:ea typeface="Calibri" panose="020F0502020204030204" pitchFamily="34" charset="0"/>
              </a:rPr>
              <a:t>Datasets:</a:t>
            </a:r>
            <a:endParaRPr lang="en-US" sz="8800" dirty="0">
              <a:solidFill>
                <a:schemeClr val="bg1"/>
              </a:solidFill>
            </a:endParaRPr>
          </a:p>
        </p:txBody>
      </p:sp>
      <p:sp>
        <p:nvSpPr>
          <p:cNvPr id="3" name="Content Placeholder 2">
            <a:extLst>
              <a:ext uri="{FF2B5EF4-FFF2-40B4-BE49-F238E27FC236}">
                <a16:creationId xmlns:a16="http://schemas.microsoft.com/office/drawing/2014/main" id="{79EAC6AC-9686-9B44-E6A0-37DDE99225CF}"/>
              </a:ext>
            </a:extLst>
          </p:cNvPr>
          <p:cNvSpPr>
            <a:spLocks noGrp="1"/>
          </p:cNvSpPr>
          <p:nvPr>
            <p:ph idx="1"/>
          </p:nvPr>
        </p:nvSpPr>
        <p:spPr>
          <a:xfrm>
            <a:off x="838200" y="1825624"/>
            <a:ext cx="11231880" cy="4808855"/>
          </a:xfrm>
        </p:spPr>
        <p:txBody>
          <a:bodyPr>
            <a:normAutofit/>
          </a:bodyPr>
          <a:lstStyle/>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For the task, we chose two datasets from Kaggle.</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GTSRB - German Traffic Sign Recognition:</a:t>
            </a:r>
            <a:br>
              <a:rPr lang="en-IN" sz="2400" dirty="0">
                <a:solidFill>
                  <a:schemeClr val="bg1"/>
                </a:solidFill>
                <a:effectLst/>
                <a:latin typeface="Times New Roman" panose="02020603050405020304" pitchFamily="18" charset="0"/>
                <a:ea typeface="Calibri" panose="020F0502020204030204" pitchFamily="34" charset="0"/>
              </a:rPr>
            </a:br>
            <a:r>
              <a:rPr lang="en-IN" sz="2400" u="sng" dirty="0">
                <a:solidFill>
                  <a:schemeClr val="bg1"/>
                </a:solidFill>
                <a:effectLst/>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https://www.kaggle.com/datasets/meowmeowmeowmeowmeow/gtsrb-german-traffic-sign</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Persian Traffic Sign Dataset:</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u="sng" dirty="0">
                <a:solidFill>
                  <a:schemeClr val="bg1"/>
                </a:solidFill>
                <a:effectLst/>
                <a:latin typeface="Times New Roman" panose="02020603050405020304" pitchFamily="18" charset="0"/>
                <a:ea typeface="Calibri" panose="020F0502020204030204" pitchFamily="34" charset="0"/>
                <a:hlinkClick r:id="rId3">
                  <a:extLst>
                    <a:ext uri="{A12FA001-AC4F-418D-AE19-62706E023703}">
                      <ahyp:hlinkClr xmlns:ahyp="http://schemas.microsoft.com/office/drawing/2018/hyperlinkcolor" val="tx"/>
                    </a:ext>
                  </a:extLst>
                </a:hlinkClick>
              </a:rPr>
              <a:t>https://www.kaggle.com/datasets/saraparsaseresht/persian-traffic-sign-dataset-ptsd</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The Persian dataset has train set of 14405 images and a test set of 2421 images across 43 classes. The </a:t>
            </a:r>
            <a:r>
              <a:rPr lang="en-IN" sz="2400" dirty="0">
                <a:solidFill>
                  <a:schemeClr val="bg1"/>
                </a:solidFill>
                <a:latin typeface="Times New Roman" panose="02020603050405020304" pitchFamily="18" charset="0"/>
                <a:ea typeface="Calibri" panose="020F0502020204030204" pitchFamily="34" charset="0"/>
              </a:rPr>
              <a:t>German</a:t>
            </a:r>
            <a:r>
              <a:rPr lang="en-IN" sz="2400" dirty="0">
                <a:solidFill>
                  <a:schemeClr val="bg1"/>
                </a:solidFill>
                <a:effectLst/>
                <a:latin typeface="Times New Roman" panose="02020603050405020304" pitchFamily="18" charset="0"/>
                <a:ea typeface="Calibri" panose="020F0502020204030204" pitchFamily="34" charset="0"/>
              </a:rPr>
              <a:t> dataset has test set of 39209 images and a test set of 12631 images across 43 classes.</a:t>
            </a:r>
            <a:endParaRPr lang="en-US" sz="2400"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400" dirty="0">
                <a:solidFill>
                  <a:schemeClr val="bg1"/>
                </a:solidFill>
                <a:effectLst/>
                <a:latin typeface="Times New Roman" panose="02020603050405020304" pitchFamily="18" charset="0"/>
                <a:ea typeface="Calibri" panose="020F0502020204030204" pitchFamily="34" charset="0"/>
              </a:rPr>
              <a:t>When we trained the models, we chose 20% of the training set to be used as a validation set.</a:t>
            </a:r>
            <a:endParaRPr lang="en-US" sz="24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2521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DF36-6035-2038-6320-25BBE10E481E}"/>
              </a:ext>
            </a:extLst>
          </p:cNvPr>
          <p:cNvSpPr>
            <a:spLocks noGrp="1"/>
          </p:cNvSpPr>
          <p:nvPr>
            <p:ph type="title"/>
          </p:nvPr>
        </p:nvSpPr>
        <p:spPr/>
        <p:txBody>
          <a:bodyPr>
            <a:normAutofit/>
          </a:bodyPr>
          <a:lstStyle/>
          <a:p>
            <a:r>
              <a:rPr lang="en-IN" b="1" dirty="0">
                <a:solidFill>
                  <a:schemeClr val="bg1"/>
                </a:solidFill>
                <a:effectLst/>
                <a:latin typeface="Times New Roman" panose="02020603050405020304" pitchFamily="18" charset="0"/>
                <a:ea typeface="Calibri" panose="020F0502020204030204" pitchFamily="34" charset="0"/>
              </a:rPr>
              <a:t>Proposed Methods:</a:t>
            </a:r>
            <a:endParaRPr lang="en-US" dirty="0">
              <a:solidFill>
                <a:schemeClr val="bg1"/>
              </a:solidFill>
            </a:endParaRPr>
          </a:p>
        </p:txBody>
      </p:sp>
      <p:sp>
        <p:nvSpPr>
          <p:cNvPr id="3" name="Content Placeholder 2">
            <a:extLst>
              <a:ext uri="{FF2B5EF4-FFF2-40B4-BE49-F238E27FC236}">
                <a16:creationId xmlns:a16="http://schemas.microsoft.com/office/drawing/2014/main" id="{4B4D6834-6851-7411-4FB9-C8751838F10E}"/>
              </a:ext>
            </a:extLst>
          </p:cNvPr>
          <p:cNvSpPr>
            <a:spLocks noGrp="1"/>
          </p:cNvSpPr>
          <p:nvPr>
            <p:ph idx="1"/>
          </p:nvPr>
        </p:nvSpPr>
        <p:spPr>
          <a:xfrm>
            <a:off x="533400" y="1856105"/>
            <a:ext cx="7239000" cy="4351338"/>
          </a:xfrm>
        </p:spPr>
        <p:txBody>
          <a:bodyPr>
            <a:normAutofit fontScale="92500"/>
          </a:bodyPr>
          <a:lstStyle/>
          <a:p>
            <a:pPr marL="0" marR="0" indent="0">
              <a:lnSpc>
                <a:spcPct val="107000"/>
              </a:lnSpc>
              <a:spcBef>
                <a:spcPts val="0"/>
              </a:spcBef>
              <a:spcAft>
                <a:spcPts val="800"/>
              </a:spcAft>
              <a:buNone/>
            </a:pPr>
            <a:r>
              <a:rPr lang="en-US" sz="2400" dirty="0">
                <a:solidFill>
                  <a:schemeClr val="bg1"/>
                </a:solidFill>
                <a:effectLst/>
                <a:latin typeface="Times New Roman" panose="02020603050405020304" pitchFamily="18" charset="0"/>
                <a:ea typeface="Calibri" panose="020F0502020204030204" pitchFamily="34" charset="0"/>
              </a:rPr>
              <a:t>First, we downloaded the Persian and the German datasets using a python script. We then combined them to create a third dataset with 21 classes which we will refer to as Combined dataset.</a:t>
            </a:r>
          </a:p>
          <a:p>
            <a:pPr marL="0" marR="0" indent="0">
              <a:lnSpc>
                <a:spcPct val="107000"/>
              </a:lnSpc>
              <a:spcBef>
                <a:spcPts val="0"/>
              </a:spcBef>
              <a:spcAft>
                <a:spcPts val="800"/>
              </a:spcAft>
              <a:buNone/>
            </a:pPr>
            <a:r>
              <a:rPr lang="en-US" sz="2400" dirty="0">
                <a:solidFill>
                  <a:schemeClr val="bg1"/>
                </a:solidFill>
                <a:effectLst/>
                <a:latin typeface="Times New Roman" panose="02020603050405020304" pitchFamily="18" charset="0"/>
                <a:ea typeface="Calibri" panose="020F0502020204030204" pitchFamily="34" charset="0"/>
              </a:rPr>
              <a:t>Then, we created our two models, CNN and VGG16. For VGG16, we used models available on </a:t>
            </a:r>
            <a:r>
              <a:rPr lang="en-US" sz="2400" dirty="0" err="1">
                <a:solidFill>
                  <a:schemeClr val="bg1"/>
                </a:solidFill>
                <a:effectLst/>
                <a:latin typeface="Times New Roman" panose="02020603050405020304" pitchFamily="18" charset="0"/>
                <a:ea typeface="Calibri" panose="020F0502020204030204" pitchFamily="34" charset="0"/>
              </a:rPr>
              <a:t>Keras</a:t>
            </a:r>
            <a:r>
              <a:rPr lang="en-US" sz="2400" dirty="0">
                <a:solidFill>
                  <a:schemeClr val="bg1"/>
                </a:solidFill>
                <a:effectLst/>
                <a:latin typeface="Times New Roman" panose="02020603050405020304" pitchFamily="18" charset="0"/>
                <a:ea typeface="Calibri" panose="020F0502020204030204" pitchFamily="34" charset="0"/>
              </a:rPr>
              <a:t> and added additional dense layers to the output for training with these datasets.  However, we created the CNN from scratch.</a:t>
            </a:r>
          </a:p>
          <a:p>
            <a:pPr marL="0" marR="0" indent="0">
              <a:lnSpc>
                <a:spcPct val="107000"/>
              </a:lnSpc>
              <a:spcBef>
                <a:spcPts val="0"/>
              </a:spcBef>
              <a:spcAft>
                <a:spcPts val="800"/>
              </a:spcAft>
              <a:buNone/>
            </a:pPr>
            <a:r>
              <a:rPr lang="en-US" sz="2400" dirty="0">
                <a:solidFill>
                  <a:schemeClr val="bg1"/>
                </a:solidFill>
                <a:effectLst/>
                <a:latin typeface="Times New Roman" panose="02020603050405020304" pitchFamily="18" charset="0"/>
                <a:ea typeface="Calibri" panose="020F0502020204030204" pitchFamily="34" charset="0"/>
              </a:rPr>
              <a:t>Finally, we ran each of the three training and validation sets on our models (a total of 6 runs) and tested our trained model on the test datasets.</a:t>
            </a:r>
          </a:p>
        </p:txBody>
      </p:sp>
      <p:pic>
        <p:nvPicPr>
          <p:cNvPr id="5" name="Picture 4" descr="Text&#10;&#10;Description automatically generated">
            <a:extLst>
              <a:ext uri="{FF2B5EF4-FFF2-40B4-BE49-F238E27FC236}">
                <a16:creationId xmlns:a16="http://schemas.microsoft.com/office/drawing/2014/main" id="{D44C760A-34DA-6677-00E0-5D4FF49F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319968"/>
            <a:ext cx="4171017" cy="3680779"/>
          </a:xfrm>
          <a:prstGeom prst="rect">
            <a:avLst/>
          </a:prstGeom>
        </p:spPr>
      </p:pic>
      <p:pic>
        <p:nvPicPr>
          <p:cNvPr id="7" name="Picture 6" descr="Text&#10;&#10;Description automatically generated">
            <a:extLst>
              <a:ext uri="{FF2B5EF4-FFF2-40B4-BE49-F238E27FC236}">
                <a16:creationId xmlns:a16="http://schemas.microsoft.com/office/drawing/2014/main" id="{70CCC49B-C87C-8098-B8DC-7BDFBF3BB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4338144"/>
            <a:ext cx="4171017" cy="2034716"/>
          </a:xfrm>
          <a:prstGeom prst="rect">
            <a:avLst/>
          </a:prstGeom>
        </p:spPr>
      </p:pic>
    </p:spTree>
    <p:extLst>
      <p:ext uri="{BB962C8B-B14F-4D97-AF65-F5344CB8AC3E}">
        <p14:creationId xmlns:p14="http://schemas.microsoft.com/office/powerpoint/2010/main" val="171911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C6ED-5462-4884-BE9D-3A18D84A9F34}"/>
              </a:ext>
            </a:extLst>
          </p:cNvPr>
          <p:cNvSpPr>
            <a:spLocks noGrp="1"/>
          </p:cNvSpPr>
          <p:nvPr>
            <p:ph type="title"/>
          </p:nvPr>
        </p:nvSpPr>
        <p:spPr/>
        <p:txBody>
          <a:bodyPr/>
          <a:lstStyle/>
          <a:p>
            <a:r>
              <a:rPr lang="en-IN" b="1" dirty="0">
                <a:solidFill>
                  <a:schemeClr val="bg1"/>
                </a:solidFill>
                <a:effectLst/>
                <a:latin typeface="Times New Roman" panose="02020603050405020304" pitchFamily="18" charset="0"/>
                <a:ea typeface="Calibri" panose="020F0502020204030204" pitchFamily="34" charset="0"/>
              </a:rPr>
              <a:t>CNN Results:</a:t>
            </a:r>
            <a:endParaRPr lang="en-US" dirty="0"/>
          </a:p>
        </p:txBody>
      </p:sp>
      <p:sp>
        <p:nvSpPr>
          <p:cNvPr id="3" name="Content Placeholder 2">
            <a:extLst>
              <a:ext uri="{FF2B5EF4-FFF2-40B4-BE49-F238E27FC236}">
                <a16:creationId xmlns:a16="http://schemas.microsoft.com/office/drawing/2014/main" id="{39E514E6-532A-D930-FA2C-03D297FE945E}"/>
              </a:ext>
            </a:extLst>
          </p:cNvPr>
          <p:cNvSpPr>
            <a:spLocks noGrp="1"/>
          </p:cNvSpPr>
          <p:nvPr>
            <p:ph idx="1"/>
          </p:nvPr>
        </p:nvSpPr>
        <p:spPr>
          <a:xfrm>
            <a:off x="838200" y="1825625"/>
            <a:ext cx="5552440" cy="4351338"/>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German dataset, the validation accuracy and loss were 0.9964 and 0.0103, respectively. The test accuracy was 0.97.</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Persian dataset, the validation accuracy and loss were 0.9889 and 0.0408, respectively. The test accuracy was 0.98.</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Combined dataset, the validation accuracy and loss were 0.9895 and 0.0419, respectively. The test accuracy was 0.98.</a:t>
            </a:r>
          </a:p>
        </p:txBody>
      </p:sp>
      <p:pic>
        <p:nvPicPr>
          <p:cNvPr id="5" name="Picture 4" descr="Line chart&#10;&#10;Description automatically generated with medium confidence">
            <a:extLst>
              <a:ext uri="{FF2B5EF4-FFF2-40B4-BE49-F238E27FC236}">
                <a16:creationId xmlns:a16="http://schemas.microsoft.com/office/drawing/2014/main" id="{B9499771-47BC-1F9C-EDA8-C489D6409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081" y="91440"/>
            <a:ext cx="5333999" cy="2092960"/>
          </a:xfrm>
          <a:prstGeom prst="rect">
            <a:avLst/>
          </a:prstGeom>
        </p:spPr>
      </p:pic>
      <p:pic>
        <p:nvPicPr>
          <p:cNvPr id="7" name="Picture 6" descr="Chart, line chart&#10;&#10;Description automatically generated">
            <a:extLst>
              <a:ext uri="{FF2B5EF4-FFF2-40B4-BE49-F238E27FC236}">
                <a16:creationId xmlns:a16="http://schemas.microsoft.com/office/drawing/2014/main" id="{3175A6EF-7D37-59EA-FC3A-6FBB0736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081" y="2092960"/>
            <a:ext cx="5333999" cy="2296160"/>
          </a:xfrm>
          <a:prstGeom prst="rect">
            <a:avLst/>
          </a:prstGeom>
        </p:spPr>
      </p:pic>
      <p:pic>
        <p:nvPicPr>
          <p:cNvPr id="9" name="Picture 8" descr="Chart, line chart&#10;&#10;Description automatically generated">
            <a:extLst>
              <a:ext uri="{FF2B5EF4-FFF2-40B4-BE49-F238E27FC236}">
                <a16:creationId xmlns:a16="http://schemas.microsoft.com/office/drawing/2014/main" id="{8DE77F5C-8FFA-28C6-96CB-34748F457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080" y="4389120"/>
            <a:ext cx="5334000" cy="2473960"/>
          </a:xfrm>
          <a:prstGeom prst="rect">
            <a:avLst/>
          </a:prstGeom>
        </p:spPr>
      </p:pic>
    </p:spTree>
    <p:extLst>
      <p:ext uri="{BB962C8B-B14F-4D97-AF65-F5344CB8AC3E}">
        <p14:creationId xmlns:p14="http://schemas.microsoft.com/office/powerpoint/2010/main" val="117000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B4BE-6167-F06B-87FD-8CEA4BAF0D53}"/>
              </a:ext>
            </a:extLst>
          </p:cNvPr>
          <p:cNvSpPr>
            <a:spLocks noGrp="1"/>
          </p:cNvSpPr>
          <p:nvPr>
            <p:ph type="title"/>
          </p:nvPr>
        </p:nvSpPr>
        <p:spPr/>
        <p:txBody>
          <a:bodyPr/>
          <a:lstStyle/>
          <a:p>
            <a:r>
              <a:rPr lang="en-IN" b="1" dirty="0">
                <a:solidFill>
                  <a:schemeClr val="bg1"/>
                </a:solidFill>
                <a:effectLst/>
                <a:latin typeface="Times New Roman" panose="02020603050405020304" pitchFamily="18" charset="0"/>
                <a:ea typeface="Calibri" panose="020F0502020204030204" pitchFamily="34" charset="0"/>
              </a:rPr>
              <a:t>VGG16 Results:</a:t>
            </a:r>
            <a:endParaRPr lang="en-US" dirty="0"/>
          </a:p>
        </p:txBody>
      </p:sp>
      <p:sp>
        <p:nvSpPr>
          <p:cNvPr id="3" name="Content Placeholder 2">
            <a:extLst>
              <a:ext uri="{FF2B5EF4-FFF2-40B4-BE49-F238E27FC236}">
                <a16:creationId xmlns:a16="http://schemas.microsoft.com/office/drawing/2014/main" id="{9EA3A6E3-CA06-A623-702A-A72AE7CFE4EE}"/>
              </a:ext>
            </a:extLst>
          </p:cNvPr>
          <p:cNvSpPr>
            <a:spLocks noGrp="1"/>
          </p:cNvSpPr>
          <p:nvPr>
            <p:ph idx="1"/>
          </p:nvPr>
        </p:nvSpPr>
        <p:spPr>
          <a:xfrm>
            <a:off x="838200" y="1825625"/>
            <a:ext cx="5511800" cy="4351338"/>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German dataset, the validation accuracy and loss were 0.8301 and 0.5456, respectively. The test accuracy was 0.55.</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Persian dataset, the validation accuracy and loss were 0.8903 and 0.3799, respectively. The test accuracy was 0.71.</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For the Combined dataset, the validation accuracy and loss were 0.8634 and 0.4222, respectively. The test accuracy was 0.61.</a:t>
            </a:r>
          </a:p>
        </p:txBody>
      </p:sp>
      <p:pic>
        <p:nvPicPr>
          <p:cNvPr id="5" name="Picture 4" descr="Chart, line chart&#10;&#10;Description automatically generated">
            <a:extLst>
              <a:ext uri="{FF2B5EF4-FFF2-40B4-BE49-F238E27FC236}">
                <a16:creationId xmlns:a16="http://schemas.microsoft.com/office/drawing/2014/main" id="{17AC8BB0-222A-CD27-A7B6-1E9D8DC8B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200" y="223520"/>
            <a:ext cx="5511800" cy="2082800"/>
          </a:xfrm>
          <a:prstGeom prst="rect">
            <a:avLst/>
          </a:prstGeom>
        </p:spPr>
      </p:pic>
      <p:pic>
        <p:nvPicPr>
          <p:cNvPr id="7" name="Picture 6" descr="Chart, line chart&#10;&#10;Description automatically generated">
            <a:extLst>
              <a:ext uri="{FF2B5EF4-FFF2-40B4-BE49-F238E27FC236}">
                <a16:creationId xmlns:a16="http://schemas.microsoft.com/office/drawing/2014/main" id="{A2BB1073-3F79-3D42-C751-2A3BCE09D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200" y="2306320"/>
            <a:ext cx="5511800" cy="2082801"/>
          </a:xfrm>
          <a:prstGeom prst="rect">
            <a:avLst/>
          </a:prstGeom>
        </p:spPr>
      </p:pic>
      <p:pic>
        <p:nvPicPr>
          <p:cNvPr id="9" name="Picture 8" descr="Chart, line chart&#10;&#10;Description automatically generated">
            <a:extLst>
              <a:ext uri="{FF2B5EF4-FFF2-40B4-BE49-F238E27FC236}">
                <a16:creationId xmlns:a16="http://schemas.microsoft.com/office/drawing/2014/main" id="{DF827B83-E555-66AC-9A62-4C3507731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200" y="4500880"/>
            <a:ext cx="5511800" cy="2215515"/>
          </a:xfrm>
          <a:prstGeom prst="rect">
            <a:avLst/>
          </a:prstGeom>
        </p:spPr>
      </p:pic>
    </p:spTree>
    <p:extLst>
      <p:ext uri="{BB962C8B-B14F-4D97-AF65-F5344CB8AC3E}">
        <p14:creationId xmlns:p14="http://schemas.microsoft.com/office/powerpoint/2010/main" val="204726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red, light, day&#10;&#10;Description automatically generated">
            <a:extLst>
              <a:ext uri="{FF2B5EF4-FFF2-40B4-BE49-F238E27FC236}">
                <a16:creationId xmlns:a16="http://schemas.microsoft.com/office/drawing/2014/main" id="{D021264D-BBD2-88FE-C59F-F54DFCA7D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842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icture containing text, light, night&#10;&#10;Description automatically generated">
            <a:extLst>
              <a:ext uri="{FF2B5EF4-FFF2-40B4-BE49-F238E27FC236}">
                <a16:creationId xmlns:a16="http://schemas.microsoft.com/office/drawing/2014/main" id="{C73334E6-E4AB-16B5-0430-E0723D43E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Rounded Corners 12">
            <a:extLst>
              <a:ext uri="{FF2B5EF4-FFF2-40B4-BE49-F238E27FC236}">
                <a16:creationId xmlns:a16="http://schemas.microsoft.com/office/drawing/2014/main" id="{C6DDF6B7-E5F5-9748-6616-845BDA54C31A}"/>
              </a:ext>
            </a:extLst>
          </p:cNvPr>
          <p:cNvSpPr/>
          <p:nvPr/>
        </p:nvSpPr>
        <p:spPr>
          <a:xfrm>
            <a:off x="670560" y="3149600"/>
            <a:ext cx="3708400" cy="315976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dirty="0">
                <a:solidFill>
                  <a:schemeClr val="tx1"/>
                </a:solidFill>
                <a:effectLst/>
                <a:latin typeface="Times New Roman" panose="02020603050405020304" pitchFamily="18" charset="0"/>
                <a:cs typeface="Times New Roman" panose="02020603050405020304" pitchFamily="18" charset="0"/>
              </a:rPr>
              <a:t>0:'Speed limit (20km/h)'</a:t>
            </a:r>
          </a:p>
          <a:p>
            <a:r>
              <a:rPr lang="en-US" sz="2000" b="0" dirty="0">
                <a:solidFill>
                  <a:schemeClr val="tx1"/>
                </a:solidFill>
                <a:effectLst/>
                <a:latin typeface="Times New Roman" panose="02020603050405020304" pitchFamily="18" charset="0"/>
                <a:cs typeface="Times New Roman" panose="02020603050405020304" pitchFamily="18" charset="0"/>
              </a:rPr>
              <a:t>1:'Speed limit (30km/h)'</a:t>
            </a:r>
          </a:p>
          <a:p>
            <a:r>
              <a:rPr lang="en-US" sz="2000" b="0" dirty="0">
                <a:solidFill>
                  <a:schemeClr val="tx1"/>
                </a:solidFill>
                <a:effectLst/>
                <a:latin typeface="Times New Roman" panose="02020603050405020304" pitchFamily="18" charset="0"/>
                <a:cs typeface="Times New Roman" panose="02020603050405020304" pitchFamily="18" charset="0"/>
              </a:rPr>
              <a:t>2:'Speed limit (50km/h)'</a:t>
            </a:r>
          </a:p>
          <a:p>
            <a:r>
              <a:rPr lang="en-US" sz="2000" b="0" dirty="0">
                <a:solidFill>
                  <a:schemeClr val="tx1"/>
                </a:solidFill>
                <a:effectLst/>
                <a:latin typeface="Times New Roman" panose="02020603050405020304" pitchFamily="18" charset="0"/>
                <a:cs typeface="Times New Roman" panose="02020603050405020304" pitchFamily="18" charset="0"/>
              </a:rPr>
              <a:t>3:'Speed limit (60km/h)' </a:t>
            </a:r>
          </a:p>
          <a:p>
            <a:r>
              <a:rPr lang="en-US" sz="2000" b="0" dirty="0">
                <a:solidFill>
                  <a:schemeClr val="tx1"/>
                </a:solidFill>
                <a:effectLst/>
                <a:latin typeface="Times New Roman" panose="02020603050405020304" pitchFamily="18" charset="0"/>
                <a:cs typeface="Times New Roman" panose="02020603050405020304" pitchFamily="18" charset="0"/>
              </a:rPr>
              <a:t>4:'Speed limit (70km/h)' </a:t>
            </a:r>
          </a:p>
          <a:p>
            <a:r>
              <a:rPr lang="en-US" sz="2000" b="0" dirty="0">
                <a:solidFill>
                  <a:schemeClr val="tx1"/>
                </a:solidFill>
                <a:effectLst/>
                <a:latin typeface="Times New Roman" panose="02020603050405020304" pitchFamily="18" charset="0"/>
                <a:cs typeface="Times New Roman" panose="02020603050405020304" pitchFamily="18" charset="0"/>
              </a:rPr>
              <a:t>5:'Speed limit (80km/h)’ </a:t>
            </a:r>
          </a:p>
          <a:p>
            <a:r>
              <a:rPr lang="en-US" sz="2000" b="0" dirty="0">
                <a:solidFill>
                  <a:schemeClr val="tx1"/>
                </a:solidFill>
                <a:effectLst/>
                <a:latin typeface="Times New Roman" panose="02020603050405020304" pitchFamily="18" charset="0"/>
                <a:cs typeface="Times New Roman" panose="02020603050405020304" pitchFamily="18" charset="0"/>
              </a:rPr>
              <a:t>6:'End of speed limit (80km/h)'</a:t>
            </a:r>
          </a:p>
          <a:p>
            <a:r>
              <a:rPr lang="en-US" sz="2000" b="0" dirty="0">
                <a:solidFill>
                  <a:schemeClr val="tx1"/>
                </a:solidFill>
                <a:effectLst/>
                <a:latin typeface="Times New Roman" panose="02020603050405020304" pitchFamily="18" charset="0"/>
                <a:cs typeface="Times New Roman" panose="02020603050405020304" pitchFamily="18" charset="0"/>
              </a:rPr>
              <a:t>7:'Speed limit (100km/h)’ </a:t>
            </a:r>
          </a:p>
          <a:p>
            <a:r>
              <a:rPr lang="en-US" sz="2000" b="0" dirty="0">
                <a:solidFill>
                  <a:schemeClr val="tx1"/>
                </a:solidFill>
                <a:effectLst/>
                <a:latin typeface="Times New Roman" panose="02020603050405020304" pitchFamily="18" charset="0"/>
                <a:cs typeface="Times New Roman" panose="02020603050405020304" pitchFamily="18" charset="0"/>
              </a:rPr>
              <a:t>8:'Speed limit (120km/h)' </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644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552</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Multi-Class Single Image Classification German and Persian Traffic Signs</vt:lpstr>
      <vt:lpstr>Introduction:</vt:lpstr>
      <vt:lpstr>Datasets:</vt:lpstr>
      <vt:lpstr>Proposed Methods:</vt:lpstr>
      <vt:lpstr>CNN Results:</vt:lpstr>
      <vt:lpstr>VGG16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Single Image Classification German and Persian Traffic Signs</dc:title>
  <dc:creator>Ziad Attia '23</dc:creator>
  <cp:lastModifiedBy>Shyamsundar Sudharsanam</cp:lastModifiedBy>
  <cp:revision>4</cp:revision>
  <dcterms:created xsi:type="dcterms:W3CDTF">2022-05-16T17:07:02Z</dcterms:created>
  <dcterms:modified xsi:type="dcterms:W3CDTF">2022-05-18T08:58:36Z</dcterms:modified>
</cp:coreProperties>
</file>