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sldIdLst>
    <p:sldId id="291" r:id="rId2"/>
    <p:sldId id="281" r:id="rId3"/>
    <p:sldId id="290" r:id="rId4"/>
    <p:sldId id="298" r:id="rId5"/>
    <p:sldId id="293" r:id="rId6"/>
    <p:sldId id="294" r:id="rId7"/>
    <p:sldId id="296" r:id="rId8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E7AC5B-3F49-0DFA-032F-E196788712EF}" v="180" dt="2024-09-19T13:14:55.497"/>
    <p1510:client id="{1E0FAAD8-6510-D351-441D-051B46261648}" v="18" dt="2024-09-19T14:50:20.009"/>
    <p1510:client id="{4CF2BF34-F50B-42DF-B5D9-8CF6DE01AC16}" v="1" dt="2024-09-19T12:24:58.707"/>
    <p1510:client id="{53A834F4-16A1-FE4A-E443-25F734E17A3D}" v="5" dt="2024-09-19T01:56:25.376"/>
    <p1510:client id="{CC592E4D-391D-4E14-9A31-E27D234023E6}" v="190" dt="2024-09-19T14:08:01.029"/>
    <p1510:client id="{B121D0E4-BCD1-49AA-BBB1-B6D762D1F21C}" v="68" dt="2024-09-19T13:17:13.898"/>
    <p1510:client id="{66BFEE24-F9A2-4AB3-88F8-4A7DDD66B01F}" v="13" dt="2024-09-19T15:03:26.144"/>
    <p1510:client id="{52AAE557-5F99-4861-8880-897BEC78D1FD}" v="557" dt="2024-09-19T15:09:41.258"/>
    <p1510:client id="{7B74E435-3F0A-46E9-90C1-4240E2433C67}" v="132" dt="2024-09-19T13:46:33.6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31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12/12/2024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12/12/2024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12/12/2024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12/12/2024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s://www.sciencedirect.com/science/article/pii/S0167404806000514" TargetMode="External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2.png"/><Relationship Id="rId5" Type="http://schemas.openxmlformats.org/officeDocument/2006/relationships/hyperlink" Target="https://www.researchgate.net/publication/268206982_Immunochemistry" TargetMode="External"/><Relationship Id="rId10" Type="http://schemas.openxmlformats.org/officeDocument/2006/relationships/hyperlink" Target="mailto:santhoshpalanisamy292@gmail.com" TargetMode="External"/><Relationship Id="rId4" Type="http://schemas.openxmlformats.org/officeDocument/2006/relationships/hyperlink" Target="https://cisco.com/c/en/us/support/docs/ip/enhanced-interior-gateway-routing-protocol-eigrp/16406-eigrp-toc.html" TargetMode="External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54891" y="1715881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69313" y="381239"/>
            <a:ext cx="7382220" cy="1438834"/>
          </a:xfrm>
        </p:spPr>
        <p:txBody>
          <a:bodyPr/>
          <a:lstStyle/>
          <a:p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SCADA-Map</a:t>
            </a:r>
            <a:endParaRPr lang="en-IN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lang="en-IN" sz="4000" b="1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85" y="1230451"/>
            <a:ext cx="6482276" cy="5434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Problem Statement ID </a:t>
            </a:r>
            <a:r>
              <a:rPr lang="en-US" sz="2400">
                <a:latin typeface="montserratregular"/>
              </a:rPr>
              <a:t>- SIH1708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Problem Statement Title - </a:t>
            </a:r>
            <a:r>
              <a:rPr lang="en-US" sz="2400" b="0" i="0" u="none" strike="noStrike">
                <a:effectLst/>
                <a:latin typeface="montserratregular"/>
              </a:rPr>
              <a:t>Tool for secure</a:t>
            </a:r>
          </a:p>
          <a:p>
            <a:pPr algn="just">
              <a:lnSpc>
                <a:spcPct val="200000"/>
              </a:lnSpc>
            </a:pPr>
            <a:r>
              <a:rPr lang="en-US" sz="2400">
                <a:latin typeface="montserratregular"/>
              </a:rPr>
              <a:t> </a:t>
            </a:r>
            <a:r>
              <a:rPr lang="en-US" sz="2400" b="0" i="0" u="none" strike="noStrike">
                <a:effectLst/>
                <a:latin typeface="montserratregular"/>
              </a:rPr>
              <a:t> automatic network topology creation</a:t>
            </a:r>
            <a:endParaRPr 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Theme - </a:t>
            </a:r>
            <a:r>
              <a:rPr lang="en-US" sz="2400">
                <a:latin typeface="montserratregular"/>
              </a:rPr>
              <a:t>Miscellaneous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PS Category - </a:t>
            </a:r>
            <a:r>
              <a:rPr lang="en-US" sz="2400">
                <a:latin typeface="montserratregular"/>
              </a:rPr>
              <a:t>Software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Team ID - </a:t>
            </a:r>
            <a:r>
              <a:rPr lang="en-US" sz="2400">
                <a:latin typeface="montserratregular"/>
              </a:rPr>
              <a:t>5900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Team Name - </a:t>
            </a:r>
            <a:r>
              <a:rPr lang="en-US" sz="2400">
                <a:latin typeface="montserratregular"/>
              </a:rPr>
              <a:t>DenQueue</a:t>
            </a:r>
            <a:endParaRPr lang="en-IN" sz="2400">
              <a:latin typeface="montserratregular"/>
            </a:endParaRPr>
          </a:p>
        </p:txBody>
      </p:sp>
      <p:pic>
        <p:nvPicPr>
          <p:cNvPr id="9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16C5A6-BB98-C3CA-619A-071254CDE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00" y="827278"/>
            <a:ext cx="11784045" cy="5405230"/>
          </a:xfrm>
          <a:prstGeom prst="rect">
            <a:avLst/>
          </a:prstGeom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588619" y="-182417"/>
            <a:ext cx="10972800" cy="1143000"/>
          </a:xfrm>
        </p:spPr>
        <p:txBody>
          <a:bodyPr/>
          <a:lstStyle/>
          <a:p>
            <a:pPr eaLnBrk="1" hangingPunct="1"/>
            <a:r>
              <a:rPr lang="en-US" sz="3200" b="1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SCADA-Map</a:t>
            </a: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154200" y="655913"/>
            <a:ext cx="12191999" cy="7448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>
            <a:spAutoFit/>
          </a:bodyPr>
          <a:lstStyle/>
          <a:p>
            <a:endParaRPr lang="en-US" sz="1400" b="1" u="sng" dirty="0">
              <a:solidFill>
                <a:schemeClr val="tx2"/>
              </a:solidFill>
              <a:latin typeface="Arial"/>
              <a:ea typeface="ＭＳ Ｐゴシック"/>
              <a:cs typeface="Arial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b="1" u="sng" dirty="0">
                <a:solidFill>
                  <a:schemeClr val="tx2"/>
                </a:solidFill>
                <a:latin typeface="Arial"/>
                <a:ea typeface="ＭＳ Ｐゴシック"/>
                <a:cs typeface="Arial"/>
              </a:rPr>
              <a:t>Detailed Explanation</a:t>
            </a:r>
          </a:p>
          <a:p>
            <a:endParaRPr lang="en-US" sz="1400" b="1" u="sng" dirty="0">
              <a:solidFill>
                <a:schemeClr val="tx2"/>
              </a:solidFill>
              <a:latin typeface="Arial"/>
              <a:ea typeface="ＭＳ Ｐゴシック"/>
              <a:cs typeface="Arial"/>
            </a:endParaRPr>
          </a:p>
          <a:p>
            <a:pPr marL="742950" lvl="1" indent="-285750" algn="just">
              <a:buFont typeface="Wingdings" panose="05000000000000000000" pitchFamily="2" charset="2"/>
              <a:buChar char="v"/>
            </a:pPr>
            <a:r>
              <a:rPr lang="en-US" sz="1200" b="1" dirty="0"/>
              <a:t> Secure Topology Discovery:</a:t>
            </a:r>
            <a:endParaRPr lang="en-US" sz="1200" dirty="0"/>
          </a:p>
          <a:p>
            <a:pPr algn="just"/>
            <a:r>
              <a:rPr lang="en-US" sz="1200" dirty="0"/>
              <a:t>                       Leverages EIGRP routing data for accurate and real-time network mapping.</a:t>
            </a:r>
          </a:p>
          <a:p>
            <a:pPr algn="just"/>
            <a:r>
              <a:rPr lang="en-US" sz="1200" dirty="0"/>
              <a:t>                       Eliminates the security risks associated with CDP/LLDP, ensuring a more robust and protected network infrastructure.</a:t>
            </a:r>
          </a:p>
          <a:p>
            <a:pPr marL="742950" lvl="1" indent="-285750" algn="just">
              <a:buFont typeface="Wingdings" panose="05000000000000000000" pitchFamily="2" charset="2"/>
              <a:buChar char="v"/>
            </a:pPr>
            <a:r>
              <a:rPr lang="en-US" sz="1200" b="1" dirty="0"/>
              <a:t> AI-Powered Anomaly Detection:</a:t>
            </a:r>
            <a:endParaRPr lang="en-US" sz="1200" dirty="0"/>
          </a:p>
          <a:p>
            <a:pPr algn="just"/>
            <a:r>
              <a:rPr lang="en-US" sz="1200" dirty="0"/>
              <a:t>                       Employs AI-driven models to continuously analyze network traffic and device behavior.</a:t>
            </a:r>
          </a:p>
          <a:p>
            <a:pPr algn="just"/>
            <a:r>
              <a:rPr lang="en-US" sz="1200" dirty="0"/>
              <a:t>                      Proactively identifies suspicious activities, unauthorized devices, and potential security threats.</a:t>
            </a:r>
          </a:p>
          <a:p>
            <a:pPr marL="742950" lvl="1" indent="-285750" algn="just">
              <a:buFont typeface="Wingdings" panose="05000000000000000000" pitchFamily="2" charset="2"/>
              <a:buChar char="v"/>
            </a:pPr>
            <a:r>
              <a:rPr lang="en-US" sz="1200" b="1" dirty="0"/>
              <a:t>AI/ML Authentication:</a:t>
            </a:r>
            <a:endParaRPr lang="en-US" sz="1200" dirty="0"/>
          </a:p>
          <a:p>
            <a:pPr algn="just"/>
            <a:r>
              <a:rPr lang="en-US" sz="1200" dirty="0"/>
              <a:t>                      Utilizes AI/ML technology to verify device identities and ensure only authorized devices can access the network.</a:t>
            </a:r>
          </a:p>
          <a:p>
            <a:pPr algn="just"/>
            <a:r>
              <a:rPr lang="en-US" sz="1200" dirty="0"/>
              <a:t>                      Enhances security and prevents unauthorized access, safeguarding critical SCADA infrastructure.</a:t>
            </a:r>
          </a:p>
          <a:p>
            <a:pPr marL="742950" lvl="1" indent="-285750" algn="just">
              <a:buFont typeface="Wingdings" panose="05000000000000000000" pitchFamily="2" charset="2"/>
              <a:buChar char="v"/>
            </a:pPr>
            <a:r>
              <a:rPr lang="en-US" sz="1200" b="1" dirty="0"/>
              <a:t> Scalability for Large Networks:</a:t>
            </a:r>
            <a:endParaRPr lang="en-US" sz="1200" dirty="0"/>
          </a:p>
          <a:p>
            <a:pPr algn="just"/>
            <a:r>
              <a:rPr lang="en-US" sz="1200" dirty="0"/>
              <a:t>                      Designed to accommodate vast networks, spanning thousands of kilometers.</a:t>
            </a:r>
          </a:p>
          <a:p>
            <a:pPr algn="just"/>
            <a:r>
              <a:rPr lang="en-US" sz="1200" dirty="0"/>
              <a:t>                      Offers distributed architecture for local enforcement of security while maintaining centralized control.</a:t>
            </a:r>
          </a:p>
          <a:p>
            <a:pPr marL="742950" lvl="1" indent="-285750" algn="just">
              <a:buFont typeface="Wingdings" panose="05000000000000000000" pitchFamily="2" charset="2"/>
              <a:buChar char="v"/>
            </a:pPr>
            <a:r>
              <a:rPr lang="en-US" sz="1200" b="1" dirty="0"/>
              <a:t> Real-Time Visualization and Alerts:</a:t>
            </a:r>
            <a:endParaRPr lang="en-US" sz="1200" dirty="0"/>
          </a:p>
          <a:p>
            <a:pPr algn="just"/>
            <a:r>
              <a:rPr lang="en-US" sz="1200" dirty="0"/>
              <a:t>                      Provides an interactive web-based interface for real-time monitoring of network topology and device status.</a:t>
            </a:r>
          </a:p>
          <a:p>
            <a:pPr algn="just"/>
            <a:r>
              <a:rPr lang="en-US" sz="1200" dirty="0"/>
              <a:t>                      Generates instant alerts for anomalies or unauthorized access attempts, enabling prompt response and efficient network maintenance.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400" b="1" u="sng" dirty="0">
                <a:solidFill>
                  <a:schemeClr val="tx2"/>
                </a:solidFill>
                <a:latin typeface="Arial"/>
                <a:ea typeface="ＭＳ Ｐゴシック"/>
                <a:cs typeface="Arial"/>
              </a:rPr>
              <a:t>How It Addresses The Problem </a:t>
            </a:r>
          </a:p>
          <a:p>
            <a:pPr lvl="1" algn="just"/>
            <a:r>
              <a:rPr lang="en-US" sz="1400" b="1" u="sng" dirty="0">
                <a:solidFill>
                  <a:schemeClr val="tx2"/>
                </a:solidFill>
                <a:latin typeface="Arial"/>
                <a:ea typeface="ＭＳ Ｐゴシック"/>
                <a:cs typeface="Arial"/>
              </a:rPr>
              <a:t>  </a:t>
            </a:r>
          </a:p>
          <a:p>
            <a:pPr marL="628650" lvl="1" indent="-171450" algn="just">
              <a:buFont typeface="Wingdings" panose="05000000000000000000" pitchFamily="2" charset="2"/>
              <a:buChar char="§"/>
            </a:pPr>
            <a:r>
              <a:rPr lang="en-US" sz="1200" b="1" dirty="0"/>
              <a:t> Accurate Device Identification:</a:t>
            </a:r>
            <a:endParaRPr lang="en-US" sz="1200" dirty="0"/>
          </a:p>
          <a:p>
            <a:pPr algn="just"/>
            <a:r>
              <a:rPr lang="en-US" sz="1200" dirty="0"/>
              <a:t>                   Avoids insecure protocols like CDP/LLDP.</a:t>
            </a:r>
          </a:p>
          <a:p>
            <a:pPr algn="just"/>
            <a:r>
              <a:rPr lang="en-US" sz="1200" dirty="0"/>
              <a:t>                   Uses syslog, EIGRP for reliable device and connection information.</a:t>
            </a:r>
          </a:p>
          <a:p>
            <a:pPr marL="628650" lvl="1" indent="-171450" algn="just">
              <a:buFont typeface="Wingdings" panose="05000000000000000000" pitchFamily="2" charset="2"/>
              <a:buChar char="§"/>
            </a:pPr>
            <a:r>
              <a:rPr lang="en-US" sz="1200" b="1" dirty="0"/>
              <a:t> Real-Time Network Topology:</a:t>
            </a:r>
            <a:endParaRPr lang="en-US" sz="1200" dirty="0"/>
          </a:p>
          <a:p>
            <a:pPr algn="just"/>
            <a:r>
              <a:rPr lang="en-US" sz="1200" dirty="0"/>
              <a:t>                   Provides up-to-date network maps.</a:t>
            </a:r>
          </a:p>
          <a:p>
            <a:pPr algn="just"/>
            <a:r>
              <a:rPr lang="en-US" sz="1200" dirty="0"/>
              <a:t>                   Uses routing protocols for instant updates, aiding troubleshooting and security.</a:t>
            </a:r>
          </a:p>
          <a:p>
            <a:pPr marL="628650" lvl="1" indent="-171450" algn="just">
              <a:buFont typeface="Wingdings" panose="05000000000000000000" pitchFamily="2" charset="2"/>
              <a:buChar char="§"/>
            </a:pPr>
            <a:r>
              <a:rPr lang="en-US" sz="1200" b="1" dirty="0"/>
              <a:t> Network Security Across Large Areas:</a:t>
            </a:r>
            <a:endParaRPr lang="en-US" sz="1200" dirty="0"/>
          </a:p>
          <a:p>
            <a:pPr algn="just"/>
            <a:r>
              <a:rPr lang="en-US" sz="1200" dirty="0"/>
              <a:t>                   Combines AI anomaly detection and ML-based device authentication.</a:t>
            </a:r>
          </a:p>
          <a:p>
            <a:pPr algn="just"/>
            <a:r>
              <a:rPr lang="en-US" sz="1200" dirty="0"/>
              <a:t>                   Dynamically segments the network to isolate threats and prevent unauthorized access.</a:t>
            </a:r>
          </a:p>
          <a:p>
            <a:pPr algn="just"/>
            <a:endParaRPr lang="en-US" sz="1200" b="1" u="sng" dirty="0">
              <a:solidFill>
                <a:schemeClr val="tx2"/>
              </a:solidFill>
              <a:latin typeface="Arial"/>
              <a:ea typeface="ＭＳ Ｐゴシック"/>
              <a:cs typeface="Arial"/>
            </a:endParaRPr>
          </a:p>
          <a:p>
            <a:pPr lvl="1" algn="just"/>
            <a:endParaRPr lang="en-US" sz="1400" b="1" u="sng" dirty="0">
              <a:solidFill>
                <a:schemeClr val="tx2"/>
              </a:solidFill>
              <a:latin typeface="Arial"/>
              <a:ea typeface="ＭＳ Ｐゴシック"/>
              <a:cs typeface="Arial"/>
            </a:endParaRPr>
          </a:p>
          <a:p>
            <a:pPr algn="just"/>
            <a:endParaRPr lang="en-US" sz="1400" b="1" u="sng" dirty="0">
              <a:solidFill>
                <a:schemeClr val="tx2"/>
              </a:solidFill>
              <a:latin typeface="Arial"/>
              <a:ea typeface="ＭＳ Ｐゴシック"/>
              <a:cs typeface="Arial"/>
            </a:endParaRPr>
          </a:p>
          <a:p>
            <a:pPr lvl="1" algn="just"/>
            <a:endParaRPr lang="en-US" sz="1400" b="1" u="sng" dirty="0">
              <a:solidFill>
                <a:schemeClr val="tx2"/>
              </a:solidFill>
              <a:latin typeface="Arial"/>
              <a:ea typeface="ＭＳ Ｐゴシック"/>
              <a:cs typeface="Arial"/>
            </a:endParaRPr>
          </a:p>
          <a:p>
            <a:pPr lvl="1" algn="just"/>
            <a:r>
              <a:rPr lang="en-US" sz="1400" b="1" u="sng" dirty="0">
                <a:solidFill>
                  <a:schemeClr val="tx2"/>
                </a:solidFill>
                <a:latin typeface="Arial"/>
                <a:ea typeface="ＭＳ Ｐゴシック"/>
                <a:cs typeface="Arial"/>
              </a:rPr>
              <a:t>       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</a:p>
        </p:txBody>
      </p:sp>
      <p:pic>
        <p:nvPicPr>
          <p:cNvPr id="11" name="Google Shape;93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75949" y="0"/>
            <a:ext cx="1291094" cy="77816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9A4B503-5ACF-4EB0-A08F-3E3A1116791F}"/>
              </a:ext>
            </a:extLst>
          </p:cNvPr>
          <p:cNvSpPr/>
          <p:nvPr/>
        </p:nvSpPr>
        <p:spPr>
          <a:xfrm>
            <a:off x="182995" y="86447"/>
            <a:ext cx="1822934" cy="5694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lt1"/>
                </a:solidFill>
              </a:defRPr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DenQueue</a:t>
            </a:r>
            <a:endParaRPr lang="en-US" sz="20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458" y="6365446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@SIH Idea submission- Template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D294C13-36B2-BD84-70C1-D728A4CF2C71}"/>
              </a:ext>
            </a:extLst>
          </p:cNvPr>
          <p:cNvSpPr/>
          <p:nvPr/>
        </p:nvSpPr>
        <p:spPr>
          <a:xfrm>
            <a:off x="238906" y="187535"/>
            <a:ext cx="1822934" cy="5694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lt1"/>
                </a:solidFill>
              </a:defRPr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DenQueue</a:t>
            </a:r>
            <a:endParaRPr lang="en-US" sz="20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0AAFA3-0F8F-34E1-FAAA-CBBA7D436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16" y="1022641"/>
            <a:ext cx="11865368" cy="5179196"/>
          </a:xfrm>
          <a:prstGeom prst="rect">
            <a:avLst/>
          </a:prstGeom>
        </p:spPr>
      </p:pic>
      <p:grpSp>
        <p:nvGrpSpPr>
          <p:cNvPr id="9" name="Google Shape;135;p15">
            <a:extLst>
              <a:ext uri="{FF2B5EF4-FFF2-40B4-BE49-F238E27FC236}">
                <a16:creationId xmlns:a16="http://schemas.microsoft.com/office/drawing/2014/main" id="{A474D9FF-6813-333A-3E83-14CE064E1BD2}"/>
              </a:ext>
            </a:extLst>
          </p:cNvPr>
          <p:cNvGrpSpPr/>
          <p:nvPr/>
        </p:nvGrpSpPr>
        <p:grpSpPr>
          <a:xfrm>
            <a:off x="264395" y="1768826"/>
            <a:ext cx="3545954" cy="3650187"/>
            <a:chOff x="-62892" y="411"/>
            <a:chExt cx="3384657" cy="4265908"/>
          </a:xfrm>
        </p:grpSpPr>
        <p:sp>
          <p:nvSpPr>
            <p:cNvPr id="11" name="Google Shape;136;p15">
              <a:extLst>
                <a:ext uri="{FF2B5EF4-FFF2-40B4-BE49-F238E27FC236}">
                  <a16:creationId xmlns:a16="http://schemas.microsoft.com/office/drawing/2014/main" id="{7350A288-9FFA-4156-69F6-EF9C26545BAC}"/>
                </a:ext>
              </a:extLst>
            </p:cNvPr>
            <p:cNvSpPr/>
            <p:nvPr/>
          </p:nvSpPr>
          <p:spPr>
            <a:xfrm>
              <a:off x="0" y="448710"/>
              <a:ext cx="3321765" cy="380835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37;p15">
              <a:extLst>
                <a:ext uri="{FF2B5EF4-FFF2-40B4-BE49-F238E27FC236}">
                  <a16:creationId xmlns:a16="http://schemas.microsoft.com/office/drawing/2014/main" id="{7654694A-3A0C-C6AF-038C-EE8E728752A7}"/>
                </a:ext>
              </a:extLst>
            </p:cNvPr>
            <p:cNvSpPr txBox="1"/>
            <p:nvPr/>
          </p:nvSpPr>
          <p:spPr>
            <a:xfrm>
              <a:off x="-62892" y="521565"/>
              <a:ext cx="3321765" cy="37447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7800" tIns="645650" rIns="257800" bIns="177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alibri" panose="020F0502020204030204"/>
                <a:buChar char="•"/>
              </a:pPr>
              <a:r>
                <a:rPr lang="en-US" b="1" i="0" u="none" strike="noStrike" cap="none" dirty="0">
                  <a:solidFill>
                    <a:schemeClr val="dk1"/>
                  </a:solidFill>
                  <a:latin typeface="Times New Roman" panose="02020603050405020304" pitchFamily="18" charset="0"/>
                  <a:ea typeface="Calibri" panose="020F0502020204030204"/>
                  <a:cs typeface="Times New Roman" panose="02020603050405020304" pitchFamily="18" charset="0"/>
                  <a:sym typeface="Calibri" panose="020F0502020204030204"/>
                </a:rPr>
                <a:t>Front-End</a:t>
              </a:r>
              <a:r>
                <a:rPr lang="en-US" b="0" i="0" u="none" strike="noStrike" cap="none" dirty="0">
                  <a:solidFill>
                    <a:schemeClr val="dk1"/>
                  </a:solidFill>
                  <a:latin typeface="Times New Roman" panose="02020603050405020304" pitchFamily="18" charset="0"/>
                  <a:ea typeface="Calibri" panose="020F0502020204030204"/>
                  <a:cs typeface="Times New Roman" panose="02020603050405020304" pitchFamily="18" charset="0"/>
                  <a:sym typeface="Calibri" panose="020F0502020204030204"/>
                </a:rPr>
                <a:t>: HTML,  CSS, JavaScript, </a:t>
              </a:r>
              <a:r>
                <a:rPr lang="en-IN" dirty="0">
                  <a:solidFill>
                    <a:schemeClr val="dk1"/>
                  </a:solidFill>
                  <a:latin typeface="Times New Roman" panose="02020603050405020304" pitchFamily="18" charset="0"/>
                  <a:ea typeface="Calibri" panose="020F0502020204030204"/>
                  <a:cs typeface="Times New Roman" panose="02020603050405020304" pitchFamily="18" charset="0"/>
                </a:rPr>
                <a:t>D3.js</a:t>
              </a:r>
              <a:r>
                <a:rPr lang="en-US" dirty="0">
                  <a:solidFill>
                    <a:schemeClr val="dk1"/>
                  </a:solidFill>
                  <a:latin typeface="Times New Roman" panose="02020603050405020304" pitchFamily="18" charset="0"/>
                  <a:ea typeface="Calibri" panose="020F0502020204030204"/>
                  <a:cs typeface="Times New Roman" panose="02020603050405020304" pitchFamily="18" charset="0"/>
                  <a:sym typeface="Calibri" panose="020F0502020204030204"/>
                </a:rPr>
                <a:t>                                                                             </a:t>
              </a:r>
              <a:endParaRPr lang="en-US" dirty="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75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 panose="020F0502020204030204"/>
                <a:buChar char="•"/>
              </a:pPr>
              <a:r>
                <a:rPr lang="en-US" b="1" i="0" u="none" strike="noStrike" cap="none" dirty="0">
                  <a:solidFill>
                    <a:schemeClr val="dk1"/>
                  </a:solidFill>
                  <a:latin typeface="Times New Roman" panose="02020603050405020304" pitchFamily="18" charset="0"/>
                  <a:ea typeface="Calibri" panose="020F0502020204030204"/>
                  <a:cs typeface="Times New Roman" panose="02020603050405020304" pitchFamily="18" charset="0"/>
                  <a:sym typeface="Calibri" panose="020F0502020204030204"/>
                </a:rPr>
                <a:t>Back-End</a:t>
              </a:r>
              <a:r>
                <a:rPr lang="en-US" b="0" i="0" u="none" strike="noStrike" cap="none" dirty="0">
                  <a:solidFill>
                    <a:schemeClr val="dk1"/>
                  </a:solidFill>
                  <a:latin typeface="Times New Roman" panose="02020603050405020304" pitchFamily="18" charset="0"/>
                  <a:ea typeface="Calibri" panose="020F0502020204030204"/>
                  <a:cs typeface="Times New Roman" panose="02020603050405020304" pitchFamily="18" charset="0"/>
                  <a:sym typeface="Calibri" panose="020F0502020204030204"/>
                </a:rPr>
                <a:t>: </a:t>
              </a:r>
              <a:r>
                <a:rPr lang="en-US" dirty="0">
                  <a:solidFill>
                    <a:schemeClr val="dk1"/>
                  </a:solidFill>
                  <a:latin typeface="Times New Roman" panose="02020603050405020304" pitchFamily="18" charset="0"/>
                  <a:ea typeface="Calibri" panose="020F0502020204030204"/>
                  <a:cs typeface="Times New Roman" panose="02020603050405020304" pitchFamily="18" charset="0"/>
                  <a:sym typeface="Calibri" panose="020F0502020204030204"/>
                </a:rPr>
                <a:t>Python</a:t>
              </a:r>
              <a:endParaRPr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 panose="020F0502020204030204"/>
                <a:buChar char="•"/>
              </a:pPr>
              <a:r>
                <a:rPr lang="en-US" b="1" dirty="0">
                  <a:solidFill>
                    <a:schemeClr val="dk1"/>
                  </a:solidFill>
                  <a:latin typeface="Times New Roman" panose="02020603050405020304" pitchFamily="18" charset="0"/>
                  <a:ea typeface="Calibri" panose="020F0502020204030204"/>
                  <a:cs typeface="Times New Roman" panose="02020603050405020304" pitchFamily="18" charset="0"/>
                  <a:sym typeface="Calibri" panose="020F0502020204030204"/>
                </a:rPr>
                <a:t>Libraries&amp;Tools</a:t>
              </a:r>
              <a:r>
                <a:rPr lang="en-US" dirty="0">
                  <a:solidFill>
                    <a:schemeClr val="dk1"/>
                  </a:solidFill>
                  <a:latin typeface="Times New Roman" panose="02020603050405020304" pitchFamily="18" charset="0"/>
                  <a:ea typeface="Calibri" panose="020F0502020204030204"/>
                  <a:cs typeface="Times New Roman" panose="02020603050405020304" pitchFamily="18" charset="0"/>
                  <a:sym typeface="Calibri" panose="020F0502020204030204"/>
                </a:rPr>
                <a:t>: Pandas, Networks</a:t>
              </a: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 panose="020F0502020204030204"/>
                <a:buChar char="•"/>
              </a:pPr>
              <a:r>
                <a:rPr lang="en-IN" b="1" dirty="0">
                  <a:solidFill>
                    <a:schemeClr val="dk1"/>
                  </a:solidFill>
                  <a:latin typeface="Times New Roman" panose="02020603050405020304" pitchFamily="18" charset="0"/>
                  <a:ea typeface="Calibri" panose="020F0502020204030204"/>
                  <a:cs typeface="Times New Roman" panose="02020603050405020304" pitchFamily="18" charset="0"/>
                </a:rPr>
                <a:t>Security Tech: </a:t>
              </a:r>
              <a:r>
                <a:rPr lang="en-IN" dirty="0">
                  <a:solidFill>
                    <a:schemeClr val="dk1"/>
                  </a:solidFill>
                  <a:latin typeface="Times New Roman" panose="02020603050405020304" pitchFamily="18" charset="0"/>
                  <a:ea typeface="Calibri" panose="020F0502020204030204"/>
                  <a:cs typeface="Times New Roman" panose="02020603050405020304" pitchFamily="18" charset="0"/>
                </a:rPr>
                <a:t>EIGRP, syslog</a:t>
              </a: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 panose="020F0502020204030204"/>
                <a:buChar char="•"/>
              </a:pPr>
              <a:r>
                <a:rPr lang="en-IN" b="1" dirty="0">
                  <a:solidFill>
                    <a:schemeClr val="dk1"/>
                  </a:solidFill>
                  <a:latin typeface="Times New Roman" panose="02020603050405020304" pitchFamily="18" charset="0"/>
                  <a:ea typeface="Calibri" panose="020F0502020204030204"/>
                  <a:cs typeface="Times New Roman" panose="02020603050405020304" pitchFamily="18" charset="0"/>
                </a:rPr>
                <a:t>AI/ML: </a:t>
              </a:r>
              <a:r>
                <a:rPr lang="en-IN" dirty="0" err="1">
                  <a:solidFill>
                    <a:schemeClr val="dk1"/>
                  </a:solidFill>
                  <a:latin typeface="Times New Roman" panose="02020603050405020304" pitchFamily="18" charset="0"/>
                  <a:ea typeface="Calibri" panose="020F0502020204030204"/>
                  <a:cs typeface="Times New Roman" panose="02020603050405020304" pitchFamily="18" charset="0"/>
                </a:rPr>
                <a:t>sklearn</a:t>
              </a:r>
              <a:r>
                <a:rPr lang="en-IN" dirty="0">
                  <a:solidFill>
                    <a:schemeClr val="dk1"/>
                  </a:solidFill>
                  <a:latin typeface="Times New Roman" panose="02020603050405020304" pitchFamily="18" charset="0"/>
                  <a:ea typeface="Calibri" panose="020F0502020204030204"/>
                  <a:cs typeface="Times New Roman" panose="02020603050405020304" pitchFamily="18" charset="0"/>
                </a:rPr>
                <a:t>, </a:t>
              </a:r>
              <a:r>
                <a:rPr lang="en-IN" dirty="0" err="1">
                  <a:solidFill>
                    <a:schemeClr val="dk1"/>
                  </a:solidFill>
                  <a:latin typeface="Times New Roman" panose="02020603050405020304" pitchFamily="18" charset="0"/>
                  <a:ea typeface="Calibri" panose="020F0502020204030204"/>
                  <a:cs typeface="Times New Roman" panose="02020603050405020304" pitchFamily="18" charset="0"/>
                </a:rPr>
                <a:t>TfdfVectorizer</a:t>
              </a:r>
              <a:r>
                <a:rPr lang="en-IN" dirty="0">
                  <a:solidFill>
                    <a:schemeClr val="dk1"/>
                  </a:solidFill>
                  <a:latin typeface="Times New Roman" panose="02020603050405020304" pitchFamily="18" charset="0"/>
                  <a:ea typeface="Calibri" panose="020F0502020204030204"/>
                  <a:cs typeface="Times New Roman" panose="02020603050405020304" pitchFamily="18" charset="0"/>
                </a:rPr>
                <a:t>, </a:t>
              </a:r>
              <a:r>
                <a:rPr lang="en-IN" dirty="0" err="1">
                  <a:solidFill>
                    <a:schemeClr val="dk1"/>
                  </a:solidFill>
                  <a:latin typeface="Times New Roman" panose="02020603050405020304" pitchFamily="18" charset="0"/>
                  <a:ea typeface="Calibri" panose="020F0502020204030204"/>
                  <a:cs typeface="Times New Roman" panose="02020603050405020304" pitchFamily="18" charset="0"/>
                </a:rPr>
                <a:t>MultinomialNB</a:t>
              </a:r>
              <a:r>
                <a:rPr lang="en-IN" dirty="0">
                  <a:solidFill>
                    <a:schemeClr val="dk1"/>
                  </a:solidFill>
                  <a:latin typeface="Times New Roman" panose="02020603050405020304" pitchFamily="18" charset="0"/>
                  <a:ea typeface="Calibri" panose="020F0502020204030204"/>
                  <a:cs typeface="Times New Roman" panose="02020603050405020304" pitchFamily="18" charset="0"/>
                </a:rPr>
                <a:t> </a:t>
              </a: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 panose="020F0502020204030204"/>
                <a:buChar char="•"/>
              </a:pPr>
              <a:r>
                <a:rPr lang="en-US" b="1" dirty="0">
                  <a:solidFill>
                    <a:schemeClr val="dk1"/>
                  </a:solidFill>
                  <a:latin typeface="Times New Roman" panose="02020603050405020304" pitchFamily="18" charset="0"/>
                  <a:ea typeface="Calibri" panose="020F0502020204030204"/>
                  <a:cs typeface="Times New Roman" panose="02020603050405020304" pitchFamily="18" charset="0"/>
                  <a:sym typeface="Calibri" panose="020F0502020204030204"/>
                </a:rPr>
                <a:t>A</a:t>
              </a:r>
              <a:r>
                <a:rPr lang="en-IN" b="1" dirty="0" err="1">
                  <a:solidFill>
                    <a:schemeClr val="dk1"/>
                  </a:solidFill>
                  <a:latin typeface="Times New Roman" panose="02020603050405020304" pitchFamily="18" charset="0"/>
                  <a:ea typeface="Calibri" panose="020F0502020204030204"/>
                  <a:cs typeface="Times New Roman" panose="02020603050405020304" pitchFamily="18" charset="0"/>
                  <a:sym typeface="Calibri" panose="020F0502020204030204"/>
                </a:rPr>
                <a:t>lgorithm</a:t>
              </a:r>
              <a:r>
                <a:rPr lang="en-IN" b="1" dirty="0">
                  <a:solidFill>
                    <a:schemeClr val="dk1"/>
                  </a:solidFill>
                  <a:latin typeface="Times New Roman" panose="02020603050405020304" pitchFamily="18" charset="0"/>
                  <a:ea typeface="Calibri" panose="020F0502020204030204"/>
                  <a:cs typeface="Times New Roman" panose="02020603050405020304" pitchFamily="18" charset="0"/>
                  <a:sym typeface="Calibri" panose="020F0502020204030204"/>
                </a:rPr>
                <a:t>:</a:t>
              </a:r>
              <a:r>
                <a:rPr lang="en-IN" dirty="0">
                  <a:solidFill>
                    <a:schemeClr val="dk1"/>
                  </a:solidFill>
                  <a:latin typeface="Times New Roman" panose="02020603050405020304" pitchFamily="18" charset="0"/>
                  <a:ea typeface="Calibri" panose="020F0502020204030204"/>
                  <a:cs typeface="Times New Roman" panose="02020603050405020304" pitchFamily="18" charset="0"/>
                  <a:sym typeface="Calibri" panose="020F0502020204030204"/>
                </a:rPr>
                <a:t> Naïve Bayes Classifier</a:t>
              </a: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 panose="020F0502020204030204"/>
                <a:buChar char="•"/>
              </a:pPr>
              <a:r>
                <a:rPr lang="en-US" b="1" dirty="0">
                  <a:solidFill>
                    <a:schemeClr val="dk1"/>
                  </a:solidFill>
                  <a:latin typeface="Times New Roman" panose="02020603050405020304" pitchFamily="18" charset="0"/>
                  <a:ea typeface="Calibri" panose="020F0502020204030204"/>
                  <a:cs typeface="Times New Roman" panose="02020603050405020304" pitchFamily="18" charset="0"/>
                  <a:sym typeface="Calibri" panose="020F0502020204030204"/>
                </a:rPr>
                <a:t>S</a:t>
              </a:r>
              <a:r>
                <a:rPr lang="en-IN" b="1" dirty="0" err="1">
                  <a:solidFill>
                    <a:schemeClr val="dk1"/>
                  </a:solidFill>
                  <a:latin typeface="Times New Roman" panose="02020603050405020304" pitchFamily="18" charset="0"/>
                  <a:ea typeface="Calibri" panose="020F0502020204030204"/>
                  <a:cs typeface="Times New Roman" panose="02020603050405020304" pitchFamily="18" charset="0"/>
                  <a:sym typeface="Calibri" panose="020F0502020204030204"/>
                </a:rPr>
                <a:t>imulation</a:t>
              </a:r>
              <a:r>
                <a:rPr lang="en-IN" b="1" dirty="0">
                  <a:solidFill>
                    <a:schemeClr val="dk1"/>
                  </a:solidFill>
                  <a:latin typeface="Times New Roman" panose="02020603050405020304" pitchFamily="18" charset="0"/>
                  <a:ea typeface="Calibri" panose="020F0502020204030204"/>
                  <a:cs typeface="Times New Roman" panose="02020603050405020304" pitchFamily="18" charset="0"/>
                  <a:sym typeface="Calibri" panose="020F0502020204030204"/>
                </a:rPr>
                <a:t>:</a:t>
              </a:r>
              <a:r>
                <a:rPr lang="en-IN" dirty="0">
                  <a:solidFill>
                    <a:schemeClr val="dk1"/>
                  </a:solidFill>
                  <a:latin typeface="Times New Roman" panose="02020603050405020304" pitchFamily="18" charset="0"/>
                  <a:ea typeface="Calibri" panose="020F0502020204030204"/>
                  <a:cs typeface="Times New Roman" panose="02020603050405020304" pitchFamily="18" charset="0"/>
                  <a:sym typeface="Calibri" panose="020F0502020204030204"/>
                </a:rPr>
                <a:t> Cisco Packet Tracer</a:t>
              </a:r>
              <a:endParaRPr dirty="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endParaRPr>
            </a:p>
          </p:txBody>
        </p:sp>
        <p:sp>
          <p:nvSpPr>
            <p:cNvPr id="13" name="Google Shape;138;p15">
              <a:extLst>
                <a:ext uri="{FF2B5EF4-FFF2-40B4-BE49-F238E27FC236}">
                  <a16:creationId xmlns:a16="http://schemas.microsoft.com/office/drawing/2014/main" id="{A0C2DDB0-3BC6-CE34-E47B-0F1B58B62C80}"/>
                </a:ext>
              </a:extLst>
            </p:cNvPr>
            <p:cNvSpPr/>
            <p:nvPr/>
          </p:nvSpPr>
          <p:spPr>
            <a:xfrm>
              <a:off x="166088" y="411"/>
              <a:ext cx="2863806" cy="91512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39;p15">
              <a:extLst>
                <a:ext uri="{FF2B5EF4-FFF2-40B4-BE49-F238E27FC236}">
                  <a16:creationId xmlns:a16="http://schemas.microsoft.com/office/drawing/2014/main" id="{95E80C4C-3E89-F0E5-607A-D38D5F090AA6}"/>
                </a:ext>
              </a:extLst>
            </p:cNvPr>
            <p:cNvSpPr txBox="1"/>
            <p:nvPr/>
          </p:nvSpPr>
          <p:spPr>
            <a:xfrm>
              <a:off x="166088" y="35027"/>
              <a:ext cx="2774462" cy="8257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7875" tIns="0" rIns="87875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Calibri" panose="020F0502020204030204"/>
                <a:buNone/>
              </a:pPr>
              <a:r>
                <a:rPr lang="en-US" sz="2800" dirty="0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       </a:t>
              </a:r>
              <a:r>
                <a:rPr lang="en-US" sz="2800" b="1" dirty="0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TECH STACK</a:t>
              </a:r>
            </a:p>
          </p:txBody>
        </p:sp>
      </p:grpSp>
      <p:sp>
        <p:nvSpPr>
          <p:cNvPr id="5" name="TextBox 19">
            <a:extLst>
              <a:ext uri="{FF2B5EF4-FFF2-40B4-BE49-F238E27FC236}">
                <a16:creationId xmlns:a16="http://schemas.microsoft.com/office/drawing/2014/main" id="{B1B76E37-88BC-8847-9366-82405EF25D26}"/>
              </a:ext>
            </a:extLst>
          </p:cNvPr>
          <p:cNvSpPr txBox="1"/>
          <p:nvPr/>
        </p:nvSpPr>
        <p:spPr>
          <a:xfrm>
            <a:off x="4724399" y="1223136"/>
            <a:ext cx="2743200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US" b="1" u="sng" dirty="0"/>
              <a:t>FLOWCHART</a:t>
            </a:r>
          </a:p>
        </p:txBody>
      </p:sp>
      <p:pic>
        <p:nvPicPr>
          <p:cNvPr id="19" name="Google Shape;93;p2">
            <a:extLst>
              <a:ext uri="{FF2B5EF4-FFF2-40B4-BE49-F238E27FC236}">
                <a16:creationId xmlns:a16="http://schemas.microsoft.com/office/drawing/2014/main" id="{4336107F-5AD5-931C-4D49-7A0B3812AF4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37590" y="134792"/>
            <a:ext cx="1291094" cy="778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9B83AE4-EC3D-4D72-81F9-1FE8895496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6920" y="3884724"/>
            <a:ext cx="3871308" cy="21703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B8EA74-AD1E-45C4-B534-B515E6C00B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05381" y="1345775"/>
            <a:ext cx="3714386" cy="237078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10A2BAD-88A2-4F7F-90B3-2DC71651A9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5321" y="1768826"/>
            <a:ext cx="3799199" cy="36968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D24D55C-8138-4BBE-9123-1A20E4F71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15" y="965379"/>
            <a:ext cx="11865368" cy="51791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7A085E-41EF-4789-AE44-995027E60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123" y="1081002"/>
            <a:ext cx="11037277" cy="49479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A61C079-33DE-465D-9EBB-7C0625B93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353F6E-46EF-4679-AD73-12EF0B3C2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599" y="6347561"/>
            <a:ext cx="38608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@SIH Idea submission- Template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105D14-0A04-46A1-8C32-67E90B6E3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AFB3-1ACD-44AC-8702-86B1729DF035}" type="slidenum">
              <a:rPr lang="en-US" smtClean="0">
                <a:solidFill>
                  <a:schemeClr val="bg1"/>
                </a:solidFill>
              </a:rPr>
              <a:pPr/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9BDCCC-A14B-4D0D-B0D9-00669EE6D2A3}"/>
              </a:ext>
            </a:extLst>
          </p:cNvPr>
          <p:cNvSpPr txBox="1"/>
          <p:nvPr/>
        </p:nvSpPr>
        <p:spPr>
          <a:xfrm>
            <a:off x="307731" y="184639"/>
            <a:ext cx="3974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WORKFLOW: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40492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24EF222-1CCC-ABBE-948F-DD11FE24DC3E}"/>
              </a:ext>
            </a:extLst>
          </p:cNvPr>
          <p:cNvSpPr/>
          <p:nvPr/>
        </p:nvSpPr>
        <p:spPr>
          <a:xfrm>
            <a:off x="234511" y="239142"/>
            <a:ext cx="1822934" cy="5694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lt1"/>
                </a:solidFill>
              </a:defRPr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DenQueue</a:t>
            </a:r>
            <a:endParaRPr lang="en-US" sz="20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7865298-0F26-1BDD-5E9A-C261071304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826520"/>
              </p:ext>
            </p:extLst>
          </p:nvPr>
        </p:nvGraphicFramePr>
        <p:xfrm>
          <a:off x="332833" y="1266188"/>
          <a:ext cx="7798444" cy="4762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1098">
                  <a:extLst>
                    <a:ext uri="{9D8B030D-6E8A-4147-A177-3AD203B41FA5}">
                      <a16:colId xmlns:a16="http://schemas.microsoft.com/office/drawing/2014/main" val="2921142705"/>
                    </a:ext>
                  </a:extLst>
                </a:gridCol>
                <a:gridCol w="3917346">
                  <a:extLst>
                    <a:ext uri="{9D8B030D-6E8A-4147-A177-3AD203B41FA5}">
                      <a16:colId xmlns:a16="http://schemas.microsoft.com/office/drawing/2014/main" val="369834517"/>
                    </a:ext>
                  </a:extLst>
                </a:gridCol>
              </a:tblGrid>
              <a:tr h="331000">
                <a:tc>
                  <a:txBody>
                    <a:bodyPr/>
                    <a:lstStyle/>
                    <a:p>
                      <a:r>
                        <a:rPr lang="en-US" dirty="0"/>
                        <a:t> Feasibility: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Viability: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130182"/>
                  </a:ext>
                </a:extLst>
              </a:tr>
              <a:tr h="4330586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sz="1150" b="1" i="0" u="none" strike="noStrike" noProof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Feasibility Analysis: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</a:pPr>
                      <a:r>
                        <a:rPr lang="en-US" sz="1150" b="0" i="0" u="none" strike="noStrike" noProof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Utilizes free, open-source technologies, making it affordable and practical to implement.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</a:pPr>
                      <a:r>
                        <a:rPr lang="en-US" sz="1150" b="0" i="0" u="none" strike="noStrike" noProof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 be simulated in virtual environments (Cisco Packet Tracer) removing the need for physical hardware during development.</a:t>
                      </a: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</a:pPr>
                      <a:endParaRPr lang="en-US" sz="1150" b="1" i="0" u="none" strike="noStrike" noProof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sz="1150" b="1" i="0" u="none" strike="noStrike" noProof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Potential Challenges and Risks: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</a:pPr>
                      <a:r>
                        <a:rPr lang="en-US" sz="1150" b="0" i="0" u="none" strike="noStrike" noProof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Managing real-time network mapping and device identification across extensive geographic distances.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</a:pPr>
                      <a:r>
                        <a:rPr lang="en-US" sz="1150" b="0" i="0" u="none" strike="noStrike" noProof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Incorporating advanced security like blockchain without negatively affecting performance.</a:t>
                      </a:r>
                      <a:endParaRPr lang="en-US" sz="11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</a:pPr>
                      <a:endParaRPr lang="en-US" sz="1150" b="0" i="0" u="none" strike="noStrike" noProof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sz="1150" b="1" i="0" u="none" strike="noStrike" noProof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Strategies for Overcoming Challenges: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</a:pPr>
                      <a:r>
                        <a:rPr lang="en-US" sz="1150" b="0" i="0" u="none" strike="noStrike" noProof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 distributed systems for real-time data collection and accurate mapping over large networks.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</a:pPr>
                      <a:r>
                        <a:rPr lang="en-US" sz="1150" b="0" i="0" u="none" strike="noStrike" noProof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Ensure blockchain and AI integration are streamlined to maintain high security without slowing down the system. 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150" b="0" i="0" u="none" strike="noStrike" noProof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Established Protocols</a:t>
                      </a:r>
                      <a:endParaRPr lang="en-US" sz="1150" b="0" i="0" u="none" strike="noStrike" noProof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150" b="0" i="0" u="none" strike="noStrike" noProof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Utilizes familiar protocols like EIGRP, ensuring smooth integration into existing networks.</a:t>
                      </a:r>
                      <a:endParaRPr lang="en-US" sz="115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</a:pPr>
                      <a:endParaRPr lang="en-US" sz="1150" b="0" i="0" u="none" strike="noStrike" noProof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50" b="1" i="0" u="none" strike="noStrik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Cost-Effective: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150" b="0" i="0" u="none" strike="noStrik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Built using open-source technologies (Python, Naïve Bayes Classifier) to reduce implementation costs.</a:t>
                      </a:r>
                      <a:endParaRPr lang="en-US" sz="11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150" b="0" i="0" u="none" strike="noStrik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 be developed in virtual environments avoiding the need for physical hardware.</a:t>
                      </a:r>
                      <a:endParaRPr lang="en-US" sz="11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0">
                        <a:buNone/>
                      </a:pPr>
                      <a:endParaRPr lang="en-US" sz="1150" b="1" i="0" u="none" strike="noStrike" noProof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0">
                        <a:buNone/>
                      </a:pPr>
                      <a:r>
                        <a:rPr lang="en-US" sz="1150" b="1" i="0" u="none" strike="noStrik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Scalability: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150" b="0" i="0" u="none" strike="noStrik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Designed for large-scale networks, with a distributed architecture that handles networks spanning thousands of kilometers.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150" b="0" i="0" u="none" strike="noStrik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Real-time updates using syslog and routing data (EIGRP) ensure accurate network maps.</a:t>
                      </a:r>
                      <a:endParaRPr lang="en-US" sz="11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0">
                        <a:buNone/>
                      </a:pPr>
                      <a:endParaRPr lang="en-US" sz="1150" b="1" i="0" u="none" strike="noStrike" noProof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0">
                        <a:buNone/>
                      </a:pPr>
                      <a:r>
                        <a:rPr lang="en-US" sz="1150" b="1" i="0" u="none" strike="noStrik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Security:</a:t>
                      </a:r>
                      <a:endParaRPr lang="en-US" sz="115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150" b="0" i="0" u="none" strike="noStrik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AI-powered anomaly detection identifies security threats in real-time, ensuring proactive threat mitigation.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150" b="0" i="0" u="none" strike="noStrik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AI/ML based device authentication secures access to critical infrastructure without compromising performance.</a:t>
                      </a:r>
                      <a:endParaRPr lang="en-US" sz="11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0">
                        <a:buNone/>
                      </a:pPr>
                      <a:endParaRPr lang="en-US" sz="1150" b="1" i="0" u="none" strike="noStrike" noProof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0">
                        <a:buNone/>
                      </a:pPr>
                      <a:r>
                        <a:rPr lang="en-US" sz="1150" b="1" i="0" u="none" strike="noStrik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Real-Time Monitoring:</a:t>
                      </a:r>
                      <a:endParaRPr lang="en-US" sz="115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150" b="0" i="0" u="none" strike="noStrik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web-based interface provides real-time network visualization and alerts, ensuring quick responses to security incidents.</a:t>
                      </a:r>
                      <a:endParaRPr lang="en-US" sz="11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481983"/>
                  </a:ext>
                </a:extLst>
              </a:tr>
            </a:tbl>
          </a:graphicData>
        </a:graphic>
      </p:graphicFrame>
      <p:pic>
        <p:nvPicPr>
          <p:cNvPr id="13" name="Google Shape;93;p2">
            <a:extLst>
              <a:ext uri="{FF2B5EF4-FFF2-40B4-BE49-F238E27FC236}">
                <a16:creationId xmlns:a16="http://schemas.microsoft.com/office/drawing/2014/main" id="{B9EEF611-DB88-9607-775A-B9060B39522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6395" y="30441"/>
            <a:ext cx="1291094" cy="778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37A269F-9C36-4068-9C07-ED9DC42DAA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8039" y="2225549"/>
            <a:ext cx="3351128" cy="38031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3AAD79-C8A4-4AA9-9B1E-D33CE6770D16}"/>
              </a:ext>
            </a:extLst>
          </p:cNvPr>
          <p:cNvSpPr txBox="1"/>
          <p:nvPr/>
        </p:nvSpPr>
        <p:spPr>
          <a:xfrm>
            <a:off x="8426759" y="1583598"/>
            <a:ext cx="1890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Syslog Server: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</p:spPr>
        <p:txBody>
          <a:bodyPr/>
          <a:lstStyle/>
          <a:p>
            <a:pPr eaLnBrk="1" hangingPunct="1"/>
            <a:r>
              <a:rPr lang="en-US" sz="2400" b="1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1DCDB06-77A5-D40F-8B81-64BA4AE61556}"/>
              </a:ext>
            </a:extLst>
          </p:cNvPr>
          <p:cNvSpPr/>
          <p:nvPr/>
        </p:nvSpPr>
        <p:spPr>
          <a:xfrm>
            <a:off x="383458" y="236993"/>
            <a:ext cx="1822934" cy="5694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lt1"/>
                </a:solidFill>
              </a:defRPr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DenQueue</a:t>
            </a:r>
            <a:endParaRPr lang="en-US" sz="20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7360211-18CF-493B-6628-683DE9DBDB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702940"/>
              </p:ext>
            </p:extLst>
          </p:nvPr>
        </p:nvGraphicFramePr>
        <p:xfrm>
          <a:off x="257184" y="1011402"/>
          <a:ext cx="5427407" cy="5054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1129">
                  <a:extLst>
                    <a:ext uri="{9D8B030D-6E8A-4147-A177-3AD203B41FA5}">
                      <a16:colId xmlns:a16="http://schemas.microsoft.com/office/drawing/2014/main" val="3678678053"/>
                    </a:ext>
                  </a:extLst>
                </a:gridCol>
                <a:gridCol w="2736278">
                  <a:extLst>
                    <a:ext uri="{9D8B030D-6E8A-4147-A177-3AD203B41FA5}">
                      <a16:colId xmlns:a16="http://schemas.microsoft.com/office/drawing/2014/main" val="2807787498"/>
                    </a:ext>
                  </a:extLst>
                </a:gridCol>
              </a:tblGrid>
              <a:tr h="99753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                                                                            </a:t>
                      </a:r>
                      <a:r>
                        <a:rPr lang="en-US" sz="2800" b="1" i="0" u="none" strike="noStrike" noProof="0">
                          <a:latin typeface="Calibri"/>
                        </a:rPr>
                        <a:t>IMPACT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/>
                        <a:t>         </a:t>
                      </a:r>
                      <a:r>
                        <a:rPr lang="en-US" sz="2800" b="1" i="0" u="none" strike="noStrike" noProof="0">
                          <a:latin typeface="Calibri"/>
                        </a:rPr>
                        <a:t>BENEFITS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969459"/>
                  </a:ext>
                </a:extLst>
              </a:tr>
              <a:tr h="99753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1"/>
                        <a:t>Enhanced Network Security</a:t>
                      </a:r>
                      <a:r>
                        <a:rPr lang="en-US" sz="1200"/>
                        <a:t>: Ensures the SCADA network is protected from unauthorized access and potential cyber-attacks.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1"/>
                        <a:t>Improved Efficiency</a:t>
                      </a:r>
                      <a:r>
                        <a:rPr lang="en-US" sz="1200"/>
                        <a:t>: Automates topology discovery, reducing manual work and improving response times for network issues.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234608"/>
                  </a:ext>
                </a:extLst>
              </a:tr>
              <a:tr h="106432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1"/>
                        <a:t>Real-Time Monitoring</a:t>
                      </a:r>
                      <a:r>
                        <a:rPr lang="en-US" sz="1200"/>
                        <a:t>: Provides continuous, up-to-date visibility into network topology, helping reduce downtime and improve maintenance efficiency.</a:t>
                      </a:r>
                      <a:endParaRPr 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1"/>
                        <a:t>Cost-Effective Solution</a:t>
                      </a:r>
                      <a:r>
                        <a:rPr lang="en-US" sz="1200"/>
                        <a:t>: Uses open-source tools and requires no additional hardware, making it a budget-friendly option.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569164"/>
                  </a:ext>
                </a:extLst>
              </a:tr>
              <a:tr h="99753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Scalability for Large Networks: </a:t>
                      </a:r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Capable of handling networks across thousands of kilometers, supporting large-scale infrastructure.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1"/>
                        <a:t>Secure Device Authentication</a:t>
                      </a:r>
                      <a:r>
                        <a:rPr lang="en-US" sz="1200"/>
                        <a:t>: Blockchain integration ensures only authorized devices access the network, bolstering security.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29180"/>
                  </a:ext>
                </a:extLst>
              </a:tr>
              <a:tr h="99753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1"/>
                        <a:t>Proactive Threat Detection</a:t>
                      </a:r>
                      <a:r>
                        <a:rPr lang="en-US" sz="1200"/>
                        <a:t>: AI-driven anomaly detection enables faster identification of threats, leading to quicker responses and minimized risk.</a:t>
                      </a:r>
                      <a:endParaRPr 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1" dirty="0"/>
                        <a:t>User-Friendly Interface</a:t>
                      </a:r>
                      <a:r>
                        <a:rPr lang="en-US" sz="1200" dirty="0"/>
                        <a:t>: Real-time visualization and alerts via an interactive web-based UI simplify network management for administrators.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663365"/>
                  </a:ext>
                </a:extLst>
              </a:tr>
            </a:tbl>
          </a:graphicData>
        </a:graphic>
      </p:graphicFrame>
      <p:pic>
        <p:nvPicPr>
          <p:cNvPr id="9" name="Google Shape;93;p2">
            <a:extLst>
              <a:ext uri="{FF2B5EF4-FFF2-40B4-BE49-F238E27FC236}">
                <a16:creationId xmlns:a16="http://schemas.microsoft.com/office/drawing/2014/main" id="{4BD1B5AA-7769-CD30-1A11-CB3E88DC9B6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25110" y="43273"/>
            <a:ext cx="1291094" cy="778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C03C77-F415-4C55-9F14-56020268EE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7730" y="3505991"/>
            <a:ext cx="5717086" cy="27339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5CDB823-8AA1-44CB-8D15-62351E7787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7730" y="1011402"/>
            <a:ext cx="5707846" cy="273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CF826DA-0E25-446F-CFC4-A8FE1F304A11}"/>
              </a:ext>
            </a:extLst>
          </p:cNvPr>
          <p:cNvSpPr/>
          <p:nvPr/>
        </p:nvSpPr>
        <p:spPr>
          <a:xfrm>
            <a:off x="258572" y="267329"/>
            <a:ext cx="1822934" cy="5694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lt1"/>
                </a:solidFill>
              </a:defRPr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DenQueue</a:t>
            </a:r>
            <a:endParaRPr lang="en-US" sz="20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C35EB3-0417-3B6C-A333-4F9D5C2E8D91}"/>
              </a:ext>
            </a:extLst>
          </p:cNvPr>
          <p:cNvSpPr txBox="1"/>
          <p:nvPr/>
        </p:nvSpPr>
        <p:spPr>
          <a:xfrm>
            <a:off x="856227" y="931790"/>
            <a:ext cx="1118673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b="1">
                <a:latin typeface="Calibri"/>
                <a:ea typeface="ＭＳ Ｐゴシック"/>
                <a:cs typeface="Calibri"/>
              </a:rPr>
              <a:t>Reference:</a:t>
            </a:r>
            <a:endParaRPr lang="en-US" sz="1600" b="1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4BADC0-1120-5F16-C1A9-3A8AD69B337F}"/>
              </a:ext>
            </a:extLst>
          </p:cNvPr>
          <p:cNvSpPr txBox="1"/>
          <p:nvPr/>
        </p:nvSpPr>
        <p:spPr>
          <a:xfrm>
            <a:off x="1134717" y="1230447"/>
            <a:ext cx="709735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>
                <a:latin typeface="Calibri"/>
                <a:ea typeface="Calibri"/>
                <a:cs typeface="Calibri"/>
              </a:rPr>
              <a:t>This paper outlines the vulnerabilities of SCADA networks and their critical role in infrastructure, emphasizing security risks and solutions . Available at Science Direct-        </a:t>
            </a:r>
            <a:r>
              <a:rPr lang="en-US" sz="1400">
                <a:latin typeface="ＭＳ Ｐゴシック"/>
                <a:ea typeface="ＭＳ Ｐゴシック"/>
                <a:cs typeface="Calibri"/>
                <a:hlinkClick r:id="rId3"/>
              </a:rPr>
              <a:t>link</a:t>
            </a:r>
            <a:endParaRPr lang="en-US" sz="1400">
              <a:latin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480FAD-A246-BABD-FB64-26A421A39056}"/>
              </a:ext>
            </a:extLst>
          </p:cNvPr>
          <p:cNvSpPr txBox="1"/>
          <p:nvPr/>
        </p:nvSpPr>
        <p:spPr>
          <a:xfrm>
            <a:off x="1101688" y="1905442"/>
            <a:ext cx="709735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>
                <a:latin typeface="Calibri"/>
                <a:ea typeface="Calibri"/>
                <a:cs typeface="Calibri"/>
              </a:rPr>
              <a:t>A detailed analysis of EIGRP features and the security implications for routing in critical networks like SCADA.  Available at Cisco-       </a:t>
            </a:r>
            <a:r>
              <a:rPr lang="en-US" sz="1400">
                <a:latin typeface="ＭＳ Ｐゴシック"/>
                <a:ea typeface="ＭＳ Ｐゴシック"/>
                <a:cs typeface="Calibri"/>
                <a:hlinkClick r:id="rId4"/>
              </a:rPr>
              <a:t>link</a:t>
            </a:r>
            <a:endParaRPr lang="en-US" sz="1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9DF0E3-3F9F-90F5-FC2E-4E379DC39E7C}"/>
              </a:ext>
            </a:extLst>
          </p:cNvPr>
          <p:cNvSpPr txBox="1"/>
          <p:nvPr/>
        </p:nvSpPr>
        <p:spPr>
          <a:xfrm>
            <a:off x="1101688" y="2542181"/>
            <a:ext cx="709735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>
                <a:latin typeface="Calibri"/>
                <a:ea typeface="Calibri"/>
                <a:cs typeface="Calibri"/>
              </a:rPr>
              <a:t>A review of SNMPv3’s security features, including encryption and authentication, suitable for secure network topology discovery.  Available Research gate-   </a:t>
            </a:r>
            <a:r>
              <a:rPr lang="en-US" sz="1400">
                <a:latin typeface="ＭＳ Ｐゴシック"/>
                <a:ea typeface="ＭＳ Ｐゴシック"/>
                <a:cs typeface="Calibri"/>
              </a:rPr>
              <a:t>  </a:t>
            </a:r>
            <a:r>
              <a:rPr lang="en-US" sz="1400">
                <a:latin typeface="ＭＳ Ｐゴシック"/>
                <a:ea typeface="ＭＳ Ｐゴシック"/>
                <a:cs typeface="Calibri"/>
                <a:hlinkClick r:id="rId5"/>
              </a:rPr>
              <a:t> link</a:t>
            </a:r>
            <a:endParaRPr lang="en-US" sz="1400">
              <a:latin typeface="ＭＳ Ｐゴシック"/>
              <a:cs typeface="Calibri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D9E63E-C5A1-ABC3-37EA-F268833796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131672"/>
            <a:ext cx="12192000" cy="10885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B8DFA4F-6C2D-C49A-AD75-26EEA23F3011}"/>
              </a:ext>
            </a:extLst>
          </p:cNvPr>
          <p:cNvSpPr txBox="1"/>
          <p:nvPr/>
        </p:nvSpPr>
        <p:spPr>
          <a:xfrm>
            <a:off x="486427" y="3064701"/>
            <a:ext cx="188725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/>
            <a:r>
              <a:rPr lang="en-US" sz="1600" b="1">
                <a:latin typeface="Calibri"/>
                <a:ea typeface="ＭＳ Ｐゴシック"/>
                <a:cs typeface="Arial"/>
              </a:rPr>
              <a:t>Research</a:t>
            </a:r>
            <a:r>
              <a:rPr lang="en-US" sz="1600" b="1">
                <a:latin typeface="Arial"/>
                <a:ea typeface="ＭＳ Ｐゴシック"/>
                <a:cs typeface="Arial"/>
              </a:rPr>
              <a:t>:</a:t>
            </a:r>
          </a:p>
        </p:txBody>
      </p:sp>
      <p:sp>
        <p:nvSpPr>
          <p:cNvPr id="3" name="AutoShape 2" descr="Hyperlink icon">
            <a:extLst>
              <a:ext uri="{FF2B5EF4-FFF2-40B4-BE49-F238E27FC236}">
                <a16:creationId xmlns:a16="http://schemas.microsoft.com/office/drawing/2014/main" id="{FC4A4012-2BE2-E826-88AA-2133A035B1B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BE178AA-EC70-8482-F019-5370055A75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 flipV="1">
            <a:off x="7645411" y="1533272"/>
            <a:ext cx="174969" cy="17496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0BC82F8-B644-07D5-9068-1149CB7A0C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71659" y="4138461"/>
            <a:ext cx="2977933" cy="613646"/>
          </a:xfrm>
          <a:prstGeom prst="rect">
            <a:avLst/>
          </a:prstGeom>
        </p:spPr>
      </p:pic>
      <p:pic>
        <p:nvPicPr>
          <p:cNvPr id="20" name="Picture 19" descr="A black and blue text&#10;&#10;Description automatically generated">
            <a:extLst>
              <a:ext uri="{FF2B5EF4-FFF2-40B4-BE49-F238E27FC236}">
                <a16:creationId xmlns:a16="http://schemas.microsoft.com/office/drawing/2014/main" id="{634F9678-22C9-DBAA-7A1B-DA4CEA646C1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20495" y="4710519"/>
            <a:ext cx="2929264" cy="49882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5188FCA-3297-4DA4-0A90-DFC5005C57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 flipV="1">
            <a:off x="4473231" y="2177343"/>
            <a:ext cx="174969" cy="17496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E14D94B-F4E2-6284-EFC2-4BBD0F03EF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 flipV="1">
            <a:off x="6160915" y="2818946"/>
            <a:ext cx="174969" cy="17496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2E60D72-ED11-B8DC-0E38-72041B39C05B}"/>
              </a:ext>
            </a:extLst>
          </p:cNvPr>
          <p:cNvSpPr txBox="1"/>
          <p:nvPr/>
        </p:nvSpPr>
        <p:spPr>
          <a:xfrm>
            <a:off x="9105094" y="5144060"/>
            <a:ext cx="3160065" cy="7848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b="0" i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                </a:t>
            </a:r>
            <a:r>
              <a:rPr lang="en-US" sz="1100" b="0" i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SANTHOSH KUMAR.</a:t>
            </a:r>
            <a:r>
              <a:rPr lang="en-US" sz="11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</a:t>
            </a:r>
          </a:p>
          <a:p>
            <a:r>
              <a:rPr lang="en-IN" sz="1100" dirty="0"/>
              <a:t>                </a:t>
            </a:r>
            <a:r>
              <a:rPr lang="en-IN" sz="1100" b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         Network Security </a:t>
            </a:r>
            <a:endParaRPr lang="en-US" sz="1100" b="1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  <a:p>
            <a:r>
              <a:rPr lang="en-US" sz="1200" b="1" dirty="0">
                <a:latin typeface="Arial"/>
                <a:ea typeface="ＭＳ Ｐゴシック"/>
                <a:cs typeface="Arial"/>
              </a:rPr>
              <a:t>MAIL ID:</a:t>
            </a:r>
            <a:r>
              <a:rPr lang="en-US" sz="1100" b="1" dirty="0">
                <a:latin typeface="Arial"/>
                <a:ea typeface="ＭＳ Ｐゴシック"/>
                <a:cs typeface="Arial"/>
              </a:rPr>
              <a:t> </a:t>
            </a:r>
            <a:r>
              <a:rPr lang="en-US" sz="1100" dirty="0">
                <a:latin typeface="Arial"/>
                <a:ea typeface="ＭＳ Ｐゴシック"/>
                <a:cs typeface="Arial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santhoshpalanisamy292@gmail.com</a:t>
            </a:r>
            <a:endParaRPr lang="en-US" sz="1100" dirty="0">
              <a:ea typeface="ＭＳ Ｐゴシック"/>
              <a:cs typeface="Calibri"/>
            </a:endParaRPr>
          </a:p>
          <a:p>
            <a:endParaRPr lang="en-US" sz="1100" dirty="0">
              <a:latin typeface="Arial"/>
              <a:cs typeface="Arial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378D19-7327-0921-A6DB-58BD67714599}"/>
              </a:ext>
            </a:extLst>
          </p:cNvPr>
          <p:cNvSpPr txBox="1"/>
          <p:nvPr/>
        </p:nvSpPr>
        <p:spPr>
          <a:xfrm>
            <a:off x="1169450" y="3284835"/>
            <a:ext cx="7364481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b="1">
                <a:latin typeface="Calibri"/>
                <a:ea typeface="Calibri"/>
                <a:cs typeface="Calibri"/>
              </a:rPr>
              <a:t>Research Paper</a:t>
            </a:r>
            <a:r>
              <a:rPr lang="en-US" sz="1600" b="1">
                <a:latin typeface="Calibri"/>
                <a:ea typeface="Calibri"/>
                <a:cs typeface="Calibri"/>
              </a:rPr>
              <a:t>: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sz="1400">
                <a:latin typeface="Calibri"/>
                <a:ea typeface="Calibri"/>
                <a:cs typeface="Calibri"/>
              </a:rPr>
              <a:t>Security of Industrial Control Systems and SCADA Networks</a:t>
            </a:r>
          </a:p>
          <a:p>
            <a:r>
              <a:rPr lang="en-US" sz="1400">
                <a:latin typeface="Calibri"/>
                <a:ea typeface="Calibri"/>
                <a:cs typeface="Calibri"/>
              </a:rPr>
              <a:t>       This paper discusses the vulnerabilities in SCADA systems and how modern tools and </a:t>
            </a:r>
          </a:p>
          <a:p>
            <a:r>
              <a:rPr lang="en-US" sz="1400">
                <a:latin typeface="Calibri"/>
                <a:ea typeface="Calibri"/>
                <a:cs typeface="Calibri"/>
              </a:rPr>
              <a:t>        technologies address these vulnerabilities.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133583-AB65-258E-7D0F-22E525692439}"/>
              </a:ext>
            </a:extLst>
          </p:cNvPr>
          <p:cNvSpPr/>
          <p:nvPr/>
        </p:nvSpPr>
        <p:spPr>
          <a:xfrm>
            <a:off x="232233" y="4738300"/>
            <a:ext cx="1738909" cy="1371151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lt1"/>
                </a:solidFill>
              </a:defRPr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US" sz="1100" b="1">
                <a:ln w="0"/>
                <a:solidFill>
                  <a:srgbClr val="002060"/>
                </a:solidFill>
              </a:rPr>
              <a:t>SUDHARSAN.K</a:t>
            </a:r>
          </a:p>
          <a:p>
            <a:pPr algn="ctr"/>
            <a:r>
              <a:rPr lang="en-US" sz="1100" b="1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Front- end Developer,</a:t>
            </a:r>
          </a:p>
          <a:p>
            <a:pPr algn="ctr"/>
            <a:r>
              <a:rPr lang="en-US" sz="1100" b="1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UI/UX Designer</a:t>
            </a:r>
            <a:endParaRPr lang="en-IN" sz="1100" b="1">
              <a:ln w="0"/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995E650-713D-E96D-94BF-11B576CB08E0}"/>
              </a:ext>
            </a:extLst>
          </p:cNvPr>
          <p:cNvSpPr/>
          <p:nvPr/>
        </p:nvSpPr>
        <p:spPr>
          <a:xfrm>
            <a:off x="2071439" y="4752107"/>
            <a:ext cx="1677126" cy="1373967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lt1"/>
                </a:solidFill>
              </a:defRPr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endParaRPr lang="en-US" sz="1100" b="1">
              <a:ln w="0"/>
              <a:solidFill>
                <a:srgbClr val="002060"/>
              </a:solidFill>
            </a:endParaRPr>
          </a:p>
          <a:p>
            <a:pPr algn="ctr"/>
            <a:r>
              <a:rPr lang="en-US" sz="1100" b="1">
                <a:ln w="0"/>
                <a:solidFill>
                  <a:srgbClr val="002060"/>
                </a:solidFill>
              </a:rPr>
              <a:t>RANJITH.R</a:t>
            </a:r>
            <a:endParaRPr lang="en-IN" sz="1100" b="1">
              <a:ln w="0"/>
              <a:solidFill>
                <a:srgbClr val="002060"/>
              </a:solidFill>
              <a:cs typeface="Arial" panose="020B0604020202020204"/>
            </a:endParaRPr>
          </a:p>
          <a:p>
            <a:pPr algn="ctr"/>
            <a:r>
              <a:rPr lang="en-US" sz="1100" b="1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Back-End Developer,</a:t>
            </a:r>
          </a:p>
          <a:p>
            <a:pPr algn="ctr"/>
            <a:r>
              <a:rPr lang="en-US" sz="1100" b="1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AI &amp; ML Developer</a:t>
            </a:r>
          </a:p>
          <a:p>
            <a:pPr algn="ctr"/>
            <a:endParaRPr lang="en-US" sz="1100" b="1">
              <a:ln w="0"/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95C8F14-5360-C6AA-2CFF-B3985524B3BA}"/>
              </a:ext>
            </a:extLst>
          </p:cNvPr>
          <p:cNvSpPr/>
          <p:nvPr/>
        </p:nvSpPr>
        <p:spPr>
          <a:xfrm>
            <a:off x="3903482" y="4752106"/>
            <a:ext cx="1677126" cy="1373967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lt1"/>
                </a:solidFill>
              </a:defRPr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US" sz="1100" b="1">
                <a:ln w="0"/>
                <a:solidFill>
                  <a:srgbClr val="002060"/>
                </a:solidFill>
                <a:cs typeface="Arial" panose="020B0604020202020204"/>
              </a:rPr>
              <a:t>SELVA VISHNU.G</a:t>
            </a:r>
            <a:endParaRPr lang="en-US" sz="1100">
              <a:ln w="0"/>
              <a:solidFill>
                <a:srgbClr val="000000"/>
              </a:solidFill>
              <a:cs typeface="Arial" panose="020B0604020202020204"/>
            </a:endParaRPr>
          </a:p>
          <a:p>
            <a:pPr algn="just"/>
            <a:r>
              <a:rPr lang="en-IN" b="1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en-US" sz="1100" b="1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Database Manager</a:t>
            </a:r>
          </a:p>
          <a:p>
            <a:pPr algn="ctr"/>
            <a:r>
              <a:rPr lang="en-IN" sz="1400"/>
              <a:t>asDManager</a:t>
            </a:r>
            <a:endParaRPr lang="en-IN" sz="1100" b="1">
              <a:ln w="0"/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1980A96-3BDF-CB9C-19E3-5C7AC61976B3}"/>
              </a:ext>
            </a:extLst>
          </p:cNvPr>
          <p:cNvSpPr/>
          <p:nvPr/>
        </p:nvSpPr>
        <p:spPr>
          <a:xfrm>
            <a:off x="5680905" y="4747707"/>
            <a:ext cx="1677126" cy="136896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lt1"/>
                </a:solidFill>
              </a:defRPr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US" sz="1100" b="1">
                <a:ln w="0"/>
                <a:solidFill>
                  <a:srgbClr val="002060"/>
                </a:solidFill>
              </a:rPr>
              <a:t>YASHRITHA.S</a:t>
            </a:r>
            <a:endParaRPr lang="en-US"/>
          </a:p>
          <a:p>
            <a:pPr algn="ctr"/>
            <a:r>
              <a:rPr lang="en-US" sz="1100" b="1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AI &amp; ML Developer</a:t>
            </a:r>
            <a:endParaRPr lang="en-US" sz="1100" b="1">
              <a:ln w="0"/>
              <a:solidFill>
                <a:srgbClr val="002060"/>
              </a:solidFill>
            </a:endParaRPr>
          </a:p>
          <a:p>
            <a:pPr algn="ctr"/>
            <a:endParaRPr lang="en-IN" sz="1100" b="1">
              <a:ln w="0"/>
              <a:solidFill>
                <a:srgbClr val="00206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D99DDE7-D2F0-B163-CE36-F0AF18213136}"/>
              </a:ext>
            </a:extLst>
          </p:cNvPr>
          <p:cNvSpPr/>
          <p:nvPr/>
        </p:nvSpPr>
        <p:spPr>
          <a:xfrm>
            <a:off x="7450700" y="4755813"/>
            <a:ext cx="1677126" cy="1360854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lt1"/>
                </a:solidFill>
              </a:defRPr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US" sz="1100" b="1">
                <a:ln w="0"/>
                <a:solidFill>
                  <a:srgbClr val="002060"/>
                </a:solidFill>
                <a:cs typeface="Arial" panose="020B0604020202020204"/>
              </a:rPr>
              <a:t>SRIVARSHA.V.S</a:t>
            </a:r>
            <a:endParaRPr lang="en-US" sz="1100">
              <a:ln w="0"/>
              <a:solidFill>
                <a:srgbClr val="000000"/>
              </a:solidFill>
              <a:cs typeface="Arial" panose="020B0604020202020204"/>
            </a:endParaRPr>
          </a:p>
          <a:p>
            <a:pPr algn="ctr"/>
            <a:r>
              <a:rPr lang="en-US" sz="1100" b="1">
                <a:ln w="0"/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/>
              </a:rPr>
              <a:t>AI &amp; ML Developer</a:t>
            </a:r>
            <a:endParaRPr lang="en-US" sz="1100">
              <a:ln w="0"/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/>
            </a:endParaRPr>
          </a:p>
          <a:p>
            <a:pPr algn="ctr"/>
            <a:endParaRPr lang="en-US" sz="1100" b="1">
              <a:ln w="0"/>
              <a:solidFill>
                <a:srgbClr val="002060"/>
              </a:solidFill>
              <a:cs typeface="Arial" panose="020B0604020202020204"/>
            </a:endParaRPr>
          </a:p>
        </p:txBody>
      </p:sp>
      <p:pic>
        <p:nvPicPr>
          <p:cNvPr id="14" name="Google Shape;93;p2">
            <a:extLst>
              <a:ext uri="{FF2B5EF4-FFF2-40B4-BE49-F238E27FC236}">
                <a16:creationId xmlns:a16="http://schemas.microsoft.com/office/drawing/2014/main" id="{C81267DA-2E9A-986B-522C-2C017F0C5C68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0751864" y="58628"/>
            <a:ext cx="1291094" cy="7781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984</Words>
  <Application>Microsoft Office PowerPoint</Application>
  <PresentationFormat>Widescreen</PresentationFormat>
  <Paragraphs>149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ＭＳ Ｐゴシック</vt:lpstr>
      <vt:lpstr>Arial</vt:lpstr>
      <vt:lpstr>Calibri</vt:lpstr>
      <vt:lpstr>Garamond</vt:lpstr>
      <vt:lpstr>montserratregular</vt:lpstr>
      <vt:lpstr>Times New Roman</vt:lpstr>
      <vt:lpstr>TradeGothic</vt:lpstr>
      <vt:lpstr>Wingdings</vt:lpstr>
      <vt:lpstr>Office Theme</vt:lpstr>
      <vt:lpstr>SMART INDIA HACKATHON 2024</vt:lpstr>
      <vt:lpstr>SCADA-Map</vt:lpstr>
      <vt:lpstr>TECHNICAL APPROACH</vt:lpstr>
      <vt:lpstr>PowerPoint Presentation</vt:lpstr>
      <vt:lpstr>FEASIBILITY AND VIABILITY</vt:lpstr>
      <vt:lpstr>IMPACT AND BENEFITS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Technopark Computers</cp:lastModifiedBy>
  <cp:revision>6</cp:revision>
  <dcterms:created xsi:type="dcterms:W3CDTF">2013-12-12T18:46:50Z</dcterms:created>
  <dcterms:modified xsi:type="dcterms:W3CDTF">2024-12-12T10:45:54Z</dcterms:modified>
  <cp:category/>
</cp:coreProperties>
</file>