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5"/>
  </p:notesMasterIdLst>
  <p:sldIdLst>
    <p:sldId id="291" r:id="rId3"/>
    <p:sldId id="281" r:id="rId4"/>
    <p:sldId id="290" r:id="rId6"/>
    <p:sldId id="298" r:id="rId7"/>
    <p:sldId id="293" r:id="rId8"/>
    <p:sldId id="294" r:id="rId9"/>
    <p:sldId id="296" r:id="rId10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946" y="31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MS PGothic" panose="020B0600070205080204" pitchFamily="1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5F62A7E-A2F8-438F-9CF8-47DE63F471B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0CA7B74D-3791-4AC6-8451-F10DBCCCDD9A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MS PGothic" panose="020B0600070205080204" pitchFamily="1" charset="-128"/>
          <a:cs typeface="MS PGothic" panose="020B0600070205080204" pitchFamily="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radeGothic"/>
          <a:ea typeface="MS PGothic" panose="020B0600070205080204" pitchFamily="1" charset="-128"/>
          <a:cs typeface="MS PGothic" panose="020B0600070205080204" pitchFamily="1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jpe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hyperlink" Target="mailto:santhoshpalanisamy292@gmail.com" TargetMode="External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hyperlink" Target="https://www.researchgate.net/publication/268206982_Immunochemistry" TargetMode="External"/><Relationship Id="rId2" Type="http://schemas.openxmlformats.org/officeDocument/2006/relationships/hyperlink" Target="https://cisco.com/c/en/us/support/docs/ip/enhanced-interior-gateway-routing-protocol-eigrp/16406-eigrp-toc.html" TargetMode="External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2.xml"/><Relationship Id="rId1" Type="http://schemas.openxmlformats.org/officeDocument/2006/relationships/hyperlink" Target="https://www.sciencedirect.com/science/article/pii/S016740480600051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r="59916"/>
          <a:stretch>
            <a:fillRect/>
          </a:stretch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69313" y="381239"/>
            <a:ext cx="7382220" cy="1438834"/>
          </a:xfrm>
        </p:spPr>
        <p:txBody>
          <a:bodyPr/>
          <a:lstStyle/>
          <a:p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SCADA-Map</a:t>
            </a:r>
            <a:endParaRPr lang="en-IN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5" y="1230451"/>
            <a:ext cx="6482276" cy="5434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Problem Statement ID </a:t>
            </a:r>
            <a:r>
              <a:rPr lang="en-US" sz="2400">
                <a:latin typeface="montserratregular"/>
              </a:rPr>
              <a:t>- SIH1708</a:t>
            </a:r>
            <a:endParaRPr lang="en-US" sz="2400">
              <a:latin typeface="montserratregular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Problem Statement Title - </a:t>
            </a:r>
            <a:r>
              <a:rPr lang="en-US" sz="2400" b="0" i="0" u="none" strike="noStrike">
                <a:effectLst/>
                <a:latin typeface="montserratregular"/>
              </a:rPr>
              <a:t>Tool for secure</a:t>
            </a:r>
            <a:endParaRPr lang="en-US" sz="2400" b="0" i="0" u="none" strike="noStrike">
              <a:effectLst/>
              <a:latin typeface="montserratregular"/>
            </a:endParaRPr>
          </a:p>
          <a:p>
            <a:pPr algn="just">
              <a:lnSpc>
                <a:spcPct val="200000"/>
              </a:lnSpc>
            </a:pPr>
            <a:r>
              <a:rPr lang="en-US" sz="2400">
                <a:latin typeface="montserratregular"/>
              </a:rPr>
              <a:t> </a:t>
            </a:r>
            <a:r>
              <a:rPr lang="en-US" sz="2400" b="0" i="0" u="none" strike="noStrike">
                <a:effectLst/>
                <a:latin typeface="montserratregular"/>
              </a:rPr>
              <a:t> automatic network topology creation</a:t>
            </a:r>
            <a:endParaRPr 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Theme - </a:t>
            </a:r>
            <a:r>
              <a:rPr lang="en-US" sz="2400">
                <a:latin typeface="montserratregular"/>
              </a:rPr>
              <a:t>Miscellaneous</a:t>
            </a:r>
            <a:endParaRPr lang="en-US" sz="2400">
              <a:latin typeface="montserratregular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PS Category - </a:t>
            </a:r>
            <a:r>
              <a:rPr lang="en-US" sz="2400">
                <a:latin typeface="montserratregular"/>
              </a:rPr>
              <a:t>Software</a:t>
            </a:r>
            <a:endParaRPr lang="en-US" sz="2400">
              <a:latin typeface="montserratregular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Team ID - </a:t>
            </a:r>
            <a:r>
              <a:rPr lang="en-US" sz="2400">
                <a:latin typeface="montserratregular"/>
              </a:rPr>
              <a:t>5900</a:t>
            </a:r>
            <a:endParaRPr lang="en-US" sz="2400">
              <a:latin typeface="montserratregular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Team Name - </a:t>
            </a:r>
            <a:r>
              <a:rPr lang="en-US" sz="2400">
                <a:latin typeface="montserratregular"/>
              </a:rPr>
              <a:t>DenQueue</a:t>
            </a:r>
            <a:endParaRPr lang="en-IN" sz="2400">
              <a:latin typeface="montserratregular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200" y="827278"/>
            <a:ext cx="11784045" cy="5405230"/>
          </a:xfrm>
          <a:prstGeom prst="rect">
            <a:avLst/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588619" y="-182417"/>
            <a:ext cx="10972800" cy="1143000"/>
          </a:xfrm>
        </p:spPr>
        <p:txBody>
          <a:bodyPr/>
          <a:lstStyle/>
          <a:p>
            <a:pPr eaLnBrk="1" hangingPunct="1"/>
            <a:r>
              <a:rPr lang="en-US" sz="3200" b="1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SCADA-Map</a:t>
            </a:r>
            <a:endParaRPr lang="en-US" sz="3200" b="1">
              <a:latin typeface="Times New Roman" panose="02020603050405020304" pitchFamily="18" charset="0"/>
              <a:ea typeface="MS PGothic" panose="020B0600070205080204" pitchFamily="1" charset="-128"/>
              <a:cs typeface="Times New Roman" panose="02020603050405020304" pitchFamily="18" charset="0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154200" y="655913"/>
            <a:ext cx="12191999" cy="74481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40" tIns="45720" rIns="91440" bIns="45720" anchor="t">
            <a:spAutoFit/>
          </a:bodyPr>
          <a:lstStyle/>
          <a:p>
            <a:endParaRPr lang="en-US" sz="1400" b="1" u="sng" dirty="0">
              <a:solidFill>
                <a:schemeClr val="tx2"/>
              </a:solidFill>
              <a:latin typeface="Arial" panose="020B0604020202020204"/>
              <a:ea typeface="MS PGothic" panose="020B0600070205080204" pitchFamily="1" charset="-128"/>
              <a:cs typeface="Arial" panose="020B0604020202020204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b="1" u="sng" dirty="0">
                <a:solidFill>
                  <a:schemeClr val="tx2"/>
                </a:solidFill>
                <a:latin typeface="Arial" panose="020B0604020202020204"/>
                <a:ea typeface="MS PGothic" panose="020B0600070205080204" pitchFamily="1" charset="-128"/>
                <a:cs typeface="Arial" panose="020B0604020202020204"/>
              </a:rPr>
              <a:t>Detailed Explanation</a:t>
            </a:r>
            <a:endParaRPr lang="en-US" sz="1400" b="1" u="sng" dirty="0">
              <a:solidFill>
                <a:schemeClr val="tx2"/>
              </a:solidFill>
              <a:latin typeface="Arial" panose="020B0604020202020204"/>
              <a:ea typeface="MS PGothic" panose="020B0600070205080204" pitchFamily="1" charset="-128"/>
              <a:cs typeface="Arial" panose="020B0604020202020204"/>
            </a:endParaRPr>
          </a:p>
          <a:p>
            <a:endParaRPr lang="en-US" sz="1400" b="1" u="sng" dirty="0">
              <a:solidFill>
                <a:schemeClr val="tx2"/>
              </a:solidFill>
              <a:latin typeface="Arial" panose="020B0604020202020204"/>
              <a:ea typeface="MS PGothic" panose="020B0600070205080204" pitchFamily="1" charset="-128"/>
              <a:cs typeface="Arial" panose="020B0604020202020204"/>
            </a:endParaRP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n-US" sz="1200" b="1" dirty="0"/>
              <a:t> Secure Topology Discovery:</a:t>
            </a:r>
            <a:endParaRPr lang="en-US" sz="1200" dirty="0"/>
          </a:p>
          <a:p>
            <a:pPr algn="just"/>
            <a:r>
              <a:rPr lang="en-US" sz="1200" dirty="0"/>
              <a:t>                       Leverages EIGRP routing data for accurate and real-time network mapping.</a:t>
            </a:r>
            <a:endParaRPr lang="en-US" sz="1200" dirty="0"/>
          </a:p>
          <a:p>
            <a:pPr algn="just"/>
            <a:r>
              <a:rPr lang="en-US" sz="1200" dirty="0"/>
              <a:t>                       Eliminates the security risks associated with CDP/LLDP, ensuring a more robust and protected network infrastructure.</a:t>
            </a:r>
            <a:endParaRPr lang="en-US" sz="1200" dirty="0"/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n-US" sz="1200" b="1" dirty="0"/>
              <a:t> AI-Powered Anomaly Detection:</a:t>
            </a:r>
            <a:endParaRPr lang="en-US" sz="1200" dirty="0"/>
          </a:p>
          <a:p>
            <a:pPr algn="just"/>
            <a:r>
              <a:rPr lang="en-US" sz="1200" dirty="0"/>
              <a:t>                       Employs AI-driven models to continuously analyze network traffic and device behavior.</a:t>
            </a:r>
            <a:endParaRPr lang="en-US" sz="1200" dirty="0"/>
          </a:p>
          <a:p>
            <a:pPr algn="just"/>
            <a:r>
              <a:rPr lang="en-US" sz="1200" dirty="0"/>
              <a:t>                      Proactively identifies suspicious activities, unauthorized devices, and potential security threats.</a:t>
            </a:r>
            <a:endParaRPr lang="en-US" sz="1200" dirty="0"/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n-US" sz="1200" b="1" dirty="0"/>
              <a:t>AI/ML Authentication:</a:t>
            </a:r>
            <a:endParaRPr lang="en-US" sz="1200" dirty="0"/>
          </a:p>
          <a:p>
            <a:pPr algn="just"/>
            <a:r>
              <a:rPr lang="en-US" sz="1200" dirty="0"/>
              <a:t>                      Utilizes AI/ML technology to verify device identities and ensure only authorized devices can access the network.</a:t>
            </a:r>
            <a:endParaRPr lang="en-US" sz="1200" dirty="0"/>
          </a:p>
          <a:p>
            <a:pPr algn="just"/>
            <a:r>
              <a:rPr lang="en-US" sz="1200" dirty="0"/>
              <a:t>                      Enhances security and prevents unauthorized access, safeguarding critical SCADA infrastructure.</a:t>
            </a:r>
            <a:endParaRPr lang="en-US" sz="1200" dirty="0"/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n-US" sz="1200" b="1" dirty="0"/>
              <a:t> Scalability for Large Networks:</a:t>
            </a:r>
            <a:endParaRPr lang="en-US" sz="1200" dirty="0"/>
          </a:p>
          <a:p>
            <a:pPr algn="just"/>
            <a:r>
              <a:rPr lang="en-US" sz="1200" dirty="0"/>
              <a:t>                      Designed to accommodate vast networks, spanning thousands of kilometers.</a:t>
            </a:r>
            <a:endParaRPr lang="en-US" sz="1200" dirty="0"/>
          </a:p>
          <a:p>
            <a:pPr algn="just"/>
            <a:r>
              <a:rPr lang="en-US" sz="1200" dirty="0"/>
              <a:t>                      Offers distributed architecture for local enforcement of security while maintaining centralized control.</a:t>
            </a:r>
            <a:endParaRPr lang="en-US" sz="1200" dirty="0"/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n-US" sz="1200" b="1" dirty="0"/>
              <a:t> Real-Time Visualization and Alerts:</a:t>
            </a:r>
            <a:endParaRPr lang="en-US" sz="1200" dirty="0"/>
          </a:p>
          <a:p>
            <a:pPr algn="just"/>
            <a:r>
              <a:rPr lang="en-US" sz="1200" dirty="0"/>
              <a:t>                      Provides an interactive web-based interface for real-time monitoring of network topology and device status.</a:t>
            </a:r>
            <a:endParaRPr lang="en-US" sz="1200" dirty="0"/>
          </a:p>
          <a:p>
            <a:pPr algn="just"/>
            <a:r>
              <a:rPr lang="en-US" sz="1200" dirty="0"/>
              <a:t>                      Generates instant alerts for anomalies or unauthorized access attempts, enabling prompt response and efficient network maintenance.</a:t>
            </a:r>
            <a:endParaRPr lang="en-US" sz="1200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400" b="1" u="sng" dirty="0">
                <a:solidFill>
                  <a:schemeClr val="tx2"/>
                </a:solidFill>
                <a:latin typeface="Arial" panose="020B0604020202020204"/>
                <a:ea typeface="MS PGothic" panose="020B0600070205080204" pitchFamily="1" charset="-128"/>
                <a:cs typeface="Arial" panose="020B0604020202020204"/>
              </a:rPr>
              <a:t>How It Addresses The Problem </a:t>
            </a:r>
            <a:endParaRPr lang="en-US" sz="1400" b="1" u="sng" dirty="0">
              <a:solidFill>
                <a:schemeClr val="tx2"/>
              </a:solidFill>
              <a:latin typeface="Arial" panose="020B0604020202020204"/>
              <a:ea typeface="MS PGothic" panose="020B0600070205080204" pitchFamily="1" charset="-128"/>
              <a:cs typeface="Arial" panose="020B0604020202020204"/>
            </a:endParaRPr>
          </a:p>
          <a:p>
            <a:pPr lvl="1" algn="just"/>
            <a:r>
              <a:rPr lang="en-US" sz="1400" b="1" u="sng" dirty="0">
                <a:solidFill>
                  <a:schemeClr val="tx2"/>
                </a:solidFill>
                <a:latin typeface="Arial" panose="020B0604020202020204"/>
                <a:ea typeface="MS PGothic" panose="020B0600070205080204" pitchFamily="1" charset="-128"/>
                <a:cs typeface="Arial" panose="020B0604020202020204"/>
              </a:rPr>
              <a:t>  </a:t>
            </a:r>
            <a:endParaRPr lang="en-US" sz="1400" b="1" u="sng" dirty="0">
              <a:solidFill>
                <a:schemeClr val="tx2"/>
              </a:solidFill>
              <a:latin typeface="Arial" panose="020B0604020202020204"/>
              <a:ea typeface="MS PGothic" panose="020B0600070205080204" pitchFamily="1" charset="-128"/>
              <a:cs typeface="Arial" panose="020B0604020202020204"/>
            </a:endParaRPr>
          </a:p>
          <a:p>
            <a:pPr marL="628650" lvl="1" indent="-171450" algn="just">
              <a:buFont typeface="Wingdings" panose="05000000000000000000" pitchFamily="2" charset="2"/>
              <a:buChar char="§"/>
            </a:pPr>
            <a:r>
              <a:rPr lang="en-US" sz="1200" b="1" dirty="0"/>
              <a:t> Accurate Device Identification:</a:t>
            </a:r>
            <a:endParaRPr lang="en-US" sz="1200" dirty="0"/>
          </a:p>
          <a:p>
            <a:pPr algn="just"/>
            <a:r>
              <a:rPr lang="en-US" sz="1200" dirty="0"/>
              <a:t>                   Avoids insecure protocols like CDP/LLDP.</a:t>
            </a:r>
            <a:endParaRPr lang="en-US" sz="1200" dirty="0"/>
          </a:p>
          <a:p>
            <a:pPr algn="just"/>
            <a:r>
              <a:rPr lang="en-US" sz="1200" dirty="0"/>
              <a:t>                   Uses syslog, EIGRP for reliable device and connection information.</a:t>
            </a:r>
            <a:endParaRPr lang="en-US" sz="1200" dirty="0"/>
          </a:p>
          <a:p>
            <a:pPr marL="628650" lvl="1" indent="-171450" algn="just">
              <a:buFont typeface="Wingdings" panose="05000000000000000000" pitchFamily="2" charset="2"/>
              <a:buChar char="§"/>
            </a:pPr>
            <a:r>
              <a:rPr lang="en-US" sz="1200" b="1" dirty="0"/>
              <a:t> Real-Time Network Topology:</a:t>
            </a:r>
            <a:endParaRPr lang="en-US" sz="1200" dirty="0"/>
          </a:p>
          <a:p>
            <a:pPr algn="just"/>
            <a:r>
              <a:rPr lang="en-US" sz="1200" dirty="0"/>
              <a:t>                   Provides up-to-date network maps.</a:t>
            </a:r>
            <a:endParaRPr lang="en-US" sz="1200" dirty="0"/>
          </a:p>
          <a:p>
            <a:pPr algn="just"/>
            <a:r>
              <a:rPr lang="en-US" sz="1200" dirty="0"/>
              <a:t>                   Uses routing protocols for instant updates, aiding troubleshooting and security.</a:t>
            </a:r>
            <a:endParaRPr lang="en-US" sz="1200" dirty="0"/>
          </a:p>
          <a:p>
            <a:pPr marL="628650" lvl="1" indent="-171450" algn="just">
              <a:buFont typeface="Wingdings" panose="05000000000000000000" pitchFamily="2" charset="2"/>
              <a:buChar char="§"/>
            </a:pPr>
            <a:r>
              <a:rPr lang="en-US" sz="1200" b="1" dirty="0"/>
              <a:t> Network Security Across Large Areas:</a:t>
            </a:r>
            <a:endParaRPr lang="en-US" sz="1200" dirty="0"/>
          </a:p>
          <a:p>
            <a:pPr algn="just"/>
            <a:r>
              <a:rPr lang="en-US" sz="1200" dirty="0"/>
              <a:t>                   Combines AI anomaly detection and ML-based device authentication.</a:t>
            </a:r>
            <a:endParaRPr lang="en-US" sz="1200" dirty="0"/>
          </a:p>
          <a:p>
            <a:pPr algn="just"/>
            <a:r>
              <a:rPr lang="en-US" sz="1200" dirty="0"/>
              <a:t>                   Dynamically segments the network to isolate threats and prevent unauthorized access.</a:t>
            </a:r>
            <a:endParaRPr lang="en-US" sz="1200" dirty="0"/>
          </a:p>
          <a:p>
            <a:pPr algn="just"/>
            <a:endParaRPr lang="en-US" sz="1200" b="1" u="sng" dirty="0">
              <a:solidFill>
                <a:schemeClr val="tx2"/>
              </a:solidFill>
              <a:latin typeface="Arial" panose="020B0604020202020204"/>
              <a:ea typeface="MS PGothic" panose="020B0600070205080204" pitchFamily="1" charset="-128"/>
              <a:cs typeface="Arial" panose="020B0604020202020204"/>
            </a:endParaRPr>
          </a:p>
          <a:p>
            <a:pPr lvl="1" algn="just"/>
            <a:endParaRPr lang="en-US" sz="1400" b="1" u="sng" dirty="0">
              <a:solidFill>
                <a:schemeClr val="tx2"/>
              </a:solidFill>
              <a:latin typeface="Arial" panose="020B0604020202020204"/>
              <a:ea typeface="MS PGothic" panose="020B0600070205080204" pitchFamily="1" charset="-128"/>
              <a:cs typeface="Arial" panose="020B0604020202020204"/>
            </a:endParaRPr>
          </a:p>
          <a:p>
            <a:pPr algn="just"/>
            <a:endParaRPr lang="en-US" sz="1400" b="1" u="sng" dirty="0">
              <a:solidFill>
                <a:schemeClr val="tx2"/>
              </a:solidFill>
              <a:latin typeface="Arial" panose="020B0604020202020204"/>
              <a:ea typeface="MS PGothic" panose="020B0600070205080204" pitchFamily="1" charset="-128"/>
              <a:cs typeface="Arial" panose="020B0604020202020204"/>
            </a:endParaRPr>
          </a:p>
          <a:p>
            <a:pPr lvl="1" algn="just"/>
            <a:endParaRPr lang="en-US" sz="1400" b="1" u="sng" dirty="0">
              <a:solidFill>
                <a:schemeClr val="tx2"/>
              </a:solidFill>
              <a:latin typeface="Arial" panose="020B0604020202020204"/>
              <a:ea typeface="MS PGothic" panose="020B0600070205080204" pitchFamily="1" charset="-128"/>
              <a:cs typeface="Arial" panose="020B0604020202020204"/>
            </a:endParaRPr>
          </a:p>
          <a:p>
            <a:pPr lvl="1" algn="just"/>
            <a:r>
              <a:rPr lang="en-US" sz="1400" b="1" u="sng" dirty="0">
                <a:solidFill>
                  <a:schemeClr val="tx2"/>
                </a:solidFill>
                <a:latin typeface="Arial" panose="020B0604020202020204"/>
                <a:ea typeface="MS PGothic" panose="020B0600070205080204" pitchFamily="1" charset="-128"/>
                <a:cs typeface="Arial" panose="020B0604020202020204"/>
              </a:rPr>
              <a:t>        </a:t>
            </a:r>
            <a:endParaRPr lang="en-US" sz="1400" b="1" u="sng" dirty="0">
              <a:solidFill>
                <a:schemeClr val="tx2"/>
              </a:solidFill>
              <a:latin typeface="Arial" panose="020B0604020202020204"/>
              <a:ea typeface="MS PGothic" panose="020B0600070205080204" pitchFamily="1" charset="-128"/>
              <a:cs typeface="Arial" panose="020B0604020202020204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675949" y="0"/>
            <a:ext cx="1291094" cy="7781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: Rounded Corners 1"/>
          <p:cNvSpPr/>
          <p:nvPr/>
        </p:nvSpPr>
        <p:spPr>
          <a:xfrm>
            <a:off x="182995" y="86447"/>
            <a:ext cx="1822934" cy="5694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lt1"/>
                </a:solidFill>
              </a:defRPr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DenQueue</a:t>
            </a:r>
            <a:endParaRPr lang="en-US" sz="20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TECHNICAL APPROACH</a:t>
            </a:r>
            <a:endParaRPr lang="en-US" sz="2400" b="1">
              <a:latin typeface="Times New Roman" panose="02020603050405020304" pitchFamily="18" charset="0"/>
              <a:ea typeface="MS PGothic" panose="020B0600070205080204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458" y="6365446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: Rounded Corners 1"/>
          <p:cNvSpPr/>
          <p:nvPr/>
        </p:nvSpPr>
        <p:spPr>
          <a:xfrm>
            <a:off x="238906" y="187535"/>
            <a:ext cx="1822934" cy="5694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lt1"/>
                </a:solidFill>
              </a:defRPr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DenQueue</a:t>
            </a:r>
            <a:endParaRPr lang="en-US" sz="20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316" y="1022641"/>
            <a:ext cx="11865368" cy="5179196"/>
          </a:xfrm>
          <a:prstGeom prst="rect">
            <a:avLst/>
          </a:prstGeom>
        </p:spPr>
      </p:pic>
      <p:grpSp>
        <p:nvGrpSpPr>
          <p:cNvPr id="9" name="Google Shape;135;p15"/>
          <p:cNvGrpSpPr/>
          <p:nvPr/>
        </p:nvGrpSpPr>
        <p:grpSpPr>
          <a:xfrm>
            <a:off x="264395" y="1768826"/>
            <a:ext cx="3545954" cy="3650187"/>
            <a:chOff x="-62892" y="411"/>
            <a:chExt cx="3384657" cy="4265908"/>
          </a:xfrm>
        </p:grpSpPr>
        <p:sp>
          <p:nvSpPr>
            <p:cNvPr id="11" name="Google Shape;136;p15"/>
            <p:cNvSpPr/>
            <p:nvPr/>
          </p:nvSpPr>
          <p:spPr>
            <a:xfrm>
              <a:off x="0" y="448710"/>
              <a:ext cx="3321765" cy="380835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37;p15"/>
            <p:cNvSpPr txBox="1"/>
            <p:nvPr/>
          </p:nvSpPr>
          <p:spPr>
            <a:xfrm>
              <a:off x="-62892" y="521565"/>
              <a:ext cx="3321765" cy="37447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7800" tIns="645650" rIns="257800" bIns="177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 panose="020F0502020204030204"/>
                <a:buChar char="•"/>
              </a:pPr>
              <a:r>
                <a:rPr lang="en-US" b="1" i="0" u="none" strike="noStrike" cap="none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 panose="020F0502020204030204"/>
                  <a:cs typeface="Times New Roman" panose="02020603050405020304" pitchFamily="18" charset="0"/>
                  <a:sym typeface="Calibri" panose="020F0502020204030204"/>
                </a:rPr>
                <a:t>Front-End</a:t>
              </a:r>
              <a:r>
                <a:rPr lang="en-US" b="0" i="0" u="none" strike="noStrike" cap="none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 panose="020F0502020204030204"/>
                  <a:cs typeface="Times New Roman" panose="02020603050405020304" pitchFamily="18" charset="0"/>
                  <a:sym typeface="Calibri" panose="020F0502020204030204"/>
                </a:rPr>
                <a:t>: HTML,  CSS, JavaScript, </a:t>
              </a:r>
              <a:r>
                <a:rPr lang="en-IN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 panose="020F0502020204030204"/>
                  <a:cs typeface="Times New Roman" panose="02020603050405020304" pitchFamily="18" charset="0"/>
                </a:rPr>
                <a:t>D3.js</a:t>
              </a:r>
              <a:r>
                <a:rPr lang="en-US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 panose="020F0502020204030204"/>
                  <a:cs typeface="Times New Roman" panose="02020603050405020304" pitchFamily="18" charset="0"/>
                  <a:sym typeface="Calibri" panose="020F0502020204030204"/>
                </a:rPr>
                <a:t>                                                                             </a:t>
              </a:r>
              <a:endParaRPr lang="en-US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 panose="020F0502020204030204"/>
                <a:buChar char="•"/>
              </a:pPr>
              <a:r>
                <a:rPr lang="en-US" b="1" i="0" u="none" strike="noStrike" cap="none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 panose="020F0502020204030204"/>
                  <a:cs typeface="Times New Roman" panose="02020603050405020304" pitchFamily="18" charset="0"/>
                  <a:sym typeface="Calibri" panose="020F0502020204030204"/>
                </a:rPr>
                <a:t>Back-End</a:t>
              </a:r>
              <a:r>
                <a:rPr lang="en-US" b="0" i="0" u="none" strike="noStrike" cap="none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 panose="020F0502020204030204"/>
                  <a:cs typeface="Times New Roman" panose="02020603050405020304" pitchFamily="18" charset="0"/>
                  <a:sym typeface="Calibri" panose="020F0502020204030204"/>
                </a:rPr>
                <a:t>: </a:t>
              </a:r>
              <a:r>
                <a:rPr lang="en-US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 panose="020F0502020204030204"/>
                  <a:cs typeface="Times New Roman" panose="02020603050405020304" pitchFamily="18" charset="0"/>
                  <a:sym typeface="Calibri" panose="020F0502020204030204"/>
                </a:rPr>
                <a:t>Python</a:t>
              </a:r>
              <a:endParaRPr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 panose="020F0502020204030204"/>
                <a:buChar char="•"/>
              </a:pPr>
              <a:r>
                <a:rPr lang="en-US" b="1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 panose="020F0502020204030204"/>
                  <a:cs typeface="Times New Roman" panose="02020603050405020304" pitchFamily="18" charset="0"/>
                  <a:sym typeface="Calibri" panose="020F0502020204030204"/>
                </a:rPr>
                <a:t>Libraries&amp;Tools</a:t>
              </a:r>
              <a:r>
                <a:rPr lang="en-US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 panose="020F0502020204030204"/>
                  <a:cs typeface="Times New Roman" panose="02020603050405020304" pitchFamily="18" charset="0"/>
                  <a:sym typeface="Calibri" panose="020F0502020204030204"/>
                </a:rPr>
                <a:t>: Pandas, Networks</a:t>
              </a:r>
              <a:endParaRPr lang="en-US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 panose="020F0502020204030204"/>
                <a:buChar char="•"/>
              </a:pPr>
              <a:r>
                <a:rPr lang="en-IN" b="1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 panose="020F0502020204030204"/>
                  <a:cs typeface="Times New Roman" panose="02020603050405020304" pitchFamily="18" charset="0"/>
                </a:rPr>
                <a:t>Security Tech: </a:t>
              </a:r>
              <a:r>
                <a:rPr lang="en-IN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 panose="020F0502020204030204"/>
                  <a:cs typeface="Times New Roman" panose="02020603050405020304" pitchFamily="18" charset="0"/>
                </a:rPr>
                <a:t>EIGRP, syslog</a:t>
              </a:r>
              <a:endParaRPr lang="en-IN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 panose="020F0502020204030204"/>
                <a:buChar char="•"/>
              </a:pPr>
              <a:r>
                <a:rPr lang="en-IN" b="1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 panose="020F0502020204030204"/>
                  <a:cs typeface="Times New Roman" panose="02020603050405020304" pitchFamily="18" charset="0"/>
                </a:rPr>
                <a:t>AI/ML: </a:t>
              </a:r>
              <a:r>
                <a:rPr lang="en-IN" dirty="0" err="1">
                  <a:solidFill>
                    <a:schemeClr val="dk1"/>
                  </a:solidFill>
                  <a:latin typeface="Times New Roman" panose="02020603050405020304" pitchFamily="18" charset="0"/>
                  <a:ea typeface="Calibri" panose="020F0502020204030204"/>
                  <a:cs typeface="Times New Roman" panose="02020603050405020304" pitchFamily="18" charset="0"/>
                </a:rPr>
                <a:t>sklearn</a:t>
              </a:r>
              <a:r>
                <a:rPr lang="en-IN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 panose="020F0502020204030204"/>
                  <a:cs typeface="Times New Roman" panose="02020603050405020304" pitchFamily="18" charset="0"/>
                </a:rPr>
                <a:t>, </a:t>
              </a:r>
              <a:r>
                <a:rPr lang="en-IN" dirty="0" err="1">
                  <a:solidFill>
                    <a:schemeClr val="dk1"/>
                  </a:solidFill>
                  <a:latin typeface="Times New Roman" panose="02020603050405020304" pitchFamily="18" charset="0"/>
                  <a:ea typeface="Calibri" panose="020F0502020204030204"/>
                  <a:cs typeface="Times New Roman" panose="02020603050405020304" pitchFamily="18" charset="0"/>
                </a:rPr>
                <a:t>TfdfVectorizer</a:t>
              </a:r>
              <a:r>
                <a:rPr lang="en-IN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 panose="020F0502020204030204"/>
                  <a:cs typeface="Times New Roman" panose="02020603050405020304" pitchFamily="18" charset="0"/>
                </a:rPr>
                <a:t>, </a:t>
              </a:r>
              <a:r>
                <a:rPr lang="en-IN" dirty="0" err="1">
                  <a:solidFill>
                    <a:schemeClr val="dk1"/>
                  </a:solidFill>
                  <a:latin typeface="Times New Roman" panose="02020603050405020304" pitchFamily="18" charset="0"/>
                  <a:ea typeface="Calibri" panose="020F0502020204030204"/>
                  <a:cs typeface="Times New Roman" panose="02020603050405020304" pitchFamily="18" charset="0"/>
                </a:rPr>
                <a:t>MultinomialNB</a:t>
              </a:r>
              <a:r>
                <a:rPr lang="en-IN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 panose="020F0502020204030204"/>
                  <a:cs typeface="Times New Roman" panose="02020603050405020304" pitchFamily="18" charset="0"/>
                </a:rPr>
                <a:t> </a:t>
              </a:r>
              <a:endParaRPr lang="en-IN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 panose="020F0502020204030204"/>
                <a:buChar char="•"/>
              </a:pPr>
              <a:r>
                <a:rPr lang="en-US" b="1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 panose="020F0502020204030204"/>
                  <a:cs typeface="Times New Roman" panose="02020603050405020304" pitchFamily="18" charset="0"/>
                  <a:sym typeface="Calibri" panose="020F0502020204030204"/>
                </a:rPr>
                <a:t>A</a:t>
              </a:r>
              <a:r>
                <a:rPr lang="en-IN" b="1" dirty="0" err="1">
                  <a:solidFill>
                    <a:schemeClr val="dk1"/>
                  </a:solidFill>
                  <a:latin typeface="Times New Roman" panose="02020603050405020304" pitchFamily="18" charset="0"/>
                  <a:ea typeface="Calibri" panose="020F0502020204030204"/>
                  <a:cs typeface="Times New Roman" panose="02020603050405020304" pitchFamily="18" charset="0"/>
                  <a:sym typeface="Calibri" panose="020F0502020204030204"/>
                </a:rPr>
                <a:t>lgorithm</a:t>
              </a:r>
              <a:r>
                <a:rPr lang="en-IN" b="1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 panose="020F0502020204030204"/>
                  <a:cs typeface="Times New Roman" panose="02020603050405020304" pitchFamily="18" charset="0"/>
                  <a:sym typeface="Calibri" panose="020F0502020204030204"/>
                </a:rPr>
                <a:t>:</a:t>
              </a:r>
              <a:r>
                <a:rPr lang="en-IN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 panose="020F0502020204030204"/>
                  <a:cs typeface="Times New Roman" panose="02020603050405020304" pitchFamily="18" charset="0"/>
                  <a:sym typeface="Calibri" panose="020F0502020204030204"/>
                </a:rPr>
                <a:t> Naïve Bayes Classifier</a:t>
              </a:r>
              <a:endParaRPr lang="en-IN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 panose="020F0502020204030204"/>
                <a:buChar char="•"/>
              </a:pPr>
              <a:r>
                <a:rPr lang="en-US" b="1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 panose="020F0502020204030204"/>
                  <a:cs typeface="Times New Roman" panose="02020603050405020304" pitchFamily="18" charset="0"/>
                  <a:sym typeface="Calibri" panose="020F0502020204030204"/>
                </a:rPr>
                <a:t>S</a:t>
              </a:r>
              <a:r>
                <a:rPr lang="en-IN" b="1" dirty="0" err="1">
                  <a:solidFill>
                    <a:schemeClr val="dk1"/>
                  </a:solidFill>
                  <a:latin typeface="Times New Roman" panose="02020603050405020304" pitchFamily="18" charset="0"/>
                  <a:ea typeface="Calibri" panose="020F0502020204030204"/>
                  <a:cs typeface="Times New Roman" panose="02020603050405020304" pitchFamily="18" charset="0"/>
                  <a:sym typeface="Calibri" panose="020F0502020204030204"/>
                </a:rPr>
                <a:t>imulation</a:t>
              </a:r>
              <a:r>
                <a:rPr lang="en-IN" b="1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 panose="020F0502020204030204"/>
                  <a:cs typeface="Times New Roman" panose="02020603050405020304" pitchFamily="18" charset="0"/>
                  <a:sym typeface="Calibri" panose="020F0502020204030204"/>
                </a:rPr>
                <a:t>:</a:t>
              </a:r>
              <a:r>
                <a:rPr lang="en-IN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 panose="020F0502020204030204"/>
                  <a:cs typeface="Times New Roman" panose="02020603050405020304" pitchFamily="18" charset="0"/>
                  <a:sym typeface="Calibri" panose="020F0502020204030204"/>
                </a:rPr>
                <a:t> Cisco Packet Tracer</a:t>
              </a:r>
              <a:endParaRPr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endParaRPr>
            </a:p>
          </p:txBody>
        </p:sp>
        <p:sp>
          <p:nvSpPr>
            <p:cNvPr id="13" name="Google Shape;138;p15"/>
            <p:cNvSpPr/>
            <p:nvPr/>
          </p:nvSpPr>
          <p:spPr>
            <a:xfrm>
              <a:off x="166088" y="411"/>
              <a:ext cx="2863806" cy="9151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39;p15"/>
            <p:cNvSpPr txBox="1"/>
            <p:nvPr/>
          </p:nvSpPr>
          <p:spPr>
            <a:xfrm>
              <a:off x="166088" y="35027"/>
              <a:ext cx="2774462" cy="8257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875" tIns="0" rIns="87875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 panose="020F0502020204030204"/>
                <a:buNone/>
              </a:pPr>
              <a:r>
                <a:rPr lang="en-US" sz="2800" dirty="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       </a:t>
              </a:r>
              <a:r>
                <a:rPr lang="en-US" sz="2800" b="1" dirty="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TECH STACK</a:t>
              </a:r>
              <a:endParaRPr lang="en-US" sz="2800" b="1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" name="TextBox 19"/>
          <p:cNvSpPr txBox="1"/>
          <p:nvPr/>
        </p:nvSpPr>
        <p:spPr>
          <a:xfrm>
            <a:off x="4724399" y="1223136"/>
            <a:ext cx="2743200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b="1" u="sng" dirty="0"/>
              <a:t>FLOWCHART</a:t>
            </a:r>
            <a:endParaRPr lang="en-US" b="1" u="sng" dirty="0"/>
          </a:p>
        </p:txBody>
      </p:sp>
      <p:pic>
        <p:nvPicPr>
          <p:cNvPr id="19" name="Google Shape;93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737590" y="134792"/>
            <a:ext cx="1291094" cy="778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6920" y="3884724"/>
            <a:ext cx="3871308" cy="21703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5381" y="1345775"/>
            <a:ext cx="3714386" cy="237078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5321" y="1768826"/>
            <a:ext cx="3799199" cy="36968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315" y="965379"/>
            <a:ext cx="11865368" cy="51791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23" y="1081002"/>
            <a:ext cx="11037277" cy="4947950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165599" y="6347561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FB3-1ACD-44AC-8702-86B1729DF035}" type="slidenum">
              <a:rPr lang="en-US" smtClean="0">
                <a:solidFill>
                  <a:schemeClr val="bg1"/>
                </a:solidFill>
              </a:rPr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7731" y="184639"/>
            <a:ext cx="3974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WORKFLOW:</a:t>
            </a:r>
            <a:endParaRPr lang="en-IN" sz="28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FEASIBILITY AND VIABILITY</a:t>
            </a:r>
            <a:endParaRPr lang="en-US" sz="2400" b="1" dirty="0">
              <a:latin typeface="Times New Roman" panose="02020603050405020304" pitchFamily="18" charset="0"/>
              <a:ea typeface="MS PGothic" panose="020B0600070205080204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2" name="Rectangle: Rounded Corners 1"/>
          <p:cNvSpPr/>
          <p:nvPr/>
        </p:nvSpPr>
        <p:spPr>
          <a:xfrm>
            <a:off x="234511" y="239142"/>
            <a:ext cx="1822934" cy="5694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lt1"/>
                </a:solidFill>
              </a:defRPr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DenQueue</a:t>
            </a:r>
            <a:endParaRPr lang="en-US" sz="20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32833" y="1266188"/>
          <a:ext cx="7798444" cy="476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1098"/>
                <a:gridCol w="3917346"/>
              </a:tblGrid>
              <a:tr h="331000">
                <a:tc>
                  <a:txBody>
                    <a:bodyPr/>
                    <a:lstStyle/>
                    <a:p>
                      <a:r>
                        <a:rPr lang="en-US" dirty="0"/>
                        <a:t> Feasibility: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Viability:</a:t>
                      </a:r>
                      <a:endParaRPr lang="en-US"/>
                    </a:p>
                  </a:txBody>
                  <a:tcPr/>
                </a:tc>
              </a:tr>
              <a:tr h="4330586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1150" b="1" i="0" u="none" strike="noStrike" noProof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Feasibility Analysis:</a:t>
                      </a:r>
                      <a:endParaRPr lang="en-US" sz="1150" b="1" i="0" u="none" strike="noStrike" noProof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Char char="•"/>
                      </a:pPr>
                      <a:r>
                        <a:rPr lang="en-US" sz="1150" b="0" i="0" u="none" strike="noStrike" noProof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Utilizes free, open-source technologies, making it affordable and practical to implement.</a:t>
                      </a:r>
                      <a:endParaRPr lang="en-US" sz="1150" b="0" i="0" u="none" strike="noStrike" noProof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Char char="•"/>
                      </a:pPr>
                      <a:r>
                        <a:rPr lang="en-US" sz="1150" b="0" i="0" u="none" strike="noStrike" noProof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be simulated in virtual environments (Cisco Packet Tracer) removing the need for physical hardware during development.</a:t>
                      </a:r>
                      <a:endParaRPr lang="en-US" sz="1150" b="0" i="0" u="none" strike="noStrike" noProof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Char char="•"/>
                      </a:pPr>
                      <a:endParaRPr lang="en-US" sz="1150" b="1" i="0" u="none" strike="noStrike" noProof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1150" b="1" i="0" u="none" strike="noStrike" noProof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Potential Challenges and Risks:</a:t>
                      </a:r>
                      <a:endParaRPr lang="en-US" sz="1150" b="1" i="0" u="none" strike="noStrike" noProof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Char char="•"/>
                      </a:pPr>
                      <a:r>
                        <a:rPr lang="en-US" sz="1150" b="0" i="0" u="none" strike="noStrike" noProof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Managing real-time network mapping and device identification across extensive geographic distances.</a:t>
                      </a:r>
                      <a:endParaRPr lang="en-US" sz="1150" b="0" i="0" u="none" strike="noStrike" noProof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Char char="•"/>
                      </a:pPr>
                      <a:r>
                        <a:rPr lang="en-US" sz="1150" b="0" i="0" u="none" strike="noStrike" noProof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Incorporating advanced security like blockchain without negatively affecting performance.</a:t>
                      </a:r>
                      <a:endParaRPr lang="en-US" sz="11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Char char="•"/>
                      </a:pPr>
                      <a:endParaRPr lang="en-US" sz="1150" b="0" i="0" u="none" strike="noStrike" noProof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1150" b="1" i="0" u="none" strike="noStrike" noProof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Strategies for Overcoming Challenges:</a:t>
                      </a:r>
                      <a:endParaRPr lang="en-US" sz="1150" b="1" i="0" u="none" strike="noStrike" noProof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Char char="•"/>
                      </a:pPr>
                      <a:r>
                        <a:rPr lang="en-US" sz="1150" b="0" i="0" u="none" strike="noStrike" noProof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 distributed systems for real-time data collection and accurate mapping over large networks.</a:t>
                      </a:r>
                      <a:endParaRPr lang="en-US" sz="1150" b="0" i="0" u="none" strike="noStrike" noProof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Char char="•"/>
                      </a:pPr>
                      <a:r>
                        <a:rPr lang="en-US" sz="1150" b="0" i="0" u="none" strike="noStrike" noProof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Ensure blockchain and AI integration are streamlined to maintain high security without slowing down the system. </a:t>
                      </a:r>
                      <a:endParaRPr lang="en-US" sz="1150" b="0" i="0" u="none" strike="noStrike" noProof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50" b="0" i="0" u="none" strike="noStrike" noProof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Established Protocols</a:t>
                      </a:r>
                      <a:endParaRPr lang="en-US" sz="1150" b="0" i="0" u="none" strike="noStrike" noProof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/>
                        <a:buChar char="•"/>
                      </a:pPr>
                      <a:r>
                        <a:rPr lang="en-US" sz="1150" b="0" i="0" u="none" strike="noStrike" noProof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Utilizes familiar protocols like EIGRP, ensuring smooth integration into existing networks.</a:t>
                      </a:r>
                      <a:endParaRPr lang="en-US" sz="115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Char char="•"/>
                      </a:pPr>
                      <a:endParaRPr lang="en-US" sz="1150" b="0" i="0" u="none" strike="noStrike" noProof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50" b="1" i="0" u="none" strike="noStrik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Cost-Effective:</a:t>
                      </a:r>
                      <a:endParaRPr lang="en-US" sz="1150" b="1" i="0" u="none" strike="noStrike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/>
                        <a:buChar char="•"/>
                      </a:pPr>
                      <a:r>
                        <a:rPr lang="en-US" sz="1150" b="0" i="0" u="none" strike="noStrik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Built using open-source technologies (Python, Naïve Bayes Classifier) to reduce implementation costs.</a:t>
                      </a:r>
                      <a:endParaRPr lang="en-US" sz="11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/>
                        <a:buChar char="•"/>
                      </a:pPr>
                      <a:r>
                        <a:rPr lang="en-US" sz="1150" b="0" i="0" u="none" strike="noStrik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be developed in virtual environments avoiding the need for physical hardware.</a:t>
                      </a:r>
                      <a:endParaRPr lang="en-US" sz="11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>
                        <a:buNone/>
                      </a:pPr>
                      <a:endParaRPr lang="en-US" sz="1150" b="1" i="0" u="none" strike="noStrike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>
                        <a:buNone/>
                      </a:pPr>
                      <a:r>
                        <a:rPr lang="en-US" sz="1150" b="1" i="0" u="none" strike="noStrik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Scalability:</a:t>
                      </a:r>
                      <a:endParaRPr lang="en-US" sz="1150" b="1" i="0" u="none" strike="noStrike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/>
                        <a:buChar char="•"/>
                      </a:pPr>
                      <a:r>
                        <a:rPr lang="en-US" sz="1150" b="0" i="0" u="none" strike="noStrik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Designed for large-scale networks, with a distributed architecture that handles networks spanning thousands of kilometers.</a:t>
                      </a:r>
                      <a:endParaRPr lang="en-US" sz="1150" b="0" i="0" u="none" strike="noStrike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/>
                        <a:buChar char="•"/>
                      </a:pPr>
                      <a:r>
                        <a:rPr lang="en-US" sz="1150" b="0" i="0" u="none" strike="noStrik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updates using syslog and routing data (EIGRP) ensure accurate network maps.</a:t>
                      </a:r>
                      <a:endParaRPr lang="en-US" sz="11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>
                        <a:buNone/>
                      </a:pPr>
                      <a:endParaRPr lang="en-US" sz="1150" b="1" i="0" u="none" strike="noStrike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>
                        <a:buNone/>
                      </a:pPr>
                      <a:r>
                        <a:rPr lang="en-US" sz="1150" b="1" i="0" u="none" strike="noStrik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Security:</a:t>
                      </a:r>
                      <a:endParaRPr lang="en-US" sz="11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/>
                        <a:buChar char="•"/>
                      </a:pPr>
                      <a:r>
                        <a:rPr lang="en-US" sz="1150" b="0" i="0" u="none" strike="noStrik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AI-powered anomaly detection identifies security threats in real-time, ensuring proactive threat mitigation.</a:t>
                      </a:r>
                      <a:endParaRPr lang="en-US" sz="1150" b="0" i="0" u="none" strike="noStrike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/>
                        <a:buChar char="•"/>
                      </a:pPr>
                      <a:r>
                        <a:rPr lang="en-US" sz="1150" b="0" i="0" u="none" strike="noStrik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AI/ML based device authentication secures access to critical infrastructure without compromising performance.</a:t>
                      </a:r>
                      <a:endParaRPr lang="en-US" sz="11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>
                        <a:buNone/>
                      </a:pPr>
                      <a:endParaRPr lang="en-US" sz="1150" b="1" i="0" u="none" strike="noStrike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>
                        <a:buNone/>
                      </a:pPr>
                      <a:r>
                        <a:rPr lang="en-US" sz="1150" b="1" i="0" u="none" strike="noStrik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Monitoring:</a:t>
                      </a:r>
                      <a:endParaRPr lang="en-US" sz="11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lvl="0" indent="-171450">
                        <a:buFont typeface="Arial" panose="020B0604020202020204"/>
                        <a:buChar char="•"/>
                      </a:pPr>
                      <a:r>
                        <a:rPr lang="en-US" sz="1150" b="0" i="0" u="none" strike="noStrik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web-based interface provides real-time network visualization and alerts, ensuring quick responses to security incidents.</a:t>
                      </a:r>
                      <a:endParaRPr lang="en-US" sz="11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3" name="Google Shape;93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666395" y="30441"/>
            <a:ext cx="1291094" cy="778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8039" y="2225549"/>
            <a:ext cx="3351128" cy="38031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426759" y="1583598"/>
            <a:ext cx="1890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Syslog Server:</a:t>
            </a:r>
            <a:endParaRPr lang="en-IN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</p:spPr>
        <p:txBody>
          <a:bodyPr/>
          <a:lstStyle/>
          <a:p>
            <a:pPr eaLnBrk="1" hangingPunct="1"/>
            <a:r>
              <a:rPr lang="en-US" sz="2400" b="1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IMPACT AND BENEFITS</a:t>
            </a:r>
            <a:endParaRPr lang="en-US" sz="2400" b="1">
              <a:latin typeface="Times New Roman" panose="02020603050405020304" pitchFamily="18" charset="0"/>
              <a:ea typeface="MS PGothic" panose="020B0600070205080204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2" name="Rectangle: Rounded Corners 1"/>
          <p:cNvSpPr/>
          <p:nvPr/>
        </p:nvSpPr>
        <p:spPr>
          <a:xfrm>
            <a:off x="383458" y="236993"/>
            <a:ext cx="1822934" cy="5694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lt1"/>
                </a:solidFill>
              </a:defRPr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DenQueue</a:t>
            </a:r>
            <a:endParaRPr lang="en-US" sz="20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7184" y="1011402"/>
          <a:ext cx="5427407" cy="5054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1129"/>
                <a:gridCol w="2736278"/>
              </a:tblGrid>
              <a:tr h="99753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 panose="020F0502020204030204"/>
                        </a:rPr>
                        <a:t>                                                                            </a:t>
                      </a:r>
                      <a:r>
                        <a:rPr lang="en-US" sz="2800" b="1" i="0" u="none" strike="noStrike" noProof="0">
                          <a:latin typeface="Calibri" panose="020F0502020204030204"/>
                        </a:rPr>
                        <a:t>IMPACT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/>
                        <a:t>         </a:t>
                      </a:r>
                      <a:r>
                        <a:rPr lang="en-US" sz="2800" b="1" i="0" u="none" strike="noStrike" noProof="0">
                          <a:latin typeface="Calibri" panose="020F0502020204030204"/>
                        </a:rPr>
                        <a:t>BENEFITS</a:t>
                      </a:r>
                      <a:endParaRPr lang="en-US"/>
                    </a:p>
                  </a:txBody>
                  <a:tcPr/>
                </a:tc>
              </a:tr>
              <a:tr h="99753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/>
                        <a:t>Enhanced Network Security</a:t>
                      </a:r>
                      <a:r>
                        <a:rPr lang="en-US" sz="1200"/>
                        <a:t>: Ensures the SCADA network is protected from unauthorized access and potential cyber-attacks.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/>
                        <a:t>Improved Efficiency</a:t>
                      </a:r>
                      <a:r>
                        <a:rPr lang="en-US" sz="1200"/>
                        <a:t>: Automates topology discovery, reducing manual work and improving response times for network issues.</a:t>
                      </a:r>
                      <a:endParaRPr lang="en-US" sz="1200"/>
                    </a:p>
                  </a:txBody>
                  <a:tcPr/>
                </a:tc>
              </a:tr>
              <a:tr h="106432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/>
                        <a:t>Real-Time Monitoring</a:t>
                      </a:r>
                      <a:r>
                        <a:rPr lang="en-US" sz="1200"/>
                        <a:t>: Provides continuous, up-to-date visibility into network topology, helping reduce downtime and improve maintenance efficiency.</a:t>
                      </a:r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/>
                        <a:t>Cost-Effective Solution</a:t>
                      </a:r>
                      <a:r>
                        <a:rPr lang="en-US" sz="1200"/>
                        <a:t>: Uses open-source tools and requires no additional hardware, making it a budget-friendly option.</a:t>
                      </a:r>
                      <a:endParaRPr lang="en-US" sz="1200"/>
                    </a:p>
                  </a:txBody>
                  <a:tcPr/>
                </a:tc>
              </a:tr>
              <a:tr h="99753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Scalability for Large Networks: </a:t>
                      </a: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Capable of handling networks across thousands of kilometers, supporting large-scale infrastructure.</a:t>
                      </a:r>
                      <a:endParaRPr 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/>
                        <a:t>Secure Device Authentication</a:t>
                      </a:r>
                      <a:r>
                        <a:rPr lang="en-US" sz="1200"/>
                        <a:t>: Blockchain integration ensures only authorized devices access the network, bolstering security.</a:t>
                      </a:r>
                      <a:endParaRPr lang="en-US" sz="1200"/>
                    </a:p>
                  </a:txBody>
                  <a:tcPr/>
                </a:tc>
              </a:tr>
              <a:tr h="99753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/>
                        <a:t>Proactive Threat Detection</a:t>
                      </a:r>
                      <a:r>
                        <a:rPr lang="en-US" sz="1200"/>
                        <a:t>: AI-driven anomaly detection enables faster identification of threats, leading to quicker responses and minimized risk.</a:t>
                      </a:r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 dirty="0"/>
                        <a:t>User-Friendly Interface</a:t>
                      </a:r>
                      <a:r>
                        <a:rPr lang="en-US" sz="1200" dirty="0"/>
                        <a:t>: Real-time visualization and alerts via an interactive web-based UI simplify network management for administrators.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Google Shape;93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725110" y="43273"/>
            <a:ext cx="1291094" cy="778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730" y="3505991"/>
            <a:ext cx="5717086" cy="27339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730" y="1011402"/>
            <a:ext cx="5707846" cy="27339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RESEARCH  AND REFERENCES</a:t>
            </a:r>
            <a:endParaRPr lang="en-US" sz="2400" b="1">
              <a:latin typeface="Times New Roman" panose="02020603050405020304" pitchFamily="18" charset="0"/>
              <a:ea typeface="MS PGothic" panose="020B0600070205080204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2" name="Rectangle: Rounded Corners 1"/>
          <p:cNvSpPr/>
          <p:nvPr/>
        </p:nvSpPr>
        <p:spPr>
          <a:xfrm>
            <a:off x="258572" y="267329"/>
            <a:ext cx="1822934" cy="5694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lt1"/>
                </a:solidFill>
              </a:defRPr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DenQueue</a:t>
            </a:r>
            <a:endParaRPr lang="en-US" sz="20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6227" y="931790"/>
            <a:ext cx="1118673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 sz="1600" b="1">
                <a:latin typeface="Calibri" panose="020F0502020204030204"/>
                <a:ea typeface="MS PGothic" panose="020B0600070205080204" pitchFamily="1" charset="-128"/>
                <a:cs typeface="Calibri" panose="020F0502020204030204"/>
              </a:rPr>
              <a:t>Reference:</a:t>
            </a:r>
            <a:endParaRPr lang="en-US" sz="1600" b="1">
              <a:cs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4717" y="1230447"/>
            <a:ext cx="709735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>
                <a:latin typeface="Calibri" panose="020F0502020204030204"/>
                <a:ea typeface="Calibri" panose="020F0502020204030204"/>
                <a:cs typeface="Calibri" panose="020F0502020204030204"/>
              </a:rPr>
              <a:t>This paper outlines the vulnerabilities of SCADA networks and their critical role in infrastructure, emphasizing security risks and solutions . Available at Science Direct-        </a:t>
            </a:r>
            <a:r>
              <a:rPr lang="en-US" sz="1400">
                <a:latin typeface="MS PGothic" panose="020B0600070205080204" pitchFamily="1" charset="-128"/>
                <a:ea typeface="MS PGothic" panose="020B0600070205080204" pitchFamily="1" charset="-128"/>
                <a:cs typeface="Calibri" panose="020F0502020204030204"/>
                <a:hlinkClick r:id="rId1"/>
              </a:rPr>
              <a:t>link</a:t>
            </a:r>
            <a:endParaRPr lang="en-US" sz="1400">
              <a:latin typeface="Calibri" panose="020F050202020403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01688" y="1905442"/>
            <a:ext cx="709735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>
                <a:latin typeface="Calibri" panose="020F0502020204030204"/>
                <a:ea typeface="Calibri" panose="020F0502020204030204"/>
                <a:cs typeface="Calibri" panose="020F0502020204030204"/>
              </a:rPr>
              <a:t>A detailed analysis of EIGRP features and the security implications for routing in critical networks like SCADA.  Available at Cisco-       </a:t>
            </a:r>
            <a:r>
              <a:rPr lang="en-US" sz="1400">
                <a:latin typeface="MS PGothic" panose="020B0600070205080204" pitchFamily="1" charset="-128"/>
                <a:ea typeface="MS PGothic" panose="020B0600070205080204" pitchFamily="1" charset="-128"/>
                <a:cs typeface="Calibri" panose="020F0502020204030204"/>
                <a:hlinkClick r:id="rId2"/>
              </a:rPr>
              <a:t>link</a:t>
            </a:r>
            <a:endParaRPr 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1101688" y="2542181"/>
            <a:ext cx="709735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>
                <a:latin typeface="Calibri" panose="020F0502020204030204"/>
                <a:ea typeface="Calibri" panose="020F0502020204030204"/>
                <a:cs typeface="Calibri" panose="020F0502020204030204"/>
              </a:rPr>
              <a:t>A review of SNMPv3’s security features, including encryption and authentication, suitable for secure network topology discovery.  Available Research gate-   </a:t>
            </a:r>
            <a:r>
              <a:rPr lang="en-US" sz="1400">
                <a:latin typeface="MS PGothic" panose="020B0600070205080204" pitchFamily="1" charset="-128"/>
                <a:ea typeface="MS PGothic" panose="020B0600070205080204" pitchFamily="1" charset="-128"/>
                <a:cs typeface="Calibri" panose="020F0502020204030204"/>
              </a:rPr>
              <a:t>  </a:t>
            </a:r>
            <a:r>
              <a:rPr lang="en-US" sz="1400">
                <a:latin typeface="MS PGothic" panose="020B0600070205080204" pitchFamily="1" charset="-128"/>
                <a:ea typeface="MS PGothic" panose="020B0600070205080204" pitchFamily="1" charset="-128"/>
                <a:cs typeface="Calibri" panose="020F0502020204030204"/>
                <a:hlinkClick r:id="rId3"/>
              </a:rPr>
              <a:t> link</a:t>
            </a:r>
            <a:endParaRPr lang="en-US" sz="1400">
              <a:latin typeface="MS PGothic" panose="020B0600070205080204" pitchFamily="1" charset="-128"/>
              <a:cs typeface="Calibri" panose="020F0502020204030204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31672"/>
            <a:ext cx="12192000" cy="10885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86427" y="3064701"/>
            <a:ext cx="188725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457200"/>
            <a:r>
              <a:rPr lang="en-US" sz="1600" b="1">
                <a:latin typeface="Calibri" panose="020F0502020204030204"/>
                <a:ea typeface="MS PGothic" panose="020B0600070205080204" pitchFamily="1" charset="-128"/>
                <a:cs typeface="Arial" panose="020B0604020202020204"/>
              </a:rPr>
              <a:t>Research</a:t>
            </a:r>
            <a:r>
              <a:rPr lang="en-US" sz="1600" b="1">
                <a:latin typeface="Arial" panose="020B0604020202020204"/>
                <a:ea typeface="MS PGothic" panose="020B0600070205080204" pitchFamily="1" charset="-128"/>
                <a:cs typeface="Arial" panose="020B0604020202020204"/>
              </a:rPr>
              <a:t>:</a:t>
            </a:r>
            <a:endParaRPr lang="en-US" sz="1600" b="1">
              <a:latin typeface="Arial" panose="020B0604020202020204"/>
              <a:ea typeface="MS PGothic" panose="020B0600070205080204" pitchFamily="1" charset="-128"/>
              <a:cs typeface="Arial" panose="020B0604020202020204"/>
            </a:endParaRPr>
          </a:p>
        </p:txBody>
      </p:sp>
      <p:sp>
        <p:nvSpPr>
          <p:cNvPr id="3" name="AutoShape 2" descr="Hyperlink icon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7645411" y="1533272"/>
            <a:ext cx="174969" cy="17496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1659" y="4138461"/>
            <a:ext cx="2977933" cy="613646"/>
          </a:xfrm>
          <a:prstGeom prst="rect">
            <a:avLst/>
          </a:prstGeom>
        </p:spPr>
      </p:pic>
      <p:pic>
        <p:nvPicPr>
          <p:cNvPr id="20" name="Picture 19" descr="A black and blue text&#10;&#10;Description automatically generated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20495" y="4710519"/>
            <a:ext cx="2929264" cy="49882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4473231" y="2177343"/>
            <a:ext cx="174969" cy="17496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6160915" y="2818946"/>
            <a:ext cx="174969" cy="17496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105094" y="5144060"/>
            <a:ext cx="3160065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1100" b="0" i="0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</a:t>
            </a:r>
            <a:r>
              <a:rPr lang="en-US" sz="1100" b="0" i="0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SANTHOSH KUMAR.</a:t>
            </a:r>
            <a:r>
              <a:rPr lang="en-US" sz="1100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endParaRPr lang="en-US" sz="11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r>
              <a:rPr lang="en-IN" sz="1100" dirty="0"/>
              <a:t>                </a:t>
            </a:r>
            <a:r>
              <a:rPr lang="en-IN" sz="11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         Network Security </a:t>
            </a:r>
            <a:endParaRPr lang="en-US" sz="1100" b="1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  <a:p>
            <a:r>
              <a:rPr lang="en-US" sz="1200" b="1" dirty="0">
                <a:latin typeface="Arial" panose="020B0604020202020204"/>
                <a:ea typeface="MS PGothic" panose="020B0600070205080204" pitchFamily="1" charset="-128"/>
                <a:cs typeface="Arial" panose="020B0604020202020204"/>
              </a:rPr>
              <a:t>MAIL ID:</a:t>
            </a:r>
            <a:r>
              <a:rPr lang="en-US" sz="1100" b="1" dirty="0">
                <a:latin typeface="Arial" panose="020B0604020202020204"/>
                <a:ea typeface="MS PGothic" panose="020B0600070205080204" pitchFamily="1" charset="-128"/>
                <a:cs typeface="Arial" panose="020B0604020202020204"/>
              </a:rPr>
              <a:t> </a:t>
            </a:r>
            <a:r>
              <a:rPr lang="en-US" sz="1100" dirty="0">
                <a:latin typeface="Arial" panose="020B0604020202020204"/>
                <a:ea typeface="MS PGothic" panose="020B0600070205080204" pitchFamily="1" charset="-128"/>
                <a:cs typeface="Arial" panose="020B0604020202020204"/>
                <a:hlinkClick r:id="rId8"/>
              </a:rPr>
              <a:t>santhoshpalanisamy292@gmail.com</a:t>
            </a:r>
            <a:endParaRPr lang="en-US" sz="1100" dirty="0">
              <a:ea typeface="MS PGothic" panose="020B0600070205080204" pitchFamily="1" charset="-128"/>
              <a:cs typeface="Calibri" panose="020F0502020204030204"/>
            </a:endParaRPr>
          </a:p>
          <a:p>
            <a:endParaRPr lang="en-US" sz="11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69450" y="3284835"/>
            <a:ext cx="7364481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>
                <a:latin typeface="Calibri" panose="020F0502020204030204"/>
                <a:ea typeface="Calibri" panose="020F0502020204030204"/>
                <a:cs typeface="Calibri" panose="020F0502020204030204"/>
              </a:rPr>
              <a:t>Research Paper</a:t>
            </a:r>
            <a:r>
              <a:rPr lang="en-US" sz="1600" b="1">
                <a:latin typeface="Calibri" panose="020F0502020204030204"/>
                <a:ea typeface="Calibri" panose="020F0502020204030204"/>
                <a:cs typeface="Calibri" panose="020F0502020204030204"/>
              </a:rPr>
              <a:t>:</a:t>
            </a:r>
            <a:r>
              <a:rPr lang="en-US"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lang="en-US" sz="1400">
                <a:latin typeface="Calibri" panose="020F0502020204030204"/>
                <a:ea typeface="Calibri" panose="020F0502020204030204"/>
                <a:cs typeface="Calibri" panose="020F0502020204030204"/>
              </a:rPr>
              <a:t>Security of Industrial Control Systems and SCADA Networks</a:t>
            </a:r>
            <a:endParaRPr lang="en-US" sz="14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en-US" sz="1400">
                <a:latin typeface="Calibri" panose="020F0502020204030204"/>
                <a:ea typeface="Calibri" panose="020F0502020204030204"/>
                <a:cs typeface="Calibri" panose="020F0502020204030204"/>
              </a:rPr>
              <a:t>       This paper discusses the vulnerabilities in SCADA systems and how modern tools and </a:t>
            </a:r>
            <a:endParaRPr lang="en-US" sz="14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en-US" sz="1400">
                <a:latin typeface="Calibri" panose="020F0502020204030204"/>
                <a:ea typeface="Calibri" panose="020F0502020204030204"/>
                <a:cs typeface="Calibri" panose="020F0502020204030204"/>
              </a:rPr>
              <a:t>        technologies address these vulnerabilities.</a:t>
            </a:r>
            <a:endParaRPr lang="en-US" sz="14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2233" y="4738300"/>
            <a:ext cx="1738909" cy="1371151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lt1"/>
                </a:solidFill>
              </a:defRPr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sz="1100" b="1">
                <a:ln w="0"/>
                <a:solidFill>
                  <a:srgbClr val="002060"/>
                </a:solidFill>
              </a:rPr>
              <a:t>SUDHARSAN.K</a:t>
            </a:r>
            <a:endParaRPr lang="en-US" sz="1100" b="1">
              <a:ln w="0"/>
              <a:solidFill>
                <a:srgbClr val="002060"/>
              </a:solidFill>
            </a:endParaRPr>
          </a:p>
          <a:p>
            <a:pPr algn="ctr"/>
            <a:r>
              <a:rPr lang="en-US" sz="1100" b="1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Front- end Developer,</a:t>
            </a:r>
            <a:endParaRPr lang="en-US" sz="1100" b="1">
              <a:ln w="0"/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1100" b="1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UI/UX Designer</a:t>
            </a:r>
            <a:endParaRPr lang="en-IN" sz="1100" b="1">
              <a:ln w="0"/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71439" y="4752107"/>
            <a:ext cx="1677126" cy="1373967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lt1"/>
                </a:solidFill>
              </a:defRPr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endParaRPr lang="en-US" sz="1100" b="1">
              <a:ln w="0"/>
              <a:solidFill>
                <a:srgbClr val="002060"/>
              </a:solidFill>
            </a:endParaRPr>
          </a:p>
          <a:p>
            <a:pPr algn="ctr"/>
            <a:r>
              <a:rPr lang="en-US" sz="1100" b="1">
                <a:ln w="0"/>
                <a:solidFill>
                  <a:srgbClr val="002060"/>
                </a:solidFill>
              </a:rPr>
              <a:t>RANJITH.R</a:t>
            </a:r>
            <a:endParaRPr lang="en-IN" sz="1100" b="1">
              <a:ln w="0"/>
              <a:solidFill>
                <a:srgbClr val="002060"/>
              </a:solidFill>
              <a:cs typeface="Arial" panose="020B0604020202020204"/>
            </a:endParaRPr>
          </a:p>
          <a:p>
            <a:pPr algn="ctr"/>
            <a:r>
              <a:rPr lang="en-US" sz="1100" b="1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Back-End Developer,</a:t>
            </a:r>
            <a:endParaRPr lang="en-US" sz="1100" b="1">
              <a:ln w="0"/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1100" b="1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AI &amp; ML Developer</a:t>
            </a:r>
            <a:endParaRPr lang="en-US" sz="1100" b="1">
              <a:ln w="0"/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1100" b="1">
              <a:ln w="0"/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03482" y="4752106"/>
            <a:ext cx="1677126" cy="1373967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lt1"/>
                </a:solidFill>
              </a:defRPr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sz="1100" b="1">
                <a:ln w="0"/>
                <a:solidFill>
                  <a:srgbClr val="002060"/>
                </a:solidFill>
                <a:cs typeface="Arial" panose="020B0604020202020204"/>
              </a:rPr>
              <a:t>SELVA VISHNU.G</a:t>
            </a:r>
            <a:endParaRPr lang="en-US" sz="1100">
              <a:ln w="0"/>
              <a:solidFill>
                <a:srgbClr val="000000"/>
              </a:solidFill>
              <a:cs typeface="Arial" panose="020B0604020202020204"/>
            </a:endParaRPr>
          </a:p>
          <a:p>
            <a:pPr algn="just"/>
            <a:r>
              <a:rPr lang="en-IN" b="1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en-IN" b="1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en-US" sz="1100" b="1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Back End </a:t>
            </a:r>
            <a:endParaRPr lang="en-US" sz="1100" b="1">
              <a:ln w="0"/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en-US" sz="1100" b="1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       Developer</a:t>
            </a:r>
            <a:endParaRPr lang="en-US" sz="1100" b="1">
              <a:ln w="0"/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IN" sz="1400"/>
              <a:t>asDManager</a:t>
            </a:r>
            <a:endParaRPr lang="en-IN" sz="1100" b="1">
              <a:ln w="0"/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80905" y="4747707"/>
            <a:ext cx="1677126" cy="136896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lt1"/>
                </a:solidFill>
              </a:defRPr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sz="1100" b="1">
                <a:ln w="0"/>
                <a:solidFill>
                  <a:srgbClr val="002060"/>
                </a:solidFill>
              </a:rPr>
              <a:t>YASHRITHA.S</a:t>
            </a:r>
            <a:endParaRPr lang="en-US"/>
          </a:p>
          <a:p>
            <a:pPr algn="ctr"/>
            <a:r>
              <a:rPr lang="en-US" sz="1100" b="1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AI &amp; ML Developer</a:t>
            </a:r>
            <a:endParaRPr lang="en-US" sz="1100" b="1">
              <a:ln w="0"/>
              <a:solidFill>
                <a:srgbClr val="002060"/>
              </a:solidFill>
            </a:endParaRPr>
          </a:p>
          <a:p>
            <a:pPr algn="ctr"/>
            <a:endParaRPr lang="en-IN" sz="1100" b="1">
              <a:ln w="0"/>
              <a:solidFill>
                <a:srgbClr val="00206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450700" y="4755813"/>
            <a:ext cx="1677126" cy="1360854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lt1"/>
                </a:solidFill>
              </a:defRPr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sz="1100" b="1">
                <a:ln w="0"/>
                <a:solidFill>
                  <a:srgbClr val="002060"/>
                </a:solidFill>
                <a:cs typeface="Arial" panose="020B0604020202020204"/>
              </a:rPr>
              <a:t>SRIVARSHA.V.S</a:t>
            </a:r>
            <a:endParaRPr lang="en-US" sz="1100">
              <a:ln w="0"/>
              <a:solidFill>
                <a:srgbClr val="000000"/>
              </a:solidFill>
              <a:cs typeface="Arial" panose="020B0604020202020204"/>
            </a:endParaRPr>
          </a:p>
          <a:p>
            <a:pPr algn="ctr"/>
            <a:r>
              <a:rPr lang="en-US" sz="1100" b="1">
                <a:ln w="0"/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/>
              </a:rPr>
              <a:t>AI &amp; ML Developer</a:t>
            </a:r>
            <a:endParaRPr lang="en-US" sz="1100">
              <a:ln w="0"/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/>
            </a:endParaRPr>
          </a:p>
          <a:p>
            <a:pPr algn="ctr"/>
            <a:endParaRPr lang="en-US" sz="1100" b="1">
              <a:ln w="0"/>
              <a:solidFill>
                <a:srgbClr val="002060"/>
              </a:solidFill>
              <a:cs typeface="Arial" panose="020B0604020202020204"/>
            </a:endParaRPr>
          </a:p>
        </p:txBody>
      </p:sp>
      <p:pic>
        <p:nvPicPr>
          <p:cNvPr id="14" name="Google Shape;93;p2"/>
          <p:cNvPicPr preferRelativeResize="0"/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10751864" y="58628"/>
            <a:ext cx="1291094" cy="778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6717</Words>
  <Application>WPS Presentation</Application>
  <PresentationFormat>Widescreen</PresentationFormat>
  <Paragraphs>205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Arial</vt:lpstr>
      <vt:lpstr>SimSun</vt:lpstr>
      <vt:lpstr>Wingdings</vt:lpstr>
      <vt:lpstr>Calibri</vt:lpstr>
      <vt:lpstr>MS PGothic</vt:lpstr>
      <vt:lpstr>TradeGothic</vt:lpstr>
      <vt:lpstr>Segoe Print</vt:lpstr>
      <vt:lpstr>TradeGothic</vt:lpstr>
      <vt:lpstr>Arial</vt:lpstr>
      <vt:lpstr>Times New Roman</vt:lpstr>
      <vt:lpstr>Garamond</vt:lpstr>
      <vt:lpstr>montserratregular</vt:lpstr>
      <vt:lpstr>Calibri</vt:lpstr>
      <vt:lpstr>Microsoft YaHei</vt:lpstr>
      <vt:lpstr>Arial Unicode MS</vt:lpstr>
      <vt:lpstr>Office Theme</vt:lpstr>
      <vt:lpstr>SMART INDIA HACKATHON 2024</vt:lpstr>
      <vt:lpstr>SCADA-Map</vt:lpstr>
      <vt:lpstr>TECHNICAL APPROACH</vt:lpstr>
      <vt:lpstr>PowerPoint 演示文稿</vt:lpstr>
      <vt:lpstr>FEASIBILITY AND VIABILITY</vt:lpstr>
      <vt:lpstr>IMPACT AND BENEFITS</vt:lpstr>
      <vt:lpstr>RESEARCH  AND REFERENCES</vt:lpstr>
    </vt:vector>
  </TitlesOfParts>
  <Company>Crowdfunder,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Santhosh Kumar</cp:lastModifiedBy>
  <cp:revision>7</cp:revision>
  <dcterms:created xsi:type="dcterms:W3CDTF">2013-12-12T18:46:00Z</dcterms:created>
  <dcterms:modified xsi:type="dcterms:W3CDTF">2024-12-12T10:49:21Z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98C7CA38AA1F4700BE5A61BF5EC12F74_12</vt:lpwstr>
  </property>
  <property fmtid="{D5CDD505-2E9C-101B-9397-08002B2CF9AE}" pid="3" name="KSOProductBuildVer">
    <vt:lpwstr>1033-12.2.0.19307</vt:lpwstr>
  </property>
</Properties>
</file>