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Slides/notesSlide9.xml" ContentType="application/vnd.openxmlformats-officedocument.presentationml.notesSlide+xml"/>
  <Override PartName="/ppt/slides/slide17.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Lst>
  <p:sldSz type="screen16x9" cy="5143500" cx="9144000"/>
  <p:notesSz cx="6858000" cy="9144000"/>
  <p:custShowLst>
    <p:custShow id="0" name="Custom Show 1">
      <p:sldLst>
        <p:sld r:id="rId3"/>
        <p:sld r:id="rId5"/>
        <p:sld r:id="rId6"/>
        <p:sld r:id="rId7"/>
        <p:sld r:id="rId10"/>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customXml" Target="../customXml/item1.xml"/><Relationship Id="rId24" Type="http://schemas.openxmlformats.org/officeDocument/2006/relationships/customXmlProps" Target="../customXml/itemProps1.xml"/><Relationship Id="rId2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9" name="Shape 2"/>
        <p:cNvGrpSpPr/>
        <p:nvPr/>
      </p:nvGrpSpPr>
      <p:grpSpPr>
        <a:xfrm>
          <a:off x="0" y="0"/>
          <a:ext cx="0" cy="0"/>
          <a:chOff x="0" y="0"/>
          <a:chExt cx="0" cy="0"/>
        </a:xfrm>
      </p:grpSpPr>
      <p:sp>
        <p:nvSpPr>
          <p:cNvPr id="1048685"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6"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66" name="Slide Image Placeholder 1"/>
          <p:cNvSpPr>
            <a:spLocks noChangeAspect="1" noRot="1" noGrp="1"/>
          </p:cNvSpPr>
          <p:nvPr>
            <p:ph type="sldImg"/>
          </p:nvPr>
        </p:nvSpPr>
        <p:spPr>
          <a:xfrm>
            <a:off x="381000" y="685800"/>
            <a:ext cx="6096000" cy="3429000"/>
          </a:xfrm>
        </p:spPr>
      </p:sp>
      <p:sp>
        <p:nvSpPr>
          <p:cNvPr id="1048667"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57"/>
        <p:cNvGrpSpPr/>
        <p:nvPr/>
      </p:nvGrpSpPr>
      <p:grpSpPr>
        <a:xfrm>
          <a:off x="0" y="0"/>
          <a:ext cx="0" cy="0"/>
          <a:chOff x="0" y="0"/>
          <a:chExt cx="0" cy="0"/>
        </a:xfrm>
      </p:grpSpPr>
      <p:sp>
        <p:nvSpPr>
          <p:cNvPr id="104862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7"/>
        <p:cNvGrpSpPr/>
        <p:nvPr/>
      </p:nvGrpSpPr>
      <p:grpSpPr>
        <a:xfrm>
          <a:off x="0" y="0"/>
          <a:ext cx="0" cy="0"/>
          <a:chOff x="0" y="0"/>
          <a:chExt cx="0" cy="0"/>
        </a:xfrm>
      </p:grpSpPr>
      <p:sp>
        <p:nvSpPr>
          <p:cNvPr id="104862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57"/>
        <p:cNvGrpSpPr/>
        <p:nvPr/>
      </p:nvGrpSpPr>
      <p:grpSpPr>
        <a:xfrm>
          <a:off x="0" y="0"/>
          <a:ext cx="0" cy="0"/>
          <a:chOff x="0" y="0"/>
          <a:chExt cx="0" cy="0"/>
        </a:xfrm>
      </p:grpSpPr>
      <p:sp>
        <p:nvSpPr>
          <p:cNvPr id="104863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104864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57"/>
        <p:cNvGrpSpPr/>
        <p:nvPr/>
      </p:nvGrpSpPr>
      <p:grpSpPr>
        <a:xfrm>
          <a:off x="0" y="0"/>
          <a:ext cx="0" cy="0"/>
          <a:chOff x="0" y="0"/>
          <a:chExt cx="0" cy="0"/>
        </a:xfrm>
      </p:grpSpPr>
      <p:sp>
        <p:nvSpPr>
          <p:cNvPr id="104865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5"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4/11/2024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69" name=""/>
        <p:cNvGrpSpPr/>
        <p:nvPr/>
      </p:nvGrpSpPr>
      <p:grpSpPr>
        <a:xfrm>
          <a:off x="0" y="0"/>
          <a:ext cx="0" cy="0"/>
          <a:chOff x="0" y="0"/>
          <a:chExt cx="0" cy="0"/>
        </a:xfrm>
      </p:grpSpPr>
      <p:sp>
        <p:nvSpPr>
          <p:cNvPr id="1048660"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1" name="Holder 3"/>
          <p:cNvSpPr>
            <a:spLocks noGrp="1"/>
          </p:cNvSpPr>
          <p:nvPr>
            <p:ph type="body" idx="1"/>
          </p:nvPr>
        </p:nvSpPr>
        <p:spPr/>
        <p:txBody>
          <a:bodyPr bIns="0" lIns="0" rIns="0" tIns="0"/>
          <a:lstStyle>
            <a:lvl1pPr>
              <a:defRPr b="0" i="0">
                <a:solidFill>
                  <a:schemeClr val="tx1"/>
                </a:solidFill>
              </a:defRPr>
            </a:lvl1pPr>
          </a:lstStyle>
          <a:p/>
        </p:txBody>
      </p:sp>
      <p:sp>
        <p:nvSpPr>
          <p:cNvPr id="1048662"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3"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1048664"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9"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5"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6"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4" name="Shape 20"/>
        <p:cNvGrpSpPr/>
        <p:nvPr/>
      </p:nvGrpSpPr>
      <p:grpSpPr>
        <a:xfrm>
          <a:off x="0" y="0"/>
          <a:ext cx="0" cy="0"/>
          <a:chOff x="0" y="0"/>
          <a:chExt cx="0" cy="0"/>
        </a:xfrm>
      </p:grpSpPr>
      <p:sp>
        <p:nvSpPr>
          <p:cNvPr id="1048673"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4"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5"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6"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5" name="Shape 28"/>
        <p:cNvGrpSpPr/>
        <p:nvPr/>
      </p:nvGrpSpPr>
      <p:grpSpPr>
        <a:xfrm>
          <a:off x="0" y="0"/>
          <a:ext cx="0" cy="0"/>
          <a:chOff x="0" y="0"/>
          <a:chExt cx="0" cy="0"/>
        </a:xfrm>
      </p:grpSpPr>
      <p:sp>
        <p:nvSpPr>
          <p:cNvPr id="1048677"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8"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9"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6" name="Shape 32"/>
        <p:cNvGrpSpPr/>
        <p:nvPr/>
      </p:nvGrpSpPr>
      <p:grpSpPr>
        <a:xfrm>
          <a:off x="0" y="0"/>
          <a:ext cx="0" cy="0"/>
          <a:chOff x="0" y="0"/>
          <a:chExt cx="0" cy="0"/>
        </a:xfrm>
      </p:grpSpPr>
      <p:sp>
        <p:nvSpPr>
          <p:cNvPr id="1048680"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81"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3" name="Shape 35"/>
        <p:cNvGrpSpPr/>
        <p:nvPr/>
      </p:nvGrpSpPr>
      <p:grpSpPr>
        <a:xfrm>
          <a:off x="0" y="0"/>
          <a:ext cx="0" cy="0"/>
          <a:chOff x="0" y="0"/>
          <a:chExt cx="0" cy="0"/>
        </a:xfrm>
      </p:grpSpPr>
      <p:sp>
        <p:nvSpPr>
          <p:cNvPr id="1048668"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9"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70"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1"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2"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7" name="Shape 41"/>
        <p:cNvGrpSpPr/>
        <p:nvPr/>
      </p:nvGrpSpPr>
      <p:grpSpPr>
        <a:xfrm>
          <a:off x="0" y="0"/>
          <a:ext cx="0" cy="0"/>
          <a:chOff x="0" y="0"/>
          <a:chExt cx="0" cy="0"/>
        </a:xfrm>
      </p:grpSpPr>
      <p:sp>
        <p:nvSpPr>
          <p:cNvPr id="1048682"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3"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78" name="Shape 48"/>
        <p:cNvGrpSpPr/>
        <p:nvPr/>
      </p:nvGrpSpPr>
      <p:grpSpPr>
        <a:xfrm>
          <a:off x="0" y="0"/>
          <a:ext cx="0" cy="0"/>
          <a:chOff x="0" y="0"/>
          <a:chExt cx="0" cy="0"/>
        </a:xfrm>
      </p:grpSpPr>
      <p:sp>
        <p:nvSpPr>
          <p:cNvPr id="1048684"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1"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400110"/>
          </a:xfrm>
          <a:prstGeom prst="rect"/>
          <a:noFill/>
        </p:spPr>
        <p:txBody>
          <a:bodyPr rtlCol="0" wrap="square">
            <a:spAutoFit/>
          </a:bodyPr>
          <a:p>
            <a:r>
              <a:rPr sz="2000" lang="en-US">
                <a:solidFill>
                  <a:srgbClr val="161D23"/>
                </a:solidFill>
              </a:rPr>
              <a:t>Creating a future-ready workforce</a:t>
            </a: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100212" y="3926740"/>
            <a:ext cx="2683767" cy="456535"/>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Name :</a:t>
            </a:r>
            <a:r>
              <a:rPr b="0" cap="none" dirty="0" sz="1100" i="0" lang="en-US" strike="noStrike" u="none">
                <a:solidFill>
                  <a:schemeClr val="tx1"/>
                </a:solidFill>
                <a:latin typeface="Arial"/>
                <a:ea typeface="Arial"/>
                <a:cs typeface="Arial"/>
                <a:sym typeface="Arial"/>
              </a:rPr>
              <a:t>S</a:t>
            </a:r>
            <a:r>
              <a:rPr b="0" cap="none" dirty="0" sz="1100" i="0" lang="en-US" strike="noStrike" u="none">
                <a:solidFill>
                  <a:schemeClr val="tx1"/>
                </a:solidFill>
                <a:latin typeface="Arial"/>
                <a:ea typeface="Arial"/>
                <a:cs typeface="Arial"/>
                <a:sym typeface="Arial"/>
              </a:rPr>
              <a:t>U</a:t>
            </a:r>
            <a:r>
              <a:rPr b="0" cap="none" dirty="0" sz="1100" i="0" lang="en-US" strike="noStrike" u="none">
                <a:solidFill>
                  <a:schemeClr val="tx1"/>
                </a:solidFill>
                <a:latin typeface="Arial"/>
                <a:ea typeface="Arial"/>
                <a:cs typeface="Arial"/>
                <a:sym typeface="Arial"/>
              </a:rPr>
              <a:t>D</a:t>
            </a:r>
            <a:r>
              <a:rPr b="0" cap="none" dirty="0" sz="1100" i="0" lang="en-US" strike="noStrike" u="none">
                <a:solidFill>
                  <a:schemeClr val="tx1"/>
                </a:solidFill>
                <a:latin typeface="Arial"/>
                <a:ea typeface="Arial"/>
                <a:cs typeface="Arial"/>
                <a:sym typeface="Arial"/>
              </a:rPr>
              <a:t>H</a:t>
            </a:r>
            <a:r>
              <a:rPr b="0" cap="none" dirty="0" sz="1100" i="0" lang="en-US" strike="noStrike" u="none">
                <a:solidFill>
                  <a:schemeClr val="tx1"/>
                </a:solidFill>
                <a:latin typeface="Arial"/>
                <a:ea typeface="Arial"/>
                <a:cs typeface="Arial"/>
                <a:sym typeface="Arial"/>
              </a:rPr>
              <a:t>A</a:t>
            </a:r>
            <a:r>
              <a:rPr b="0" cap="none" dirty="0" sz="1100" i="0" lang="en-US" strike="noStrike" u="none">
                <a:solidFill>
                  <a:schemeClr val="tx1"/>
                </a:solidFill>
                <a:latin typeface="Arial"/>
                <a:ea typeface="Arial"/>
                <a:cs typeface="Arial"/>
                <a:sym typeface="Arial"/>
              </a:rPr>
              <a:t>R</a:t>
            </a:r>
            <a:r>
              <a:rPr b="0" cap="none" dirty="0" sz="1100" i="0" lang="en-US" strike="noStrike" u="none">
                <a:solidFill>
                  <a:schemeClr val="tx1"/>
                </a:solidFill>
                <a:latin typeface="Arial"/>
                <a:ea typeface="Arial"/>
                <a:cs typeface="Arial"/>
                <a:sym typeface="Arial"/>
              </a:rPr>
              <a:t>S</a:t>
            </a:r>
            <a:r>
              <a:rPr b="0" cap="none" dirty="0" sz="1100" i="0" lang="en-US" strike="noStrike" u="none">
                <a:solidFill>
                  <a:schemeClr val="tx1"/>
                </a:solidFill>
                <a:latin typeface="Arial"/>
                <a:ea typeface="Arial"/>
                <a:cs typeface="Arial"/>
                <a:sym typeface="Arial"/>
              </a:rPr>
              <a:t>H</a:t>
            </a:r>
            <a:r>
              <a:rPr b="0" cap="none" dirty="0" sz="1100" i="0" lang="en-US" strike="noStrike" u="none">
                <a:solidFill>
                  <a:schemeClr val="tx1"/>
                </a:solidFill>
                <a:latin typeface="Arial"/>
                <a:ea typeface="Arial"/>
                <a:cs typeface="Arial"/>
                <a:sym typeface="Arial"/>
              </a:rPr>
              <a:t>A</a:t>
            </a:r>
            <a:r>
              <a:rPr b="0" cap="none" dirty="0" sz="1100" i="0" lang="en-US" strike="noStrike" u="none">
                <a:solidFill>
                  <a:schemeClr val="tx1"/>
                </a:solidFill>
                <a:latin typeface="Arial"/>
                <a:ea typeface="Arial"/>
                <a:cs typeface="Arial"/>
                <a:sym typeface="Arial"/>
              </a:rPr>
              <a:t>N</a:t>
            </a:r>
            <a:r>
              <a:rPr b="0" cap="none" dirty="0" sz="1100" i="0" lang="en-US" strike="noStrike" u="none">
                <a:solidFill>
                  <a:schemeClr val="tx1"/>
                </a:solidFill>
                <a:latin typeface="Arial"/>
                <a:ea typeface="Arial"/>
                <a:cs typeface="Arial"/>
                <a:sym typeface="Arial"/>
              </a:rPr>
              <a:t>.</a:t>
            </a:r>
            <a:r>
              <a:rPr b="0" cap="none" dirty="0" sz="1100" i="0" lang="en-US" strike="noStrike" u="none">
                <a:solidFill>
                  <a:schemeClr val="tx1"/>
                </a:solidFill>
                <a:latin typeface="Arial"/>
                <a:ea typeface="Arial"/>
                <a:cs typeface="Arial"/>
                <a:sym typeface="Arial"/>
              </a:rPr>
              <a:t>S</a:t>
            </a:r>
            <a:endParaRPr altLang="en-US" lang="zh-CN"/>
          </a:p>
          <a:p>
            <a:pPr>
              <a:spcAft>
                <a:spcPts val="200"/>
              </a:spcAft>
              <a:buClr>
                <a:schemeClr val="bg1"/>
              </a:buClr>
            </a:pPr>
            <a:r>
              <a:rPr b="0" cap="none" dirty="0" sz="1100" i="0" lang="en-US" strike="noStrike" u="none">
                <a:solidFill>
                  <a:schemeClr val="tx1"/>
                </a:solidFill>
                <a:latin typeface="Arial"/>
                <a:ea typeface="Arial"/>
                <a:cs typeface="Arial"/>
                <a:sym typeface="Arial"/>
              </a:rPr>
              <a:t>Student ID </a:t>
            </a:r>
            <a:r>
              <a:rPr b="0" cap="none" sz="1100" i="0" lang="en-US" strike="noStrike" u="none">
                <a:solidFill>
                  <a:schemeClr val="tx1"/>
                </a:solidFill>
                <a:latin typeface="Arial"/>
                <a:ea typeface="Arial"/>
                <a:cs typeface="Arial"/>
                <a:sym typeface="Arial"/>
              </a:rPr>
              <a:t>:  au510421104</a:t>
            </a:r>
            <a:r>
              <a:rPr b="0" cap="none" sz="1100" i="0" lang="en-US" strike="noStrike" u="none">
                <a:solidFill>
                  <a:schemeClr val="tx1"/>
                </a:solidFill>
                <a:latin typeface="Arial"/>
                <a:ea typeface="Arial"/>
                <a:cs typeface="Arial"/>
                <a:sym typeface="Arial"/>
              </a:rPr>
              <a:t>1</a:t>
            </a:r>
            <a:r>
              <a:rPr b="0" cap="none" sz="1100" i="0" lang="en-US" strike="noStrike" u="none">
                <a:solidFill>
                  <a:schemeClr val="tx1"/>
                </a:solidFill>
                <a:latin typeface="Arial"/>
                <a:ea typeface="Arial"/>
                <a:cs typeface="Arial"/>
                <a:sym typeface="Arial"/>
              </a:rPr>
              <a:t>0</a:t>
            </a:r>
            <a:r>
              <a:rPr b="0" cap="none" sz="1100" i="0" lang="en-US" strike="noStrike" u="none">
                <a:solidFill>
                  <a:schemeClr val="tx1"/>
                </a:solidFill>
                <a:latin typeface="Arial"/>
                <a:ea typeface="Arial"/>
                <a:cs typeface="Arial"/>
                <a:sym typeface="Arial"/>
              </a:rPr>
              <a:t>2</a:t>
            </a:r>
            <a:endParaRPr b="0" cap="none" dirty="0" sz="1100" i="0" lang="en-US" strike="noStrike" u="none">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456535"/>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err="1" strike="noStrike" u="none">
                <a:solidFill>
                  <a:schemeClr val="tx1"/>
                </a:solidFill>
                <a:latin typeface="Arial"/>
                <a:ea typeface="Arial"/>
                <a:cs typeface="Arial"/>
                <a:sym typeface="Arial"/>
              </a:rPr>
              <a:t>Arunai</a:t>
            </a:r>
            <a:r>
              <a:rPr b="0" cap="none" dirty="0" sz="1100" i="0" lang="en-US" strike="noStrike" u="none">
                <a:solidFill>
                  <a:schemeClr val="tx1"/>
                </a:solidFill>
                <a:latin typeface="Arial"/>
                <a:ea typeface="Arial"/>
                <a:cs typeface="Arial"/>
                <a:sym typeface="Arial"/>
              </a:rPr>
              <a:t> engineering college ,</a:t>
            </a:r>
          </a:p>
          <a:p>
            <a:pPr lvl="0" marR="0" rtl="0">
              <a:lnSpc>
                <a:spcPct val="100000"/>
              </a:lnSpc>
              <a:spcBef>
                <a:spcPts val="0"/>
              </a:spcBef>
              <a:spcAft>
                <a:spcPts val="200"/>
              </a:spcAft>
              <a:buClr>
                <a:schemeClr val="bg1"/>
              </a:buClr>
            </a:pPr>
            <a:r>
              <a:rPr dirty="0" sz="1100" lang="en-US">
                <a:solidFill>
                  <a:schemeClr val="tx1"/>
                </a:solidFill>
              </a:rPr>
              <a:t>Tiruvannamalai</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43" name="TextBox 2"/>
          <p:cNvSpPr txBox="1"/>
          <p:nvPr/>
        </p:nvSpPr>
        <p:spPr>
          <a:xfrm>
            <a:off x="87464" y="492981"/>
            <a:ext cx="8977023" cy="4293483"/>
          </a:xfrm>
          <a:prstGeom prst="rect"/>
          <a:noFill/>
        </p:spPr>
        <p:txBody>
          <a:bodyPr wrap="squar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300" i="0" kumimoji="0" lang="en-US" normalizeH="0" strike="noStrike" u="none">
                <a:ln>
                  <a:noFill/>
                </a:ln>
                <a:solidFill>
                  <a:schemeClr val="tx1"/>
                </a:solidFill>
                <a:effectLst/>
                <a:latin typeface="Arial" panose="020B0604020202020204" pitchFamily="34" charset="0"/>
              </a:rPr>
              <a:t>3. User Interfaces:</a:t>
            </a:r>
            <a:endParaRPr altLang="en-US" baseline="0" b="0" cap="none" dirty="0" sz="13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300" i="0" kumimoji="0" lang="en-US" normalizeH="0" strike="noStrike" u="none">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300" i="0" kumimoji="0" lang="en-US" normalizeH="0" strike="noStrike" u="none">
                <a:ln>
                  <a:noFill/>
                </a:ln>
                <a:solidFill>
                  <a:schemeClr val="tx1"/>
                </a:solidFill>
                <a:effectLst/>
                <a:latin typeface="Arial" panose="020B0604020202020204" pitchFamily="34" charset="0"/>
              </a:rPr>
              <a:t>4. Implementation:</a:t>
            </a:r>
            <a:endParaRPr altLang="en-US" baseline="0" b="0" cap="none" dirty="0" sz="13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300" i="0" kumimoji="0" lang="en-US" normalizeH="0" strike="noStrike" u="none">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300" i="0" kumimoji="0" lang="en-US" normalizeH="0" strike="noStrike" u="none">
                <a:ln>
                  <a:noFill/>
                </a:ln>
                <a:solidFill>
                  <a:schemeClr val="tx1"/>
                </a:solidFill>
                <a:effectLst/>
                <a:latin typeface="Arial" panose="020B0604020202020204" pitchFamily="34" charset="0"/>
              </a:rPr>
              <a:t>5. Testing and Evaluation:</a:t>
            </a:r>
            <a:endParaRPr altLang="en-US" baseline="0" b="0" cap="none" dirty="0" sz="13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300" i="0" kumimoji="0" lang="en-US" normalizeH="0" strike="noStrike" u="none">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300" i="0" kumimoji="0" lang="en-US" normalizeH="0" strike="noStrike" u="none">
                <a:ln>
                  <a:noFill/>
                </a:ln>
                <a:solidFill>
                  <a:schemeClr val="tx1"/>
                </a:solidFill>
                <a:effectLst/>
                <a:latin typeface="Arial" panose="020B0604020202020204" pitchFamily="34" charset="0"/>
              </a:rPr>
              <a:t>6. Results:</a:t>
            </a:r>
            <a:endParaRPr altLang="en-US" baseline="0" b="0" cap="none" dirty="0" sz="13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300" i="0" kumimoji="0" lang="en-US" normalizeH="0" strike="noStrike" u="none">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300" i="0" kumimoji="0" lang="en-US" normalizeH="0" strike="noStrike" u="none">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p>
            <a:pPr algn="ctr"/>
            <a:r>
              <a:rPr lang="en-US"/>
              <a:t>Homepage</a:t>
            </a:r>
          </a:p>
        </p:txBody>
      </p:sp>
      <p:pic>
        <p:nvPicPr>
          <p:cNvPr id="2097160" name="Picture 4"/>
          <p:cNvPicPr>
            <a:picLocks noChangeAspect="1"/>
          </p:cNvPicPr>
          <p:nvPr/>
        </p:nvPicPr>
        <p:blipFill>
          <a:blip xmlns:r="http://schemas.openxmlformats.org/officeDocument/2006/relationships" r:embed="rId1"/>
          <a:stretch>
            <a:fillRect/>
          </a:stretch>
        </p:blipFill>
        <p:spPr>
          <a:xfrm>
            <a:off x="564541" y="1209053"/>
            <a:ext cx="6289482" cy="354049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p>
            <a:pPr algn="ctr"/>
            <a:r>
              <a:rPr b="1" dirty="0" lang="en-US"/>
              <a:t>Admin page</a:t>
            </a:r>
          </a:p>
        </p:txBody>
      </p:sp>
      <p:pic>
        <p:nvPicPr>
          <p:cNvPr id="2097161" name="Picture 3"/>
          <p:cNvPicPr>
            <a:picLocks noChangeAspect="1"/>
          </p:cNvPicPr>
          <p:nvPr/>
        </p:nvPicPr>
        <p:blipFill>
          <a:blip xmlns:r="http://schemas.openxmlformats.org/officeDocument/2006/relationships" r:embed="rId1"/>
          <a:stretch>
            <a:fillRect/>
          </a:stretch>
        </p:blipFill>
        <p:spPr>
          <a:xfrm>
            <a:off x="954157" y="1132477"/>
            <a:ext cx="6716341" cy="3780017"/>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p>
            <a:pPr algn="ctr"/>
            <a:r>
              <a:rPr b="1" dirty="0" lang="en-US"/>
              <a:t>Finding the bus-Page</a:t>
            </a:r>
          </a:p>
        </p:txBody>
      </p:sp>
      <p:pic>
        <p:nvPicPr>
          <p:cNvPr id="2097162" name="Picture 3"/>
          <p:cNvPicPr>
            <a:picLocks noChangeAspect="1"/>
          </p:cNvPicPr>
          <p:nvPr/>
        </p:nvPicPr>
        <p:blipFill>
          <a:blip xmlns:r="http://schemas.openxmlformats.org/officeDocument/2006/relationships" r:embed="rId1"/>
          <a:stretch>
            <a:fillRect/>
          </a:stretch>
        </p:blipFill>
        <p:spPr>
          <a:xfrm>
            <a:off x="341905" y="1106484"/>
            <a:ext cx="6946929" cy="3909794"/>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p>
            <a:pPr algn="ctr"/>
            <a:r>
              <a:rPr b="1" dirty="0" lang="en-US"/>
              <a:t>Booking-Page</a:t>
            </a:r>
          </a:p>
        </p:txBody>
      </p:sp>
      <p:pic>
        <p:nvPicPr>
          <p:cNvPr id="2097163" name="Picture 3"/>
          <p:cNvPicPr>
            <a:picLocks noChangeAspect="1"/>
          </p:cNvPicPr>
          <p:nvPr/>
        </p:nvPicPr>
        <p:blipFill>
          <a:blip xmlns:r="http://schemas.openxmlformats.org/officeDocument/2006/relationships" r:embed="rId1"/>
          <a:stretch>
            <a:fillRect/>
          </a:stretch>
        </p:blipFill>
        <p:spPr>
          <a:xfrm>
            <a:off x="230320" y="1184744"/>
            <a:ext cx="6684804" cy="3762268"/>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3" name="Title 1"/>
          <p:cNvSpPr>
            <a:spLocks noGrp="1"/>
          </p:cNvSpPr>
          <p:nvPr>
            <p:ph type="title"/>
          </p:nvPr>
        </p:nvSpPr>
        <p:spPr>
          <a:xfrm>
            <a:off x="215053" y="719666"/>
            <a:ext cx="8421857" cy="547983"/>
          </a:xfrm>
        </p:spPr>
        <p:txBody>
          <a:bodyPr/>
          <a:p>
            <a:r>
              <a:rPr b="1" dirty="0" sz="1600" lang="en-IN">
                <a:solidFill>
                  <a:srgbClr val="213163"/>
                </a:solidFill>
                <a:latin typeface="+mj-lt"/>
              </a:rPr>
              <a:t>Future </a:t>
            </a:r>
            <a:r>
              <a:rPr b="1" dirty="0" sz="1600" lang="en-US">
                <a:solidFill>
                  <a:srgbClr val="213163"/>
                </a:solidFill>
                <a:latin typeface="+mj-lt"/>
              </a:rPr>
              <a:t>Enhancements</a:t>
            </a:r>
            <a:r>
              <a:rPr b="1" dirty="0" sz="1600" lang="en-US">
                <a:solidFill>
                  <a:srgbClr val="374151"/>
                </a:solidFill>
                <a:latin typeface="+mj-lt"/>
                <a:cs typeface="Times New Roman" panose="02020603050405020304" pitchFamily="18" charset="0"/>
              </a:rPr>
              <a:t>:</a:t>
            </a:r>
            <a:br>
              <a:rPr b="1" dirty="0" sz="1600" lang="en-US">
                <a:solidFill>
                  <a:srgbClr val="374151"/>
                </a:solidFill>
                <a:latin typeface="+mj-lt"/>
                <a:cs typeface="Times New Roman" panose="02020603050405020304" pitchFamily="18" charset="0"/>
              </a:rPr>
            </a:br>
            <a:br>
              <a:rPr b="0" dirty="0" i="0" lang="en-US">
                <a:solidFill>
                  <a:srgbClr val="374151"/>
                </a:solidFill>
                <a:effectLst/>
                <a:latin typeface="Söhne"/>
              </a:rPr>
            </a:br>
            <a:endParaRPr dirty="0" lang="en-US"/>
          </a:p>
        </p:txBody>
      </p:sp>
      <p:sp>
        <p:nvSpPr>
          <p:cNvPr id="1048654" name="TextBox 3"/>
          <p:cNvSpPr txBox="1"/>
          <p:nvPr/>
        </p:nvSpPr>
        <p:spPr>
          <a:xfrm>
            <a:off x="159026" y="1105231"/>
            <a:ext cx="8769921" cy="954107"/>
          </a:xfrm>
          <a:prstGeom prst="rect"/>
          <a:noFill/>
        </p:spPr>
        <p:txBody>
          <a:bodyPr wrap="square">
            <a:spAutoFit/>
          </a:bodyPr>
          <a:p>
            <a:r>
              <a:rPr b="0" dirty="0" i="0" lang="en-US">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dirty="0" lang="en-IN"/>
          </a:p>
        </p:txBody>
      </p:sp>
      <p:sp>
        <p:nvSpPr>
          <p:cNvPr id="1048655" name="TextBox 7"/>
          <p:cNvSpPr txBox="1"/>
          <p:nvPr/>
        </p:nvSpPr>
        <p:spPr>
          <a:xfrm>
            <a:off x="159026" y="2059338"/>
            <a:ext cx="6640958" cy="1384995"/>
          </a:xfrm>
          <a:prstGeom prst="rect"/>
          <a:noFill/>
        </p:spPr>
        <p:txBody>
          <a:bodyPr wrap="square">
            <a:spAutoFit/>
          </a:bodyPr>
          <a:p>
            <a:pPr indent="-342900" marL="342900">
              <a:buAutoNum type="arabicPeriod"/>
            </a:pPr>
            <a:r>
              <a:rPr b="1" dirty="0" i="0" lang="en-IN">
                <a:solidFill>
                  <a:srgbClr val="0D0D0D"/>
                </a:solidFill>
                <a:effectLst/>
                <a:latin typeface="Söhne"/>
              </a:rPr>
              <a:t>Mobile Application Development</a:t>
            </a:r>
          </a:p>
          <a:p>
            <a:pPr indent="-342900" marL="342900">
              <a:buAutoNum type="arabicPeriod"/>
            </a:pPr>
            <a:r>
              <a:rPr b="1" dirty="0" i="0" lang="en-US">
                <a:solidFill>
                  <a:srgbClr val="0D0D0D"/>
                </a:solidFill>
                <a:effectLst/>
                <a:latin typeface="Söhne"/>
              </a:rPr>
              <a:t>Integration with Transit APIs</a:t>
            </a:r>
          </a:p>
          <a:p>
            <a:pPr indent="-342900" marL="342900">
              <a:buAutoNum type="arabicPeriod"/>
            </a:pPr>
            <a:r>
              <a:rPr b="1" dirty="0" i="0" lang="en-IN">
                <a:solidFill>
                  <a:srgbClr val="0D0D0D"/>
                </a:solidFill>
                <a:effectLst/>
                <a:latin typeface="Söhne"/>
              </a:rPr>
              <a:t>Personalized Recommendations</a:t>
            </a:r>
            <a:endParaRPr b="1" dirty="0" lang="en-US">
              <a:solidFill>
                <a:srgbClr val="0D0D0D"/>
              </a:solidFill>
              <a:latin typeface="Söhne"/>
            </a:endParaRPr>
          </a:p>
          <a:p>
            <a:pPr indent="-342900" marL="342900">
              <a:buAutoNum type="arabicPeriod"/>
            </a:pPr>
            <a:r>
              <a:rPr b="1" dirty="0" i="0" lang="en-IN">
                <a:solidFill>
                  <a:srgbClr val="0D0D0D"/>
                </a:solidFill>
                <a:effectLst/>
                <a:latin typeface="Söhne"/>
              </a:rPr>
              <a:t>Accessibility Features</a:t>
            </a:r>
            <a:endParaRPr b="1" dirty="0" i="0" lang="en-US">
              <a:solidFill>
                <a:srgbClr val="0D0D0D"/>
              </a:solidFill>
              <a:effectLst/>
              <a:latin typeface="Söhne"/>
            </a:endParaRPr>
          </a:p>
          <a:p>
            <a:pPr indent="-342900" marL="342900">
              <a:buAutoNum type="arabicPeriod"/>
            </a:pPr>
            <a:r>
              <a:rPr b="1" dirty="0" i="0" lang="en-US">
                <a:solidFill>
                  <a:srgbClr val="0D0D0D"/>
                </a:solidFill>
                <a:effectLst/>
                <a:latin typeface="Söhne"/>
              </a:rPr>
              <a:t>Virtual Reality (VR) Seat Selection</a:t>
            </a:r>
            <a:endParaRPr b="1" dirty="0" lang="en-US">
              <a:solidFill>
                <a:srgbClr val="0D0D0D"/>
              </a:solidFill>
              <a:latin typeface="Söhne"/>
            </a:endParaRPr>
          </a:p>
          <a:p>
            <a:pPr indent="-342900" marL="342900">
              <a:buAutoNum type="arabicPeriod"/>
            </a:pPr>
            <a:r>
              <a:rPr b="1" dirty="0" i="0" lang="en-IN">
                <a:solidFill>
                  <a:srgbClr val="0D0D0D"/>
                </a:solidFill>
                <a:effectLst/>
                <a:latin typeface="Söhne"/>
              </a:rPr>
              <a:t>Enhanced Security Measures</a:t>
            </a:r>
            <a:endParaRPr dirty="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6" name="Shape 60"/>
        <p:cNvGrpSpPr/>
        <p:nvPr/>
      </p:nvGrpSpPr>
      <p:grpSpPr>
        <a:xfrm>
          <a:off x="0" y="0"/>
          <a:ext cx="0" cy="0"/>
          <a:chOff x="0" y="0"/>
          <a:chExt cx="0" cy="0"/>
        </a:xfrm>
      </p:grpSpPr>
      <p:sp>
        <p:nvSpPr>
          <p:cNvPr id="1048656"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Conclusion</a:t>
            </a:r>
            <a:endParaRPr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7" name="Rectangle 1"/>
          <p:cNvSpPr>
            <a:spLocks noChangeArrowheads="1"/>
          </p:cNvSpPr>
          <p:nvPr/>
        </p:nvSpPr>
        <p:spPr bwMode="auto">
          <a:xfrm>
            <a:off x="0" y="1707949"/>
            <a:ext cx="8849802" cy="2031325"/>
          </a:xfrm>
          <a:prstGeom prst="rect"/>
          <a:solidFill>
            <a:srgbClr val="FFFFFF"/>
          </a:solidFill>
          <a:ln>
            <a:noFill/>
          </a:ln>
          <a:effectLst/>
        </p:spPr>
        <p:txBody>
          <a:bodyPr anchor="ctr" anchorCtr="0" bIns="45720" compatLnSpc="1" lIns="91440" numCol="1" rIns="91440" tIns="45720" vert="horz" wrap="square">
            <a:prstTxWarp prst="textNoShape"/>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marL="457200">
              <a:spcBef>
                <a:spcPct val="0"/>
              </a:spcBef>
              <a:spcAft>
                <a:spcPct val="0"/>
              </a:spcAft>
              <a:defRPr>
                <a:solidFill>
                  <a:schemeClr val="tx1"/>
                </a:solidFill>
                <a:latin typeface="Arial" panose="020B0604020202020204" pitchFamily="34" charset="0"/>
              </a:defRPr>
            </a:lvl2pPr>
            <a:lvl3pPr eaLnBrk="0" fontAlgn="base" hangingPunct="0" marL="914400">
              <a:spcBef>
                <a:spcPct val="0"/>
              </a:spcBef>
              <a:spcAft>
                <a:spcPct val="0"/>
              </a:spcAft>
              <a:defRPr>
                <a:solidFill>
                  <a:schemeClr val="tx1"/>
                </a:solidFill>
                <a:latin typeface="Arial" panose="020B0604020202020204" pitchFamily="34" charset="0"/>
              </a:defRPr>
            </a:lvl3pPr>
            <a:lvl4pPr eaLnBrk="0" fontAlgn="base" hangingPunct="0" marL="1371600">
              <a:spcBef>
                <a:spcPct val="0"/>
              </a:spcBef>
              <a:spcAft>
                <a:spcPct val="0"/>
              </a:spcAft>
              <a:defRPr>
                <a:solidFill>
                  <a:schemeClr val="tx1"/>
                </a:solidFill>
                <a:latin typeface="Arial" panose="020B0604020202020204" pitchFamily="34" charset="0"/>
              </a:defRPr>
            </a:lvl4pPr>
            <a:lvl5pPr eaLnBrk="0" fontAlgn="base" hangingPunct="0" marL="1828800">
              <a:spcBef>
                <a:spcPct val="0"/>
              </a:spcBef>
              <a:spcAft>
                <a:spcPct val="0"/>
              </a:spcAft>
              <a:defRPr>
                <a:solidFill>
                  <a:schemeClr val="tx1"/>
                </a:solidFill>
                <a:latin typeface="Arial" panose="020B0604020202020204" pitchFamily="34" charset="0"/>
              </a:defRPr>
            </a:lvl5pPr>
            <a:lvl6pPr eaLnBrk="0" fontAlgn="base" hangingPunct="0" marL="2286000">
              <a:spcBef>
                <a:spcPct val="0"/>
              </a:spcBef>
              <a:spcAft>
                <a:spcPct val="0"/>
              </a:spcAft>
              <a:defRPr>
                <a:solidFill>
                  <a:schemeClr val="tx1"/>
                </a:solidFill>
                <a:latin typeface="Arial" panose="020B0604020202020204" pitchFamily="34" charset="0"/>
              </a:defRPr>
            </a:lvl6pPr>
            <a:lvl7pPr eaLnBrk="0" fontAlgn="base" hangingPunct="0" marL="2743200">
              <a:spcBef>
                <a:spcPct val="0"/>
              </a:spcBef>
              <a:spcAft>
                <a:spcPct val="0"/>
              </a:spcAft>
              <a:defRPr>
                <a:solidFill>
                  <a:schemeClr val="tx1"/>
                </a:solidFill>
                <a:latin typeface="Arial" panose="020B0604020202020204" pitchFamily="34" charset="0"/>
              </a:defRPr>
            </a:lvl7pPr>
            <a:lvl8pPr eaLnBrk="0" fontAlgn="base" hangingPunct="0" marL="3200400">
              <a:spcBef>
                <a:spcPct val="0"/>
              </a:spcBef>
              <a:spcAft>
                <a:spcPct val="0"/>
              </a:spcAft>
              <a:defRPr>
                <a:solidFill>
                  <a:schemeClr val="tx1"/>
                </a:solidFill>
                <a:latin typeface="Arial" panose="020B0604020202020204" pitchFamily="34" charset="0"/>
              </a:defRPr>
            </a:lvl8pPr>
            <a:lvl9pPr eaLnBrk="0" fontAlgn="base" hangingPunct="0" marL="3657600">
              <a:spcBef>
                <a:spcPct val="0"/>
              </a:spcBef>
              <a:spcAft>
                <a:spcPct val="0"/>
              </a:spcAft>
              <a:defRPr>
                <a:solidFill>
                  <a:schemeClr val="tx1"/>
                </a:solidFill>
                <a:latin typeface="Arial" panose="020B0604020202020204" pitchFamily="34" charset="0"/>
              </a:defRPr>
            </a:lvl9pPr>
          </a:lstStyle>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800" i="0" kumimoji="0" lang="en-US" normalizeH="0" strike="noStrike" u="none">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algn="l" defTabSz="914400" eaLnBrk="0" fontAlgn="base" hangingPunct="0" indent="0" latinLnBrk="0" lvl="0" marL="0" marR="0" rtl="0">
              <a:lnSpc>
                <a:spcPct val="100000"/>
              </a:lnSpc>
              <a:spcBef>
                <a:spcPct val="0"/>
              </a:spcBef>
              <a:spcAft>
                <a:spcPct val="0"/>
              </a:spcAft>
              <a:buClrTx/>
              <a:buSzTx/>
              <a:buFontTx/>
              <a:buNone/>
            </a:pPr>
            <a:br>
              <a:rPr altLang="en-US" baseline="0" b="0" cap="none" dirty="0" sz="1800" i="0" kumimoji="0" lang="en-US" normalizeH="0" strike="noStrike" u="none">
                <a:ln>
                  <a:noFill/>
                </a:ln>
                <a:solidFill>
                  <a:srgbClr val="000000"/>
                </a:solidFill>
                <a:effectLst/>
                <a:latin typeface="Söhne"/>
              </a:rPr>
            </a:b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65"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8215"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1571630" y="3183633"/>
            <a:ext cx="5839143"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latin typeface="+mj-lt"/>
              </a:rPr>
              <a:t>Building Bus Reservation System using Python and Django</a:t>
            </a:r>
            <a:endParaRPr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Abstract</a:t>
            </a:r>
            <a:endParaRPr dirty="0" sz="16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2" y="4713110"/>
            <a:ext cx="3712236"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err="1">
                <a:solidFill>
                  <a:schemeClr val="tx1"/>
                </a:solidFill>
              </a:rPr>
              <a:t>ChatGPT,Google,WikiPedia</a:t>
            </a:r>
            <a:endParaRPr dirty="0" sz="1000" lang="en-IN">
              <a:solidFill>
                <a:schemeClr val="tx1"/>
              </a:solidFill>
            </a:endParaRPr>
          </a:p>
        </p:txBody>
      </p:sp>
      <p:sp>
        <p:nvSpPr>
          <p:cNvPr id="1048610" name="TextBox 4"/>
          <p:cNvSpPr txBox="1"/>
          <p:nvPr/>
        </p:nvSpPr>
        <p:spPr>
          <a:xfrm>
            <a:off x="215776" y="1041592"/>
            <a:ext cx="8797192" cy="3342641"/>
          </a:xfrm>
          <a:prstGeom prst="rect"/>
          <a:noFill/>
        </p:spPr>
        <p:txBody>
          <a:bodyPr wrap="square">
            <a:spAutoFit/>
          </a:bodyPr>
          <a:p>
            <a:pPr algn="l" indent="-285750" marL="285750">
              <a:buFont typeface="Arial" panose="020B0604020202020204" pitchFamily="34" charset="0"/>
              <a:buChar char="•"/>
            </a:pPr>
            <a:r>
              <a:rPr b="0" dirty="0" i="0" lang="en-US">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algn="l" indent="-285750" marL="285750">
              <a:buFont typeface="Arial" panose="020B0604020202020204" pitchFamily="34" charset="0"/>
              <a:buChar char="•"/>
            </a:pPr>
            <a:r>
              <a:rPr b="0" dirty="0" i="0" lang="en-US">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algn="l" indent="-285750" marL="285750">
              <a:buFont typeface="Arial" panose="020B0604020202020204" pitchFamily="34" charset="0"/>
              <a:buChar char="•"/>
            </a:pPr>
            <a:r>
              <a:rPr b="0" dirty="0" i="0" lang="en-US">
                <a:solidFill>
                  <a:srgbClr val="0D0D0D"/>
                </a:solidFill>
                <a:effectLst/>
                <a:latin typeface="Söhne"/>
              </a:rPr>
              <a:t>Key components of the system include real-time seat availability updates, route management tools, and integration with popular payment gateways to facilitate seamless transactions. </a:t>
            </a:r>
            <a:r>
              <a:rPr dirty="0" lang="en-US">
                <a:solidFill>
                  <a:srgbClr val="0D0D0D"/>
                </a:solidFill>
                <a:latin typeface="Söhne"/>
              </a:rPr>
              <a:t>T</a:t>
            </a:r>
            <a:r>
              <a:rPr b="0" dirty="0" i="0" lang="en-US">
                <a:solidFill>
                  <a:srgbClr val="0D0D0D"/>
                </a:solidFill>
                <a:effectLst/>
                <a:latin typeface="Söhne"/>
              </a:rPr>
              <a:t>he system provides efficient data management and retrieval, optimizing performance and scalability.</a:t>
            </a:r>
          </a:p>
          <a:p>
            <a:pPr algn="l" indent="-285750" marL="285750">
              <a:buFont typeface="Arial" panose="020B0604020202020204" pitchFamily="34" charset="0"/>
              <a:buChar char="•"/>
            </a:pPr>
            <a:r>
              <a:rPr b="0" dirty="0" i="0" lang="en-US">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Problem Statement</a:t>
            </a:r>
            <a:endParaRPr sz="16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1" y="4714171"/>
            <a:ext cx="8596471" cy="321202"/>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b="0" dirty="0" sz="1100" i="0" lang="en-IN">
                <a:solidFill>
                  <a:srgbClr val="0D0D0D"/>
                </a:solidFill>
                <a:effectLst/>
                <a:latin typeface="Söhne"/>
              </a:rPr>
              <a:t>Google Scholar-</a:t>
            </a:r>
            <a:r>
              <a:rPr b="0" dirty="0" sz="1100" i="0" lang="en-US">
                <a:solidFill>
                  <a:srgbClr val="0D0D0D"/>
                </a:solidFill>
                <a:effectLst/>
                <a:latin typeface="Söhne"/>
              </a:rPr>
              <a:t>Market research and analysis of existing bus reservation systems and their shortcomings.</a:t>
            </a:r>
          </a:p>
          <a:p>
            <a:pPr>
              <a:buSzPts val="2800"/>
            </a:pPr>
            <a:endParaRPr dirty="0" sz="1000" lang="en-IN">
              <a:solidFill>
                <a:schemeClr val="tx1"/>
              </a:solidFill>
            </a:endParaRPr>
          </a:p>
        </p:txBody>
      </p:sp>
      <p:sp>
        <p:nvSpPr>
          <p:cNvPr id="1048615" name="TextBox 4"/>
          <p:cNvSpPr txBox="1"/>
          <p:nvPr/>
        </p:nvSpPr>
        <p:spPr>
          <a:xfrm>
            <a:off x="223024" y="1390184"/>
            <a:ext cx="8237035" cy="3323987"/>
          </a:xfrm>
          <a:prstGeom prst="rect"/>
          <a:noFill/>
        </p:spPr>
        <p:txBody>
          <a:bodyPr wrap="square">
            <a:spAutoFit/>
          </a:bodyPr>
          <a:p>
            <a:pPr indent="-342900" marL="342900">
              <a:buFont typeface="+mj-lt"/>
              <a:buAutoNum type="arabicPeriod"/>
            </a:pPr>
            <a:r>
              <a:rPr b="0" dirty="0" i="0" lang="en-US">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algn="l" indent="-342900" marL="342900">
              <a:buFont typeface="+mj-lt"/>
              <a:buAutoNum type="arabicPeriod"/>
            </a:pPr>
            <a:r>
              <a:rPr b="0" dirty="0" i="0" lang="en-US">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algn="l" indent="-342900" marL="342900">
              <a:buFont typeface="+mj-lt"/>
              <a:buAutoNum type="arabicPeriod"/>
            </a:pPr>
            <a:r>
              <a:rPr b="0" dirty="0" i="0" lang="en-US">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Shape 60"/>
        <p:cNvGrpSpPr/>
        <p:nvPr/>
      </p:nvGrpSpPr>
      <p:grpSpPr>
        <a:xfrm>
          <a:off x="0" y="0"/>
          <a:ext cx="0" cy="0"/>
          <a:chOff x="0" y="0"/>
          <a:chExt cx="0" cy="0"/>
        </a:xfrm>
      </p:grpSpPr>
      <p:sp>
        <p:nvSpPr>
          <p:cNvPr id="104861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Project Overview</a:t>
            </a:r>
            <a:endParaRPr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138651" y="4713110"/>
            <a:ext cx="7548255"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b="0" dirty="0" sz="1000" i="0" lang="en-IN">
                <a:solidFill>
                  <a:srgbClr val="0D0D0D"/>
                </a:solidFill>
                <a:effectLst/>
                <a:latin typeface="Söhne"/>
              </a:rPr>
              <a:t> Source: Google Scholar-</a:t>
            </a:r>
            <a:r>
              <a:rPr b="0" dirty="0" sz="1000" i="0" lang="en-US">
                <a:solidFill>
                  <a:srgbClr val="0D0D0D"/>
                </a:solidFill>
                <a:effectLst/>
                <a:latin typeface="Söhne"/>
              </a:rPr>
              <a:t>Market research and analysis of existing bus reservation systems and their shortcomings</a:t>
            </a:r>
            <a:endParaRPr dirty="0" sz="1000" lang="en-IN">
              <a:solidFill>
                <a:schemeClr val="tx1"/>
              </a:solidFill>
            </a:endParaRPr>
          </a:p>
        </p:txBody>
      </p:sp>
      <p:sp>
        <p:nvSpPr>
          <p:cNvPr id="1048620" name="TextBox 4"/>
          <p:cNvSpPr txBox="1"/>
          <p:nvPr/>
        </p:nvSpPr>
        <p:spPr>
          <a:xfrm>
            <a:off x="131032" y="1129997"/>
            <a:ext cx="8834548" cy="2123440"/>
          </a:xfrm>
          <a:prstGeom prst="rect"/>
          <a:noFill/>
        </p:spPr>
        <p:txBody>
          <a:bodyPr wrap="square">
            <a:spAutoFit/>
          </a:bodyPr>
          <a:p>
            <a:pPr algn="l"/>
            <a:r>
              <a:rPr b="0" dirty="0" i="0" lang="en-US">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b="0" dirty="0" i="0" lang="en-US">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b="0" dirty="0" i="0" lang="en-US">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b="0" dirty="0" i="0" lang="en-US">
                <a:solidFill>
                  <a:srgbClr val="0D0D0D"/>
                </a:solidFill>
                <a:effectLst/>
                <a:latin typeface="Söhne"/>
              </a:rPr>
              <a:t>To create a scalable and extensible system capable of accommodating future enhancements and growing user demands.</a:t>
            </a:r>
          </a:p>
          <a:p>
            <a:pPr algn="l"/>
            <a:endParaRPr b="0" dirty="0" i="0" lang="en-US">
              <a:solidFill>
                <a:srgbClr val="0D0D0D"/>
              </a:solidFill>
              <a:effectLst/>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8" name="Shape 60"/>
        <p:cNvGrpSpPr/>
        <p:nvPr/>
      </p:nvGrpSpPr>
      <p:grpSpPr>
        <a:xfrm>
          <a:off x="0" y="0"/>
          <a:ext cx="0" cy="0"/>
          <a:chOff x="0" y="0"/>
          <a:chExt cx="0" cy="0"/>
        </a:xfrm>
      </p:grpSpPr>
      <p:sp>
        <p:nvSpPr>
          <p:cNvPr id="104862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Proposed Solution</a:t>
            </a:r>
            <a:endParaRPr sz="1600" lang="en-IN"/>
          </a:p>
        </p:txBody>
      </p:sp>
      <p:sp>
        <p:nvSpPr>
          <p:cNvPr id="1048624" name="TextBox 10"/>
          <p:cNvSpPr txBox="1"/>
          <p:nvPr/>
        </p:nvSpPr>
        <p:spPr>
          <a:xfrm>
            <a:off x="138533" y="1102220"/>
            <a:ext cx="8866934" cy="2529841"/>
          </a:xfrm>
          <a:prstGeom prst="rect"/>
          <a:noFill/>
        </p:spPr>
        <p:txBody>
          <a:bodyPr wrap="square">
            <a:spAutoFit/>
          </a:bodyPr>
          <a:p>
            <a:pPr algn="l">
              <a:buFont typeface="+mj-lt"/>
              <a:buAutoNum type="arabicPeriod"/>
            </a:pPr>
            <a:r>
              <a:rPr b="1" dirty="0" i="0" lang="en-US">
                <a:solidFill>
                  <a:srgbClr val="0D0D0D"/>
                </a:solidFill>
                <a:effectLst/>
                <a:latin typeface="Söhne"/>
              </a:rPr>
              <a:t>User-friendly Booking Interface</a:t>
            </a:r>
            <a:r>
              <a:rPr b="0" dirty="0" i="0" lang="en-US">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b="1" dirty="0" i="0" lang="en-US">
                <a:solidFill>
                  <a:srgbClr val="0D0D0D"/>
                </a:solidFill>
                <a:effectLst/>
                <a:latin typeface="Söhne"/>
              </a:rPr>
              <a:t>Real-time Updates</a:t>
            </a:r>
            <a:r>
              <a:rPr b="0" dirty="0" i="0" lang="en-US">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b="1" dirty="0" i="0" lang="en-US">
                <a:solidFill>
                  <a:srgbClr val="0D0D0D"/>
                </a:solidFill>
                <a:effectLst/>
                <a:latin typeface="Söhne"/>
              </a:rPr>
              <a:t>Administrative Dashboard</a:t>
            </a:r>
            <a:r>
              <a:rPr b="0" dirty="0" i="0" lang="en-US">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b="1" dirty="0" i="0" lang="en-US">
                <a:solidFill>
                  <a:srgbClr val="0D0D0D"/>
                </a:solidFill>
                <a:effectLst/>
                <a:latin typeface="Söhne"/>
              </a:rPr>
              <a:t>Scalability and Extensibility</a:t>
            </a:r>
            <a:r>
              <a:rPr b="0" dirty="0" i="0" lang="en-US">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5" name="Google Shape;61;g5fab984687_2_0"/>
          <p:cNvSpPr txBox="1"/>
          <p:nvPr/>
        </p:nvSpPr>
        <p:spPr>
          <a:xfrm>
            <a:off x="138652" y="4713110"/>
            <a:ext cx="6544646"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b="0" dirty="0" sz="1000" i="0" lang="en-IN">
                <a:solidFill>
                  <a:srgbClr val="0D0D0D"/>
                </a:solidFill>
                <a:effectLst/>
                <a:latin typeface="Söhne"/>
              </a:rPr>
              <a:t>Source: Google Scholar-</a:t>
            </a:r>
            <a:r>
              <a:rPr b="0" dirty="0" sz="1000" i="0" lang="en-US">
                <a:solidFill>
                  <a:srgbClr val="0D0D0D"/>
                </a:solidFill>
                <a:effectLst/>
                <a:latin typeface="Söhne"/>
              </a:rPr>
              <a:t>Market research and analysis of existing bus reservation systems and their shortcomings</a:t>
            </a:r>
            <a:endParaRPr dirty="0" sz="1000"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8" name="TextBox 2"/>
          <p:cNvSpPr txBox="1"/>
          <p:nvPr/>
        </p:nvSpPr>
        <p:spPr>
          <a:xfrm>
            <a:off x="457200" y="752832"/>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9" name="Google Shape;61;g5fab984687_2_0"/>
          <p:cNvSpPr txBox="1"/>
          <p:nvPr/>
        </p:nvSpPr>
        <p:spPr>
          <a:xfrm>
            <a:off x="138651" y="4713110"/>
            <a:ext cx="6737933"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b="0" dirty="0" sz="1000" i="0" lang="en-IN">
                <a:solidFill>
                  <a:srgbClr val="0D0D0D"/>
                </a:solidFill>
                <a:effectLst/>
                <a:latin typeface="Söhne"/>
              </a:rPr>
              <a:t> Google Scholar-</a:t>
            </a:r>
            <a:r>
              <a:rPr b="0" dirty="0" sz="1000" i="0" lang="en-US">
                <a:solidFill>
                  <a:srgbClr val="0D0D0D"/>
                </a:solidFill>
                <a:effectLst/>
                <a:latin typeface="Söhne"/>
              </a:rPr>
              <a:t>Market research and analysis of existing bus reservation systems and their shortcomings</a:t>
            </a:r>
            <a:endParaRPr dirty="0" sz="1000" lang="en-IN">
              <a:solidFill>
                <a:schemeClr val="tx1"/>
              </a:solidFill>
            </a:endParaRPr>
          </a:p>
        </p:txBody>
      </p:sp>
      <p:sp>
        <p:nvSpPr>
          <p:cNvPr id="1048630" name="Rectangle 2"/>
          <p:cNvSpPr>
            <a:spLocks noChangeArrowheads="1"/>
          </p:cNvSpPr>
          <p:nvPr/>
        </p:nvSpPr>
        <p:spPr bwMode="auto">
          <a:xfrm>
            <a:off x="138651" y="-2912584"/>
            <a:ext cx="9005347" cy="6524863"/>
          </a:xfrm>
          <a:prstGeom prst="rect"/>
          <a:noFill/>
          <a:ln>
            <a:noFill/>
          </a:ln>
          <a:effectLst/>
        </p:spPr>
        <p:txBody>
          <a:bodyPr anchor="ctr" anchorCtr="0" bIns="45720" compatLnSpc="1" lIns="91440" numCol="1" rIns="91440" tIns="45720" vert="horz" wrap="square">
            <a:prstTxWarp prst="textNoShape"/>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marL="457200">
              <a:spcBef>
                <a:spcPct val="0"/>
              </a:spcBef>
              <a:spcAft>
                <a:spcPct val="0"/>
              </a:spcAft>
              <a:defRPr>
                <a:solidFill>
                  <a:schemeClr val="tx1"/>
                </a:solidFill>
                <a:latin typeface="Arial" panose="020B0604020202020204" pitchFamily="34" charset="0"/>
              </a:defRPr>
            </a:lvl2pPr>
            <a:lvl3pPr eaLnBrk="0" fontAlgn="base" hangingPunct="0" marL="914400">
              <a:spcBef>
                <a:spcPct val="0"/>
              </a:spcBef>
              <a:spcAft>
                <a:spcPct val="0"/>
              </a:spcAft>
              <a:defRPr>
                <a:solidFill>
                  <a:schemeClr val="tx1"/>
                </a:solidFill>
                <a:latin typeface="Arial" panose="020B0604020202020204" pitchFamily="34" charset="0"/>
              </a:defRPr>
            </a:lvl3pPr>
            <a:lvl4pPr eaLnBrk="0" fontAlgn="base" hangingPunct="0" marL="1371600">
              <a:spcBef>
                <a:spcPct val="0"/>
              </a:spcBef>
              <a:spcAft>
                <a:spcPct val="0"/>
              </a:spcAft>
              <a:defRPr>
                <a:solidFill>
                  <a:schemeClr val="tx1"/>
                </a:solidFill>
                <a:latin typeface="Arial" panose="020B0604020202020204" pitchFamily="34" charset="0"/>
              </a:defRPr>
            </a:lvl4pPr>
            <a:lvl5pPr eaLnBrk="0" fontAlgn="base" hangingPunct="0" marL="1828800">
              <a:spcBef>
                <a:spcPct val="0"/>
              </a:spcBef>
              <a:spcAft>
                <a:spcPct val="0"/>
              </a:spcAft>
              <a:defRPr>
                <a:solidFill>
                  <a:schemeClr val="tx1"/>
                </a:solidFill>
                <a:latin typeface="Arial" panose="020B0604020202020204" pitchFamily="34" charset="0"/>
              </a:defRPr>
            </a:lvl5pPr>
            <a:lvl6pPr eaLnBrk="0" fontAlgn="base" hangingPunct="0" marL="2286000">
              <a:spcBef>
                <a:spcPct val="0"/>
              </a:spcBef>
              <a:spcAft>
                <a:spcPct val="0"/>
              </a:spcAft>
              <a:defRPr>
                <a:solidFill>
                  <a:schemeClr val="tx1"/>
                </a:solidFill>
                <a:latin typeface="Arial" panose="020B0604020202020204" pitchFamily="34" charset="0"/>
              </a:defRPr>
            </a:lvl6pPr>
            <a:lvl7pPr eaLnBrk="0" fontAlgn="base" hangingPunct="0" marL="2743200">
              <a:spcBef>
                <a:spcPct val="0"/>
              </a:spcBef>
              <a:spcAft>
                <a:spcPct val="0"/>
              </a:spcAft>
              <a:defRPr>
                <a:solidFill>
                  <a:schemeClr val="tx1"/>
                </a:solidFill>
                <a:latin typeface="Arial" panose="020B0604020202020204" pitchFamily="34" charset="0"/>
              </a:defRPr>
            </a:lvl7pPr>
            <a:lvl8pPr eaLnBrk="0" fontAlgn="base" hangingPunct="0" marL="3200400">
              <a:spcBef>
                <a:spcPct val="0"/>
              </a:spcBef>
              <a:spcAft>
                <a:spcPct val="0"/>
              </a:spcAft>
              <a:defRPr>
                <a:solidFill>
                  <a:schemeClr val="tx1"/>
                </a:solidFill>
                <a:latin typeface="Arial" panose="020B0604020202020204" pitchFamily="34" charset="0"/>
              </a:defRPr>
            </a:lvl8pPr>
            <a:lvl9pPr eaLnBrk="0" fontAlgn="base" hangingPunct="0" marL="3657600">
              <a:spcBef>
                <a:spcPct val="0"/>
              </a:spcBef>
              <a:spcAft>
                <a:spcPct val="0"/>
              </a:spcAft>
              <a:defRPr>
                <a:solidFill>
                  <a:schemeClr val="tx1"/>
                </a:solidFill>
                <a:latin typeface="Arial" panose="020B0604020202020204" pitchFamily="34" charset="0"/>
              </a:defRPr>
            </a:lvl9pPr>
          </a:lstStyle>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1" dirty="0" sz="1800" lang="en-US"/>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1" dirty="0" sz="1800" lang="en-US"/>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1" dirty="0" sz="1800" lang="en-US"/>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1" dirty="0" sz="1800" lang="en-US"/>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1" dirty="0" sz="1800" lang="en-US"/>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1" dirty="0" sz="1800" lang="en-US"/>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1" dirty="0" sz="1800" lang="en-US"/>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800" i="0" kumimoji="0" lang="en-US" normalizeH="0" strike="noStrike" u="none">
                <a:ln>
                  <a:noFill/>
                </a:ln>
                <a:solidFill>
                  <a:schemeClr val="tx1"/>
                </a:solidFill>
                <a:effectLst/>
                <a:latin typeface="Arial" panose="020B0604020202020204" pitchFamily="34" charset="0"/>
              </a:rPr>
              <a:t>Project Deliverables</a:t>
            </a:r>
            <a:r>
              <a:rPr altLang="en-US" baseline="0" b="0" cap="none" dirty="0" sz="1800" i="0" kumimoji="0" lang="en-US" normalizeH="0" strike="noStrike" u="none">
                <a:ln>
                  <a:noFill/>
                </a:ln>
                <a:solidFill>
                  <a:schemeClr val="tx1"/>
                </a:solidFill>
                <a:effectLst/>
                <a:latin typeface="Arial" panose="020B0604020202020204" pitchFamily="34" charset="0"/>
              </a:rPr>
              <a:t>:</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i="0" kumimoji="0" lang="en-US" normalizeH="0" strike="noStrike" u="none">
                <a:ln>
                  <a:noFill/>
                </a:ln>
                <a:solidFill>
                  <a:schemeClr val="tx1"/>
                </a:solidFill>
                <a:effectLst/>
                <a:latin typeface="Arial" panose="020B0604020202020204" pitchFamily="34" charset="0"/>
              </a:rPr>
              <a:t>Fully functional bus reservation system deployed on a web server.</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i="0" kumimoji="0" lang="en-US" normalizeH="0" strike="noStrike" u="none">
                <a:ln>
                  <a:noFill/>
                </a:ln>
                <a:solidFill>
                  <a:schemeClr val="tx1"/>
                </a:solidFill>
                <a:effectLst/>
                <a:latin typeface="Arial" panose="020B0604020202020204" pitchFamily="34" charset="0"/>
              </a:rPr>
              <a:t>User documentation and guides for utilizing the system.</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i="0" kumimoji="0" lang="en-US" normalizeH="0" strike="noStrike" u="none">
                <a:ln>
                  <a:noFill/>
                </a:ln>
                <a:solidFill>
                  <a:schemeClr val="tx1"/>
                </a:solidFill>
                <a:effectLst/>
                <a:latin typeface="Arial" panose="020B0604020202020204" pitchFamily="34" charset="0"/>
              </a:rPr>
              <a:t>Administrative documentation for managing and maintaining the system.</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i="0" kumimoji="0" lang="en-US" normalizeH="0" strike="noStrike" u="none">
                <a:ln>
                  <a:noFill/>
                </a:ln>
                <a:solidFill>
                  <a:schemeClr val="tx1"/>
                </a:solidFill>
                <a:effectLst/>
                <a:latin typeface="Arial" panose="020B0604020202020204" pitchFamily="34" charset="0"/>
              </a:rPr>
              <a:t>Source code repository containing all project files and assets.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6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br>
              <a:rPr altLang="en-US" baseline="0" b="0" cap="none" dirty="0" sz="1200" i="0" kumimoji="0" lang="en-US" normalizeH="0" strike="noStrike" u="none">
                <a:ln>
                  <a:noFill/>
                </a:ln>
                <a:solidFill>
                  <a:srgbClr val="0D0D0D"/>
                </a:solidFill>
                <a:effectLst/>
                <a:latin typeface="Söhne"/>
              </a:rPr>
            </a:b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2" name="Shape 60"/>
        <p:cNvGrpSpPr/>
        <p:nvPr/>
      </p:nvGrpSpPr>
      <p:grpSpPr>
        <a:xfrm>
          <a:off x="0" y="0"/>
          <a:ext cx="0" cy="0"/>
          <a:chOff x="0" y="0"/>
          <a:chExt cx="0" cy="0"/>
        </a:xfrm>
      </p:grpSpPr>
      <p:sp>
        <p:nvSpPr>
          <p:cNvPr id="1048631"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2"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3"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4"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5"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60"/>
        <p:cNvGrpSpPr/>
        <p:nvPr/>
      </p:nvGrpSpPr>
      <p:grpSpPr>
        <a:xfrm>
          <a:off x="0" y="0"/>
          <a:ext cx="0" cy="0"/>
          <a:chOff x="0" y="0"/>
          <a:chExt cx="0" cy="0"/>
        </a:xfrm>
      </p:grpSpPr>
      <p:sp>
        <p:nvSpPr>
          <p:cNvPr id="1048637" name="Google Shape;61;g5fab984687_2_0"/>
          <p:cNvSpPr txBox="1">
            <a:spLocks noGrp="1"/>
          </p:cNvSpPr>
          <p:nvPr>
            <p:ph type="title" idx="4294967295"/>
          </p:nvPr>
        </p:nvSpPr>
        <p:spPr>
          <a:xfrm>
            <a:off x="115019" y="586811"/>
            <a:ext cx="8798283" cy="428743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lang="en-IN">
                <a:solidFill>
                  <a:srgbClr val="213163"/>
                </a:solidFill>
              </a:rPr>
              <a:t>Modelling &amp; Results </a:t>
            </a:r>
            <a:br>
              <a:rPr b="1" dirty="0" lang="en-IN">
                <a:solidFill>
                  <a:srgbClr val="213163"/>
                </a:solidFill>
              </a:rPr>
            </a:br>
            <a:br>
              <a:rPr b="1" dirty="0" lang="en-IN">
                <a:solidFill>
                  <a:srgbClr val="213163"/>
                </a:solidFill>
              </a:rPr>
            </a:br>
            <a:endParaRPr dirty="0" lang="en-IN"/>
          </a:p>
        </p:txBody>
      </p:sp>
      <p:cxnSp>
        <p:nvCxnSpPr>
          <p:cNvPr id="3145736"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8"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endParaRPr dirty="0" sz="1000" lang="en-IN">
              <a:solidFill>
                <a:schemeClr val="tx1"/>
              </a:solidFill>
            </a:endParaRPr>
          </a:p>
        </p:txBody>
      </p:sp>
      <p:sp>
        <p:nvSpPr>
          <p:cNvPr id="1048639" name="Rectangle 3"/>
          <p:cNvSpPr>
            <a:spLocks noChangeArrowheads="1"/>
          </p:cNvSpPr>
          <p:nvPr/>
        </p:nvSpPr>
        <p:spPr bwMode="auto">
          <a:xfrm>
            <a:off x="138652" y="887020"/>
            <a:ext cx="8798284" cy="3908762"/>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300" i="0" kumimoji="0" lang="en-US" normalizeH="0" strike="noStrike" u="none">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300" i="0" kumimoji="0" lang="en-US" normalizeH="0" strike="noStrike" u="none">
                <a:ln>
                  <a:noFill/>
                </a:ln>
                <a:solidFill>
                  <a:schemeClr val="tx1"/>
                </a:solidFill>
                <a:effectLst/>
                <a:latin typeface="Arial" panose="020B0604020202020204" pitchFamily="34" charset="0"/>
              </a:rPr>
              <a:t>1. System Architecture:</a:t>
            </a:r>
            <a:endParaRPr altLang="en-US" baseline="0" b="0" cap="none" dirty="0" sz="13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300" i="0" kumimoji="0" lang="en-US" normalizeH="0" strike="noStrike" u="none">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300" i="0" kumimoji="0" lang="en-US" normalizeH="0" strike="noStrike" u="none">
                <a:ln>
                  <a:noFill/>
                </a:ln>
                <a:solidFill>
                  <a:schemeClr val="tx1"/>
                </a:solidFill>
                <a:effectLst/>
                <a:latin typeface="Arial" panose="020B0604020202020204" pitchFamily="34" charset="0"/>
              </a:rPr>
              <a:t>Frontend: Developed using HTML/CSS/JavaScript and Django templates for user interfaces.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300" i="0" kumimoji="0" lang="en-US" normalizeH="0" strike="noStrike" u="none">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300" i="0" kumimoji="0" lang="en-US" normalizeH="0" strike="noStrike" u="none">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300" i="0" kumimoji="0" lang="en-US" normalizeH="0" strike="noStrike" u="none">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300" i="0" kumimoji="0" lang="en-US" normalizeH="0" strike="noStrike" u="none">
                <a:ln>
                  <a:noFill/>
                </a:ln>
                <a:solidFill>
                  <a:schemeClr val="tx1"/>
                </a:solidFill>
                <a:effectLst/>
                <a:latin typeface="Arial" panose="020B0604020202020204" pitchFamily="34" charset="0"/>
              </a:rPr>
              <a:t>2. Data Modeling:</a:t>
            </a:r>
            <a:endParaRPr altLang="en-US" baseline="0" b="0" cap="none" dirty="0" sz="13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300" i="0" kumimoji="0" lang="en-US" normalizeH="0" strike="noStrike" u="none">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i="0" kumimoji="0" lang="en-US" normalizeH="0" strike="noStrike" u="none">
              <a:ln>
                <a:noFill/>
              </a:ln>
              <a:solidFill>
                <a:schemeClr val="tx1"/>
              </a:solidFill>
              <a:effectLst/>
              <a:latin typeface="Arial" panose="020B0604020202020204" pitchFamily="34" charset="0"/>
            </a:endParaRPr>
          </a:p>
        </p:txBody>
      </p:sp>
      <p:sp>
        <p:nvSpPr>
          <p:cNvPr id="1048640" name="Rectangle 4"/>
          <p:cNvSpPr>
            <a:spLocks noChangeArrowheads="1"/>
          </p:cNvSpPr>
          <p:nvPr/>
        </p:nvSpPr>
        <p:spPr bwMode="auto">
          <a:xfrm>
            <a:off x="0" y="-261610"/>
            <a:ext cx="184731" cy="523220"/>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br>
              <a:rPr altLang="en-US" baseline="0" b="0" cap="none" i="0" kumimoji="0" lang="en-US" normalizeH="0" strike="noStrike" u="none">
                <a:ln>
                  <a:noFill/>
                </a:ln>
                <a:solidFill>
                  <a:srgbClr val="000000"/>
                </a:solidFill>
                <a:effectLst/>
                <a:latin typeface="Söhne"/>
              </a:rPr>
            </a:br>
            <a:endParaRPr altLang="en-US" baseline="0" b="0" cap="none"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LOGESHWARI V</cp:lastModifiedBy>
  <dcterms:created xsi:type="dcterms:W3CDTF">2024-04-13T14:05:42Z</dcterms:created>
  <dcterms:modified xsi:type="dcterms:W3CDTF">2024-04-13T14:05:42Z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c01fc710c9824417a705ad90a9cc2a36</vt:lpwstr>
  </property>
</Properties>
</file>