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8.jpg" ContentType="image/jpeg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624" y="-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 /><Relationship Id="rId1" Type="http://schemas.openxmlformats.org/officeDocument/2006/relationships/package" Target="../embeddings/Microsoft_Excel_Worksheet1.xlsx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6"/>
    </mc:Choice>
    <mc:Fallback>
      <c:style val="26"/>
    </mc:Fallback>
  </mc:AlternateContent>
  <c:pivotSource>
    <c:name>[employee_data.csv]Sheet1!PivotTable1</c:name>
    <c:fmtId val="9"/>
  </c:pivotSource>
  <c:chart>
    <c:title>
      <c:overlay val="0"/>
    </c:title>
    <c:autoTitleDeleted val="0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</c:pivotFmt>
      <c:pivotFmt>
        <c:idx val="7"/>
        <c:marker>
          <c:symbol val="none"/>
        </c:marker>
      </c:pivotFmt>
      <c:pivotFmt>
        <c:idx val="8"/>
        <c:marker>
          <c:symbol val="none"/>
        </c:marker>
      </c:pivotFmt>
      <c:pivotFmt>
        <c:idx val="9"/>
        <c:marker>
          <c:symbol val="none"/>
        </c:marker>
      </c:pivotFmt>
      <c:pivotFmt>
        <c:idx val="10"/>
        <c:marker>
          <c:symbol val="none"/>
        </c:marker>
      </c:pivotFmt>
      <c:pivotFmt>
        <c:idx val="11"/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very high</c:v>
                </c:pt>
              </c:strCache>
            </c:strRef>
          </c:tx>
          <c:invertIfNegative val="0"/>
          <c:dLbls>
            <c:dLbl>
              <c:idx val="9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36</c:v>
                </c:pt>
                <c:pt idx="1">
                  <c:v>39</c:v>
                </c:pt>
                <c:pt idx="2">
                  <c:v>39</c:v>
                </c:pt>
                <c:pt idx="3">
                  <c:v>39</c:v>
                </c:pt>
                <c:pt idx="4">
                  <c:v>30</c:v>
                </c:pt>
                <c:pt idx="5">
                  <c:v>34</c:v>
                </c:pt>
                <c:pt idx="6">
                  <c:v>35</c:v>
                </c:pt>
                <c:pt idx="7">
                  <c:v>46</c:v>
                </c:pt>
                <c:pt idx="8">
                  <c:v>41</c:v>
                </c:pt>
                <c:pt idx="9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B28-EA4D-B3D3-C7638DB5D64C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medium</c:v>
                </c:pt>
              </c:strCache>
            </c:strRef>
          </c:tx>
          <c:invertIfNegative val="0"/>
          <c:dLbls>
            <c:dLbl>
              <c:idx val="9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24</c:v>
                </c:pt>
                <c:pt idx="1">
                  <c:v>17</c:v>
                </c:pt>
                <c:pt idx="2">
                  <c:v>16</c:v>
                </c:pt>
                <c:pt idx="3">
                  <c:v>20</c:v>
                </c:pt>
                <c:pt idx="4">
                  <c:v>11</c:v>
                </c:pt>
                <c:pt idx="5">
                  <c:v>16</c:v>
                </c:pt>
                <c:pt idx="6">
                  <c:v>23</c:v>
                </c:pt>
                <c:pt idx="7">
                  <c:v>20</c:v>
                </c:pt>
                <c:pt idx="8">
                  <c:v>15</c:v>
                </c:pt>
                <c:pt idx="9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B28-EA4D-B3D3-C7638DB5D64C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low</c:v>
                </c:pt>
              </c:strCache>
            </c:strRef>
          </c:tx>
          <c:invertIfNegative val="0"/>
          <c:dLbls>
            <c:dLbl>
              <c:idx val="9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8</c:v>
                </c:pt>
                <c:pt idx="1">
                  <c:v>10</c:v>
                </c:pt>
                <c:pt idx="2">
                  <c:v>7</c:v>
                </c:pt>
                <c:pt idx="3">
                  <c:v>11</c:v>
                </c:pt>
                <c:pt idx="4">
                  <c:v>12</c:v>
                </c:pt>
                <c:pt idx="5">
                  <c:v>10</c:v>
                </c:pt>
                <c:pt idx="6">
                  <c:v>13</c:v>
                </c:pt>
                <c:pt idx="7">
                  <c:v>5</c:v>
                </c:pt>
                <c:pt idx="8">
                  <c:v>8</c:v>
                </c:pt>
                <c:pt idx="9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B28-EA4D-B3D3-C7638DB5D64C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 high</c:v>
                </c:pt>
              </c:strCache>
            </c:strRef>
          </c:tx>
          <c:invertIfNegative val="0"/>
          <c:dLbls>
            <c:dLbl>
              <c:idx val="9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235</c:v>
                </c:pt>
                <c:pt idx="1">
                  <c:v>234</c:v>
                </c:pt>
                <c:pt idx="2">
                  <c:v>240</c:v>
                </c:pt>
                <c:pt idx="3">
                  <c:v>226</c:v>
                </c:pt>
                <c:pt idx="4">
                  <c:v>251</c:v>
                </c:pt>
                <c:pt idx="5">
                  <c:v>241</c:v>
                </c:pt>
                <c:pt idx="6">
                  <c:v>228</c:v>
                </c:pt>
                <c:pt idx="7">
                  <c:v>233</c:v>
                </c:pt>
                <c:pt idx="8">
                  <c:v>233</c:v>
                </c:pt>
                <c:pt idx="9">
                  <c:v>240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B28-EA4D-B3D3-C7638DB5D6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6481536"/>
        <c:axId val="126483072"/>
      </c:barChart>
      <c:catAx>
        <c:axId val="12648153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crossAx val="126483072"/>
        <c:crosses val="autoZero"/>
        <c:auto val="1"/>
        <c:lblAlgn val="ctr"/>
        <c:lblOffset val="100"/>
        <c:noMultiLvlLbl val="0"/>
      </c:catAx>
      <c:valAx>
        <c:axId val="126483072"/>
        <c:scaling>
          <c:orientation val="minMax"/>
        </c:scaling>
        <c:delete val="0"/>
        <c:axPos val="l"/>
        <c:majorGridlines/>
        <c:title>
          <c:overlay val="0"/>
        </c:title>
        <c:numFmt formatCode="General" sourceLinked="1"/>
        <c:majorTickMark val="none"/>
        <c:minorTickMark val="none"/>
        <c:tickLblPos val="nextTo"/>
        <c:crossAx val="12648153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  <c:userShapes r:id="rId2"/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</c:extLst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0.54712</cdr:x>
      <cdr:y>0.06048</cdr:y>
    </cdr:from>
    <cdr:to>
      <cdr:x>0.66463</cdr:x>
      <cdr:y>0.25403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4257676" y="285749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en-IN" sz="1100"/>
        </a:p>
      </cdr:txBody>
    </cdr:sp>
  </cdr:relSizeAnchor>
  <cdr:relSizeAnchor xmlns:cdr="http://schemas.openxmlformats.org/drawingml/2006/chartDrawing">
    <cdr:from>
      <cdr:x>0.89106</cdr:x>
      <cdr:y>0.47107</cdr:y>
    </cdr:from>
    <cdr:to>
      <cdr:x>1</cdr:x>
      <cdr:y>0.68223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6934200" y="2209800"/>
          <a:ext cx="847724" cy="99060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dirty="0">
              <a:solidFill>
                <a:schemeClr val="accent4"/>
              </a:solidFill>
            </a:rPr>
            <a:t>o</a:t>
          </a:r>
          <a:r>
            <a:rPr lang="en-US" sz="1100" dirty="0">
              <a:solidFill>
                <a:schemeClr val="accent4"/>
              </a:solidFill>
            </a:rPr>
            <a:t>   Very high</a:t>
          </a:r>
        </a:p>
        <a:p xmlns:a="http://schemas.openxmlformats.org/drawingml/2006/main">
          <a:pPr>
            <a:lnSpc>
              <a:spcPct val="150000"/>
            </a:lnSpc>
          </a:pPr>
          <a:r>
            <a:rPr lang="en-US" dirty="0">
              <a:solidFill>
                <a:schemeClr val="accent1"/>
              </a:solidFill>
            </a:rPr>
            <a:t>o  High</a:t>
          </a:r>
        </a:p>
        <a:p xmlns:a="http://schemas.openxmlformats.org/drawingml/2006/main">
          <a:pPr>
            <a:lnSpc>
              <a:spcPct val="150000"/>
            </a:lnSpc>
          </a:pPr>
          <a:r>
            <a:rPr lang="en-US" dirty="0">
              <a:solidFill>
                <a:schemeClr val="accent2"/>
              </a:solidFill>
            </a:rPr>
            <a:t>o  Medium</a:t>
          </a:r>
        </a:p>
        <a:p xmlns:a="http://schemas.openxmlformats.org/drawingml/2006/main">
          <a:pPr>
            <a:lnSpc>
              <a:spcPct val="150000"/>
            </a:lnSpc>
          </a:pPr>
          <a:r>
            <a:rPr lang="en-US" dirty="0">
              <a:solidFill>
                <a:schemeClr val="accent3"/>
              </a:solidFill>
            </a:rPr>
            <a:t>o  low</a:t>
          </a:r>
        </a:p>
      </cdr:txBody>
    </cdr:sp>
  </cdr:relSizeAnchor>
  <cdr:relSizeAnchor xmlns:cdr="http://schemas.openxmlformats.org/drawingml/2006/chartDrawing">
    <cdr:from>
      <cdr:x>0.8825</cdr:x>
      <cdr:y>0.27614</cdr:y>
    </cdr:from>
    <cdr:to>
      <cdr:x>1</cdr:x>
      <cdr:y>0.47107</cdr:y>
    </cdr:to>
    <cdr:sp macro="" textlink="">
      <cdr:nvSpPr>
        <cdr:cNvPr id="4" name="TextBox 3"/>
        <cdr:cNvSpPr txBox="1"/>
      </cdr:nvSpPr>
      <cdr:spPr>
        <a:xfrm xmlns:a="http://schemas.openxmlformats.org/drawingml/2006/main">
          <a:off x="6867525" y="1295400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en-IN" sz="1100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371600" y="3314150"/>
            <a:ext cx="9982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P. SUDHARSHAN </a:t>
            </a:r>
          </a:p>
          <a:p>
            <a:r>
              <a:rPr lang="en-US" sz="2400" dirty="0"/>
              <a:t>REGISTER NO: 312200554</a:t>
            </a:r>
          </a:p>
          <a:p>
            <a:r>
              <a:rPr lang="en-US" sz="2400" dirty="0"/>
              <a:t>DEPARTMENT: III B.COM, COMMERCE</a:t>
            </a:r>
          </a:p>
          <a:p>
            <a:r>
              <a:rPr lang="en-US" sz="2400" dirty="0"/>
              <a:t>COLLEGE: PACHAIYAPPAS COLLEGE FOR MENS, KANCHIPURAM.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739775" y="1143000"/>
            <a:ext cx="756602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collection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Download employee dataset in </a:t>
            </a:r>
            <a:r>
              <a:rPr lang="en-US" dirty="0" err="1"/>
              <a:t>kaggle</a:t>
            </a:r>
            <a:r>
              <a:rPr lang="en-US" dirty="0"/>
              <a:t> platform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Then insert in this dataset to excel</a:t>
            </a:r>
          </a:p>
          <a:p>
            <a:r>
              <a:rPr lang="en-US" dirty="0"/>
              <a:t>Feature collection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Identify the data like employee id, </a:t>
            </a:r>
            <a:r>
              <a:rPr lang="en-US" dirty="0" err="1"/>
              <a:t>firstname</a:t>
            </a:r>
            <a:r>
              <a:rPr lang="en-US" dirty="0"/>
              <a:t>, </a:t>
            </a:r>
            <a:r>
              <a:rPr lang="en-US" dirty="0" err="1"/>
              <a:t>lastname</a:t>
            </a:r>
            <a:r>
              <a:rPr lang="en-US" dirty="0"/>
              <a:t>, business unit,</a:t>
            </a:r>
          </a:p>
          <a:p>
            <a:r>
              <a:rPr lang="en-US" dirty="0"/>
              <a:t>Gender code, performance </a:t>
            </a:r>
          </a:p>
          <a:p>
            <a:r>
              <a:rPr lang="en-US" dirty="0"/>
              <a:t>Data cleaning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Identify the missing values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Filter out the missing values</a:t>
            </a:r>
          </a:p>
          <a:p>
            <a:r>
              <a:rPr lang="en-US" dirty="0"/>
              <a:t>Performance level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Identify the employee performance using the formula</a:t>
            </a:r>
          </a:p>
          <a:p>
            <a:r>
              <a:rPr lang="en-US" dirty="0"/>
              <a:t>Summary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Using pivot table to filtering the features</a:t>
            </a:r>
          </a:p>
          <a:p>
            <a:r>
              <a:rPr lang="en-US" dirty="0"/>
              <a:t>Visualization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Insert the column graph through the excel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To visualize the employee performances</a:t>
            </a:r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61478621"/>
              </p:ext>
            </p:extLst>
          </p:nvPr>
        </p:nvGraphicFramePr>
        <p:xfrm>
          <a:off x="914400" y="1524000"/>
          <a:ext cx="7781925" cy="46910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590800" y="1219200"/>
            <a:ext cx="39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Employee Performance Analysis</a:t>
            </a:r>
            <a:endParaRPr lang="en-IN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2001" y="1524000"/>
            <a:ext cx="7315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This project conveys, effectively about the performance of an employee</a:t>
            </a:r>
          </a:p>
          <a:p>
            <a:r>
              <a:rPr lang="en-US" dirty="0"/>
              <a:t>for the different trends and categories of an employees for an department wise as well as Gender wise.</a:t>
            </a:r>
          </a:p>
          <a:p>
            <a:r>
              <a:rPr lang="en-US" dirty="0"/>
              <a:t>      The organization can easily analysis the capability of an employee for</a:t>
            </a:r>
          </a:p>
          <a:p>
            <a:r>
              <a:rPr lang="en-US" dirty="0"/>
              <a:t>the help of employee performance analysis….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Microsoft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457200" y="1695450"/>
            <a:ext cx="62388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The need of an performance analysis is increment of an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Employee basis on their performance, which employee works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Effectively in that organization, low performed employees to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Motivate and trained to the experienced faculties and Promotion </a:t>
            </a: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Given to the high performed employees.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7200" y="1695450"/>
            <a:ext cx="60197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This project conveys Employee performance analysis,</a:t>
            </a:r>
          </a:p>
          <a:p>
            <a:r>
              <a:rPr lang="en-US" dirty="0"/>
              <a:t>Which employee to perform very well, as well as, poor in </a:t>
            </a:r>
          </a:p>
          <a:p>
            <a:r>
              <a:rPr lang="en-US" dirty="0"/>
              <a:t>that particular organization to department wise and to identify</a:t>
            </a:r>
          </a:p>
          <a:p>
            <a:r>
              <a:rPr lang="en-US" dirty="0"/>
              <a:t>the trends and patterns of different categories of an employees.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" y="1695450"/>
            <a:ext cx="6977063" cy="46742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/>
          <p:cNvSpPr txBox="1"/>
          <p:nvPr/>
        </p:nvSpPr>
        <p:spPr>
          <a:xfrm>
            <a:off x="3429000" y="2209800"/>
            <a:ext cx="447116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Conditional formatting – Shade Missing terms</a:t>
            </a:r>
          </a:p>
          <a:p>
            <a:r>
              <a:rPr lang="en-US" dirty="0"/>
              <a:t>Filter – Removes</a:t>
            </a:r>
            <a:endParaRPr lang="en-IN" dirty="0"/>
          </a:p>
          <a:p>
            <a:r>
              <a:rPr lang="en-US" dirty="0"/>
              <a:t>Formula – Performance</a:t>
            </a:r>
          </a:p>
          <a:p>
            <a:r>
              <a:rPr lang="en-US" dirty="0"/>
              <a:t>Pivot – Summary</a:t>
            </a:r>
          </a:p>
          <a:p>
            <a:r>
              <a:rPr lang="en-US" dirty="0"/>
              <a:t>Graph – Date analysis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447800"/>
            <a:ext cx="609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Employee dataset = </a:t>
            </a:r>
            <a:r>
              <a:rPr lang="en-US" dirty="0" err="1"/>
              <a:t>Kaggle</a:t>
            </a:r>
            <a:r>
              <a:rPr lang="en-US" dirty="0"/>
              <a:t> platform</a:t>
            </a:r>
          </a:p>
          <a:p>
            <a:r>
              <a:rPr lang="en-US" dirty="0"/>
              <a:t>26 features are there in this dataset</a:t>
            </a:r>
          </a:p>
          <a:p>
            <a:r>
              <a:rPr lang="en-US" dirty="0"/>
              <a:t>I choose to consider only 8 features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66800" y="1695450"/>
            <a:ext cx="3457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Level of performance =IFS formula</a:t>
            </a: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324</TotalTime>
  <Words>371</Words>
  <Application>Microsoft Office PowerPoint</Application>
  <PresentationFormat>Widescreen</PresentationFormat>
  <Paragraphs>83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guru prasad. D</cp:lastModifiedBy>
  <cp:revision>28</cp:revision>
  <dcterms:created xsi:type="dcterms:W3CDTF">2024-03-29T15:07:22Z</dcterms:created>
  <dcterms:modified xsi:type="dcterms:W3CDTF">2024-08-30T07:14:36Z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