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68A07D93-0D92-4DBD-8773-662A725C994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Style>
        <a:fill>
          <a:solidFill>
            <a:srgbClr val="CBE2F5"/>
          </a:solidFill>
        </a:fill>
      </a:tcStyle>
    </a:band1H>
    <a:band2H>
      <a:tcStyle>
        <a:fill>
          <a:solidFill>
            <a:srgbClr val="CBE2F5"/>
          </a:solidFill>
        </a:fill>
      </a:tcStyle>
    </a:band2H>
    <a:band1V>
      <a:tcStyle>
        <a:fill>
          <a:solidFill>
            <a:srgbClr val="CBE2F5"/>
          </a:solidFill>
        </a:fill>
      </a:tcStyle>
    </a:band1V>
    <a:band2V>
      <a:tcStyle>
        <a:fill>
          <a:solidFill>
            <a:srgbClr val="CBE2F5"/>
          </a:solidFill>
        </a:fill>
      </a:tc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op>
            <a:ln w="38100" cap="flat" cmpd="sng">
              <a:solidFill>
                <a:schemeClr val="lt1"/>
              </a:solidFill>
              <a:prstDash val="solid"/>
              <a:round/>
              <a:headEnd type="none" w="sm" len="sm"/>
              <a:tailEnd type="none" w="sm" len="sm"/>
            </a:ln>
          </a:top>
        </a:tcBdr>
        <a:fill>
          <a:solidFill>
            <a:schemeClr val="accent1"/>
          </a:solidFill>
        </a:fill>
      </a:tcStyle>
    </a:seCell>
    <a:swCell>
      <a:tcStyle>
        <a:tcBdr>
          <a:top>
            <a:ln w="38100" cap="flat" cmpd="sng">
              <a:solidFill>
                <a:schemeClr val="lt1"/>
              </a:solidFill>
              <a:prstDash val="solid"/>
              <a:round/>
              <a:headEnd type="none" w="sm" len="sm"/>
              <a:tailEnd type="none" w="sm" len="sm"/>
            </a:ln>
          </a:top>
        </a:tcBdr>
        <a:fill>
          <a:solidFill>
            <a:schemeClr val="accent1"/>
          </a:solidFill>
        </a:fill>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bottom>
            <a:ln w="38100" cap="flat" cmpd="sng">
              <a:solidFill>
                <a:schemeClr val="lt1"/>
              </a:solidFill>
              <a:prstDash val="solid"/>
              <a:round/>
              <a:headEnd type="none" w="sm" len="sm"/>
              <a:tailEnd type="none" w="sm" len="sm"/>
            </a:ln>
          </a:bottom>
        </a:tcBdr>
        <a:fill>
          <a:solidFill>
            <a:schemeClr val="accent1"/>
          </a:solidFill>
        </a:fill>
      </a:tcStyle>
    </a:neCell>
    <a:nwCell>
      <a:tcStyle>
        <a:tcBdr>
          <a:bottom>
            <a:ln w="38100" cap="flat" cmpd="sng">
              <a:solidFill>
                <a:schemeClr val="lt1"/>
              </a:solidFill>
              <a:prstDash val="solid"/>
              <a:round/>
              <a:headEnd type="none" w="sm" len="sm"/>
              <a:tailEnd type="none" w="sm" len="sm"/>
            </a:ln>
          </a:bottom>
        </a:tcBdr>
        <a:fill>
          <a:solidFill>
            <a:schemeClr val="accent1"/>
          </a:solidFill>
        </a:fill>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TUSHAR\NAAN%20MUDHALVAN%20PROJECT\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052"/>
        <p:cNvGrpSpPr/>
        <p:nvPr/>
      </p:nvGrpSpPr>
      <p:grpSpPr>
        <a:xfrm>
          <a:off x="0" y="0"/>
          <a:ext cx="0" cy="0"/>
          <a:chOff x="0" y="0"/>
          <a:chExt cx="0" cy="0"/>
        </a:xfrm>
      </p:grpSpPr>
      <p:grpSp>
        <p:nvGrpSpPr>
          <p:cNvPr id="20" name="Google Shape;2053;p1"/>
          <p:cNvGrpSpPr/>
          <p:nvPr/>
        </p:nvGrpSpPr>
        <p:grpSpPr>
          <a:xfrm>
            <a:off x="876299" y="990600"/>
            <a:ext cx="1743075" cy="1333500"/>
            <a:chOff x="742950" y="1104900"/>
            <a:chExt cx="1743075" cy="1333500"/>
          </a:xfrm>
        </p:grpSpPr>
        <p:sp>
          <p:nvSpPr>
            <p:cNvPr id="1048596" name="Google Shape;2054;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2055;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2056;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2057;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2058;p1"/>
          <p:cNvSpPr txBox="1"/>
          <p:nvPr>
            <p:ph type="ctrTitle"/>
          </p:nvPr>
        </p:nvSpPr>
        <p:spPr>
          <a:xfrm>
            <a:off x="-828675" y="19665"/>
            <a:ext cx="9982200" cy="1045199"/>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p>
        </p:txBody>
      </p:sp>
      <p:pic>
        <p:nvPicPr>
          <p:cNvPr id="2097152" name="Google Shape;2059;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2060;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1</a:t>
            </a:fld>
          </a:p>
        </p:txBody>
      </p:sp>
      <p:sp>
        <p:nvSpPr>
          <p:cNvPr id="1048602" name="Google Shape;2061;p1"/>
          <p:cNvSpPr txBox="1"/>
          <p:nvPr/>
        </p:nvSpPr>
        <p:spPr>
          <a:xfrm>
            <a:off x="2554542" y="3314150"/>
            <a:ext cx="8610600" cy="2123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IN">
                <a:solidFill>
                  <a:schemeClr val="dk1"/>
                </a:solidFill>
                <a:latin typeface="Calibri"/>
                <a:ea typeface="Calibri"/>
                <a:cs typeface="Calibri"/>
                <a:sym typeface="Calibri"/>
              </a:rPr>
              <a:t>STUDENT NAME: </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B</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N</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S</a:t>
            </a:r>
            <a:r>
              <a:rPr altLang="en-GB" sz="2400" lang="en-US">
                <a:solidFill>
                  <a:schemeClr val="dk1"/>
                </a:solidFill>
                <a:latin typeface="Calibri"/>
                <a:ea typeface="Calibri"/>
                <a:cs typeface="Calibri"/>
                <a:sym typeface="Calibri"/>
              </a:rPr>
              <a:t>H</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S</a:t>
            </a:r>
            <a:endParaRPr altLang="en-US" lang="zh-CN"/>
          </a:p>
          <a:p>
            <a:pPr algn="l" indent="0" lvl="0" marL="0" marR="0" rtl="0">
              <a:spcBef>
                <a:spcPts val="0"/>
              </a:spcBef>
              <a:spcAft>
                <a:spcPts val="0"/>
              </a:spcAft>
              <a:buNone/>
            </a:pPr>
            <a:r>
              <a:rPr sz="2400" lang="en-IN">
                <a:solidFill>
                  <a:schemeClr val="dk1"/>
                </a:solidFill>
                <a:latin typeface="Calibri"/>
                <a:ea typeface="Calibri"/>
                <a:cs typeface="Calibri"/>
                <a:sym typeface="Calibri"/>
              </a:rPr>
              <a:t>REGISTER NO: </a:t>
            </a:r>
            <a:r>
              <a:rPr sz="2400" lang="en-IN">
                <a:solidFill>
                  <a:schemeClr val="dk1"/>
                </a:solidFill>
              </a:rPr>
              <a:t>1222</a:t>
            </a:r>
            <a:r>
              <a:rPr altLang="en-GB" sz="2400" lang="en-US">
                <a:solidFill>
                  <a:schemeClr val="dk1"/>
                </a:solidFill>
              </a:rPr>
              <a:t>0</a:t>
            </a:r>
            <a:r>
              <a:rPr altLang="en-GB" sz="2400" lang="en-US">
                <a:solidFill>
                  <a:schemeClr val="dk1"/>
                </a:solidFill>
              </a:rPr>
              <a:t>1</a:t>
            </a:r>
            <a:r>
              <a:rPr altLang="en-GB" sz="2400" lang="en-US">
                <a:solidFill>
                  <a:schemeClr val="dk1"/>
                </a:solidFill>
              </a:rPr>
              <a:t>1</a:t>
            </a:r>
            <a:r>
              <a:rPr altLang="en-GB" sz="2400" lang="en-US">
                <a:solidFill>
                  <a:schemeClr val="dk1"/>
                </a:solidFill>
              </a:rPr>
              <a:t>6</a:t>
            </a:r>
            <a:r>
              <a:rPr altLang="en-GB" sz="2400" lang="en-US">
                <a:solidFill>
                  <a:schemeClr val="dk1"/>
                </a:solidFill>
              </a:rPr>
              <a:t>1</a:t>
            </a:r>
            <a:endParaRPr altLang="en-US" lang="zh-CN"/>
          </a:p>
          <a:p>
            <a:pPr algn="l" indent="0" lvl="0" marL="0" marR="0" rtl="0">
              <a:spcBef>
                <a:spcPts val="0"/>
              </a:spcBef>
              <a:spcAft>
                <a:spcPts val="0"/>
              </a:spcAft>
              <a:buNone/>
            </a:pPr>
            <a:r>
              <a:rPr sz="2400" lang="en-IN">
                <a:solidFill>
                  <a:schemeClr val="dk1"/>
                </a:solidFill>
                <a:latin typeface="Calibri"/>
                <a:ea typeface="Calibri"/>
                <a:cs typeface="Calibri"/>
                <a:sym typeface="Calibri"/>
              </a:rPr>
              <a:t>DEPARTMENT: </a:t>
            </a:r>
            <a:r>
              <a:rPr sz="2400" lang="en-IN">
                <a:solidFill>
                  <a:schemeClr val="dk1"/>
                </a:solidFill>
              </a:rPr>
              <a:t>B.COM CORPORATE SECRETARYSHIP</a:t>
            </a:r>
          </a:p>
          <a:p>
            <a:pPr algn="l" indent="0" lvl="0" marL="0" marR="0" rtl="0">
              <a:spcBef>
                <a:spcPts val="0"/>
              </a:spcBef>
              <a:spcAft>
                <a:spcPts val="0"/>
              </a:spcAft>
              <a:buNone/>
            </a:pPr>
            <a:r>
              <a:rPr sz="2400" lang="en-IN">
                <a:solidFill>
                  <a:schemeClr val="dk1"/>
                </a:solidFill>
                <a:latin typeface="Calibri"/>
                <a:ea typeface="Calibri"/>
                <a:cs typeface="Calibri"/>
                <a:sym typeface="Calibri"/>
              </a:rPr>
              <a:t>COLLEGE: </a:t>
            </a:r>
            <a:r>
              <a:rPr sz="2400" lang="en-IN">
                <a:solidFill>
                  <a:schemeClr val="dk1"/>
                </a:solidFill>
              </a:rPr>
              <a:t>AGURCHUND MANMULL JAIN COLLEGE</a:t>
            </a:r>
          </a:p>
          <a:p>
            <a:pPr algn="l" indent="0" lvl="0" marL="0" marR="0" rtl="0">
              <a:spcBef>
                <a:spcPts val="0"/>
              </a:spcBef>
              <a:spcAft>
                <a:spcPts val="0"/>
              </a:spcAft>
              <a:buNone/>
            </a:pPr>
            <a:r>
              <a:rPr sz="2400" lang="en-IN">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Shape 2093"/>
        <p:cNvGrpSpPr/>
        <p:nvPr/>
      </p:nvGrpSpPr>
      <p:grpSpPr>
        <a:xfrm>
          <a:off x="0" y="0"/>
          <a:ext cx="0" cy="0"/>
          <a:chOff x="0" y="0"/>
          <a:chExt cx="0" cy="0"/>
        </a:xfrm>
      </p:grpSpPr>
      <p:sp>
        <p:nvSpPr>
          <p:cNvPr id="1048676" name="Google Shape;2094;p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8" name="Google Shape;2095;p6"/>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77" name="Google Shape;2096;p6"/>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IN">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78" name="Google Shape;2097;p6"/>
          <p:cNvSpPr txBox="1"/>
          <p:nvPr/>
        </p:nvSpPr>
        <p:spPr>
          <a:xfrm>
            <a:off x="739775" y="291147"/>
            <a:ext cx="3303900" cy="16135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IN">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79" name="Google Shape;2098;p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2099;p6"/>
          <p:cNvSpPr txBox="1"/>
          <p:nvPr/>
        </p:nvSpPr>
        <p:spPr>
          <a:xfrm>
            <a:off x="491975" y="722525"/>
            <a:ext cx="9814200" cy="4993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p>
          <a:p>
            <a:pPr algn="l" indent="0" lvl="0" marL="0" marR="0" rtl="0">
              <a:spcBef>
                <a:spcPts val="0"/>
              </a:spcBef>
              <a:spcAft>
                <a:spcPts val="0"/>
              </a:spcAft>
              <a:buNone/>
            </a:pPr>
            <a:r>
              <a:rPr sz="2000" lang="en-IN">
                <a:solidFill>
                  <a:schemeClr val="dk1"/>
                </a:solidFill>
                <a:latin typeface="Arial"/>
                <a:ea typeface="Arial"/>
                <a:cs typeface="Arial"/>
                <a:sym typeface="Arial"/>
              </a:rPr>
              <a:t>1)</a:t>
            </a:r>
            <a:r>
              <a:rPr sz="2000" lang="en-IN" u="sng">
                <a:solidFill>
                  <a:schemeClr val="dk1"/>
                </a:solidFill>
                <a:latin typeface="Arial"/>
                <a:ea typeface="Arial"/>
                <a:cs typeface="Arial"/>
                <a:sym typeface="Arial"/>
              </a:rPr>
              <a:t>Data Collection</a:t>
            </a:r>
          </a:p>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Download employee data from  Edunet Dashboard</a:t>
            </a:r>
          </a:p>
          <a:p>
            <a:pPr algn="l" indent="0" lvl="0" marL="0" marR="0" rtl="0">
              <a:spcBef>
                <a:spcPts val="0"/>
              </a:spcBef>
              <a:spcAft>
                <a:spcPts val="0"/>
              </a:spcAft>
              <a:buNone/>
            </a:pPr>
            <a:r>
              <a:t/>
            </a:r>
            <a:endParaRPr sz="2000">
              <a:solidFill>
                <a:schemeClr val="dk1"/>
              </a:solidFill>
              <a:latin typeface="Arial"/>
              <a:ea typeface="Arial"/>
              <a:cs typeface="Arial"/>
              <a:sym typeface="Arial"/>
            </a:endParaRPr>
          </a:p>
          <a:p>
            <a:pPr algn="l" indent="0" lvl="0" marL="0" marR="0" rtl="0">
              <a:spcBef>
                <a:spcPts val="0"/>
              </a:spcBef>
              <a:spcAft>
                <a:spcPts val="0"/>
              </a:spcAft>
              <a:buNone/>
            </a:pPr>
            <a:r>
              <a:rPr sz="2000" lang="en-IN">
                <a:solidFill>
                  <a:schemeClr val="dk1"/>
                </a:solidFill>
                <a:latin typeface="Arial"/>
                <a:ea typeface="Arial"/>
                <a:cs typeface="Arial"/>
                <a:sym typeface="Arial"/>
              </a:rPr>
              <a:t>2) </a:t>
            </a:r>
            <a:r>
              <a:rPr sz="2000" lang="en-IN" u="sng">
                <a:solidFill>
                  <a:schemeClr val="dk1"/>
                </a:solidFill>
                <a:latin typeface="Arial"/>
                <a:ea typeface="Arial"/>
                <a:cs typeface="Arial"/>
                <a:sym typeface="Arial"/>
              </a:rPr>
              <a:t>Features Collection</a:t>
            </a:r>
            <a:endParaRPr sz="2000" u="sng">
              <a:solidFill>
                <a:schemeClr val="dk1"/>
              </a:solidFill>
              <a:latin typeface="Arial"/>
              <a:ea typeface="Arial"/>
              <a:cs typeface="Arial"/>
              <a:sym typeface="Arial"/>
            </a:endParaRPr>
          </a:p>
          <a:p>
            <a:pPr algn="l" indent="0" lvl="0" marL="0" marR="0" rtl="0">
              <a:spcBef>
                <a:spcPts val="0"/>
              </a:spcBef>
              <a:spcAft>
                <a:spcPts val="0"/>
              </a:spcAft>
              <a:buNone/>
            </a:pPr>
            <a:r>
              <a:rPr sz="2000" lang="en-IN" u="sng">
                <a:solidFill>
                  <a:schemeClr val="dk1"/>
                </a:solidFill>
              </a:rPr>
              <a:t>There were 26 features in the data and </a:t>
            </a:r>
            <a:r>
              <a:rPr sz="2000" lang="en-IN">
                <a:solidFill>
                  <a:schemeClr val="dk1"/>
                </a:solidFill>
                <a:latin typeface="Arial"/>
                <a:ea typeface="Arial"/>
                <a:cs typeface="Arial"/>
                <a:sym typeface="Arial"/>
              </a:rPr>
              <a:t>9 Features </a:t>
            </a:r>
            <a:r>
              <a:rPr sz="2000" lang="en-IN">
                <a:solidFill>
                  <a:schemeClr val="dk1"/>
                </a:solidFill>
              </a:rPr>
              <a:t>were taken into consideration.</a:t>
            </a:r>
            <a:endParaRPr sz="2000">
              <a:solidFill>
                <a:schemeClr val="dk1"/>
              </a:solidFill>
              <a:latin typeface="Arial"/>
              <a:ea typeface="Arial"/>
              <a:cs typeface="Arial"/>
              <a:sym typeface="Arial"/>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ID</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First Name</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Last Name </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Status</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Performance Level</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Current Employee Ratings</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Department Type</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Division</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Job Function</a:t>
            </a:r>
          </a:p>
        </p:txBody>
      </p:sp>
      <p:sp>
        <p:nvSpPr>
          <p:cNvPr id="1048681" name="Google Shape;2100;p6"/>
          <p:cNvSpPr txBox="1"/>
          <p:nvPr/>
        </p:nvSpPr>
        <p:spPr>
          <a:xfrm>
            <a:off x="739775" y="5336200"/>
            <a:ext cx="7507200" cy="1706849"/>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1800" lang="en-IN">
                <a:latin typeface="Calibri"/>
                <a:ea typeface="Calibri"/>
                <a:cs typeface="Calibri"/>
                <a:sym typeface="Calibri"/>
              </a:rPr>
              <a:t>3) PERFORMANCE LEVEL:</a:t>
            </a:r>
            <a:endParaRPr sz="1800">
              <a:latin typeface="Calibri"/>
              <a:ea typeface="Calibri"/>
              <a:cs typeface="Calibri"/>
              <a:sym typeface="Calibri"/>
            </a:endParaRPr>
          </a:p>
          <a:p>
            <a:pPr algn="l" indent="0" lvl="0" marL="0" rtl="0">
              <a:spcBef>
                <a:spcPts val="0"/>
              </a:spcBef>
              <a:spcAft>
                <a:spcPts val="0"/>
              </a:spcAft>
              <a:buNone/>
            </a:pPr>
            <a:r>
              <a:rPr sz="1800" lang="en-IN">
                <a:latin typeface="Calibri"/>
                <a:ea typeface="Calibri"/>
                <a:cs typeface="Calibri"/>
                <a:sym typeface="Calibri"/>
              </a:rPr>
              <a:t>Performance level was converted from numerical value to alphabetical values by using this formula,</a:t>
            </a:r>
            <a:endParaRPr sz="1800">
              <a:latin typeface="Calibri"/>
              <a:ea typeface="Calibri"/>
              <a:cs typeface="Calibri"/>
              <a:sym typeface="Calibri"/>
            </a:endParaRPr>
          </a:p>
          <a:p>
            <a:pPr algn="l" indent="0" lvl="0" marL="0" rtl="0">
              <a:spcBef>
                <a:spcPts val="0"/>
              </a:spcBef>
              <a:spcAft>
                <a:spcPts val="0"/>
              </a:spcAft>
              <a:buNone/>
            </a:pPr>
            <a:r>
              <a:rPr sz="1800" lang="en-IN">
                <a:latin typeface="Calibri"/>
                <a:ea typeface="Calibri"/>
                <a:cs typeface="Calibri"/>
                <a:sym typeface="Calibri"/>
              </a:rPr>
              <a:t>•Performance level =IFS(Z8&gt;=5,"VERY HIGH", Z8&gt;=4,"HIGH",Z8&gt;=3,"MED", TRUE, "LOW")</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Shape 2101"/>
        <p:cNvGrpSpPr/>
        <p:nvPr/>
      </p:nvGrpSpPr>
      <p:grpSpPr>
        <a:xfrm>
          <a:off x="0" y="0"/>
          <a:ext cx="0" cy="0"/>
          <a:chOff x="0" y="0"/>
          <a:chExt cx="0" cy="0"/>
        </a:xfrm>
      </p:grpSpPr>
      <p:sp>
        <p:nvSpPr>
          <p:cNvPr id="1048687" name="Google Shape;2102;p7"/>
          <p:cNvSpPr txBox="1"/>
          <p:nvPr/>
        </p:nvSpPr>
        <p:spPr>
          <a:xfrm>
            <a:off x="739775" y="291147"/>
            <a:ext cx="3303900" cy="16135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IN">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88" name="Google Shape;2103;p7"/>
          <p:cNvSpPr txBox="1"/>
          <p:nvPr/>
        </p:nvSpPr>
        <p:spPr>
          <a:xfrm>
            <a:off x="739775" y="1049325"/>
            <a:ext cx="5850600" cy="161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800" lang="en-IN">
                <a:solidFill>
                  <a:schemeClr val="dk1"/>
                </a:solidFill>
                <a:latin typeface="Arial"/>
                <a:ea typeface="Arial"/>
                <a:cs typeface="Arial"/>
                <a:sym typeface="Arial"/>
              </a:rPr>
              <a:t>5) </a:t>
            </a:r>
            <a:r>
              <a:rPr sz="1800" lang="en-IN" u="sng">
                <a:solidFill>
                  <a:schemeClr val="dk1"/>
                </a:solidFill>
                <a:latin typeface="Arial"/>
                <a:ea typeface="Arial"/>
                <a:cs typeface="Arial"/>
                <a:sym typeface="Arial"/>
              </a:rPr>
              <a:t>Summary/Pivot Table</a:t>
            </a:r>
          </a:p>
          <a:p>
            <a:pPr algn="l" indent="0" lvl="0" marL="0" marR="0" rtl="0">
              <a:spcBef>
                <a:spcPts val="0"/>
              </a:spcBef>
              <a:spcAft>
                <a:spcPts val="0"/>
              </a:spcAft>
              <a:buNone/>
            </a:pPr>
            <a:r>
              <a:t/>
            </a:r>
            <a:endParaRPr sz="1800">
              <a:solidFill>
                <a:schemeClr val="dk1"/>
              </a:solidFill>
              <a:latin typeface="Arial"/>
              <a:ea typeface="Arial"/>
              <a:cs typeface="Arial"/>
              <a:sym typeface="Arial"/>
            </a:endParaRPr>
          </a:p>
          <a:p>
            <a:pPr algn="l" indent="-285750" lvl="0" marL="285750" marR="0" rtl="0">
              <a:spcBef>
                <a:spcPts val="0"/>
              </a:spcBef>
              <a:spcAft>
                <a:spcPts val="0"/>
              </a:spcAft>
              <a:buClr>
                <a:schemeClr val="dk1"/>
              </a:buClr>
              <a:buSzPts val="1800"/>
              <a:buFont typeface="Arial"/>
              <a:buChar char="•"/>
            </a:pPr>
            <a:r>
              <a:rPr sz="1800" lang="en-IN" u="sng">
                <a:solidFill>
                  <a:schemeClr val="dk1"/>
                </a:solidFill>
                <a:latin typeface="Arial"/>
                <a:ea typeface="Arial"/>
                <a:cs typeface="Arial"/>
                <a:sym typeface="Arial"/>
              </a:rPr>
              <a:t>Features/Techniques Used</a:t>
            </a:r>
          </a:p>
          <a:p>
            <a:pPr algn="l" indent="0" lvl="0" marL="0" marR="0" rtl="0">
              <a:spcBef>
                <a:spcPts val="0"/>
              </a:spcBef>
              <a:spcAft>
                <a:spcPts val="0"/>
              </a:spcAft>
              <a:buNone/>
            </a:pPr>
            <a:r>
              <a:t/>
            </a:r>
            <a:endParaRPr sz="1800">
              <a:solidFill>
                <a:schemeClr val="dk1"/>
              </a:solidFill>
              <a:latin typeface="Arial"/>
              <a:ea typeface="Arial"/>
              <a:cs typeface="Arial"/>
              <a:sym typeface="Arial"/>
            </a:endParaRPr>
          </a:p>
          <a:p>
            <a:pPr algn="l" indent="0" lvl="0" marL="0" marR="0" rtl="0">
              <a:spcBef>
                <a:spcPts val="0"/>
              </a:spcBef>
              <a:spcAft>
                <a:spcPts val="0"/>
              </a:spcAft>
              <a:buNone/>
            </a:pPr>
            <a:r>
              <a:t/>
            </a:r>
          </a:p>
        </p:txBody>
      </p:sp>
      <p:graphicFrame>
        <p:nvGraphicFramePr>
          <p:cNvPr id="4194305" name="Google Shape;2104;p7"/>
          <p:cNvGraphicFramePr>
            <a:graphicFrameLocks/>
          </p:cNvGraphicFramePr>
          <p:nvPr/>
        </p:nvGraphicFramePr>
        <p:xfrm>
          <a:off x="1994243" y="2283848"/>
          <a:ext cx="3000000" cy="3000000"/>
        </p:xfrm>
        <a:graphic>
          <a:graphicData uri="http://schemas.openxmlformats.org/drawingml/2006/table">
            <a:tbl>
              <a:tblPr firstRow="1" bandRow="1">
                <a:noFill/>
                <a:tableStyleId>{68A07D93-0D92-4DBD-8773-662A725C9949}</a:tableStyleId>
              </a:tblPr>
              <a:tblGrid>
                <a:gridCol w="3268450"/>
                <a:gridCol w="2582150"/>
              </a:tblGrid>
              <a:tr h="4877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TECHNIQUES USED</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EXPLANATION (WHY)</a:t>
                      </a:r>
                    </a:p>
                  </a:txBody>
                  <a:tcPr marL="91450" marR="91450" marT="45725" marB="45725"/>
                </a:tc>
              </a:tr>
              <a:tr h="8272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Formula</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Calculate Employee Performance Level</a:t>
                      </a:r>
                    </a:p>
                  </a:txBody>
                  <a:tcPr marL="91450" marR="91450" marT="45725" marB="45725"/>
                </a:tc>
              </a:tr>
              <a:tr h="4877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Pivot Table</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Summarise</a:t>
                      </a:r>
                    </a:p>
                  </a:txBody>
                  <a:tcPr marL="91450" marR="91450" marT="45725" marB="45725"/>
                </a:tc>
              </a:tr>
              <a:tr h="4877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Graph</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Data Visualisation</a:t>
                      </a:r>
                    </a:p>
                  </a:txBody>
                  <a:tcPr marL="91450" marR="91450" marT="45725" marB="45725"/>
                </a:tc>
              </a:tr>
            </a:tbl>
          </a:graphicData>
        </a:graphic>
      </p:graphicFrame>
      <p:sp>
        <p:nvSpPr>
          <p:cNvPr id="1048689" name="Google Shape;2105;p7"/>
          <p:cNvSpPr txBox="1"/>
          <p:nvPr/>
        </p:nvSpPr>
        <p:spPr>
          <a:xfrm>
            <a:off x="739776" y="4925550"/>
            <a:ext cx="5850600" cy="12369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1800" lang="en-IN">
                <a:latin typeface="Calibri"/>
                <a:ea typeface="Calibri"/>
                <a:cs typeface="Calibri"/>
                <a:sym typeface="Calibri"/>
              </a:rPr>
              <a:t>6</a:t>
            </a:r>
            <a:r>
              <a:rPr sz="2400" lang="en-IN">
                <a:latin typeface="Calibri"/>
                <a:ea typeface="Calibri"/>
                <a:cs typeface="Calibri"/>
                <a:sym typeface="Calibri"/>
              </a:rPr>
              <a:t>) Graph representation</a:t>
            </a:r>
            <a:endParaRPr sz="2400">
              <a:latin typeface="Calibri"/>
              <a:ea typeface="Calibri"/>
              <a:cs typeface="Calibri"/>
              <a:sym typeface="Calibri"/>
            </a:endParaRPr>
          </a:p>
          <a:p>
            <a:pPr algn="l" indent="0" lvl="0" marL="0" rtl="0">
              <a:spcBef>
                <a:spcPts val="0"/>
              </a:spcBef>
              <a:spcAft>
                <a:spcPts val="0"/>
              </a:spcAft>
              <a:buNone/>
            </a:pPr>
            <a:r>
              <a:rPr sz="2400" lang="en-IN">
                <a:latin typeface="Calibri"/>
                <a:ea typeface="Calibri"/>
                <a:cs typeface="Calibri"/>
                <a:sym typeface="Calibri"/>
              </a:rPr>
              <a:t> Grap is used for visualisation of the data.</a:t>
            </a:r>
            <a:endParaRPr sz="2400">
              <a:latin typeface="Calibri"/>
              <a:ea typeface="Calibri"/>
              <a:cs typeface="Calibri"/>
              <a:sym typeface="Calibri"/>
            </a:endParaRPr>
          </a:p>
          <a:p>
            <a:pPr algn="l" indent="0" lvl="0" marL="0" rtl="0">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aphicFrame>
        <p:nvGraphicFramePr>
          <p:cNvPr id="4194306" name="Chart 3"/>
          <p:cNvGraphicFramePr>
            <a:graphicFrameLocks/>
          </p:cNvGraphicFramePr>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1"/>
          </a:graphicData>
        </a:graphic>
      </p:graphicFrame>
      <p:sp>
        <p:nvSpPr>
          <p:cNvPr id="1048690" name="object 7"/>
          <p:cNvSpPr txBox="1"/>
          <p:nvPr/>
        </p:nvSpPr>
        <p:spPr>
          <a:xfrm>
            <a:off x="755332" y="385444"/>
            <a:ext cx="2437130" cy="1613534"/>
          </a:xfrm>
          <a:prstGeom prst="rect"/>
        </p:spPr>
        <p:txBody>
          <a:bodyPr bIns="0" lIns="0" rIns="0" rtlCol="0" tIns="13335" vert="horz" wrap="square">
            <a:spAutoFit/>
          </a:bodyPr>
          <a:lstStyle>
            <a:lvl1pPr>
              <a:defRPr b="0" sz="3200" i="0">
                <a:solidFill>
                  <a:schemeClr val="tx1"/>
                </a:solidFill>
                <a:latin typeface="Trebuchet MS"/>
                <a:ea typeface="+mj-ea"/>
                <a:cs typeface="Trebuchet MS"/>
              </a:defRPr>
            </a:lvl1pPr>
          </a:lstStyle>
          <a:p>
            <a:pPr marL="12700">
              <a:spcBef>
                <a:spcPts val="105"/>
              </a:spcBef>
            </a:pPr>
            <a:r>
              <a:rPr b="1" dirty="0" sz="4800" kern="0" lang="en-IN"/>
              <a:t>R</a:t>
            </a:r>
            <a:r>
              <a:rPr b="1" dirty="0" sz="4800" kern="0" lang="en-IN" spc="-40"/>
              <a:t>E</a:t>
            </a:r>
            <a:r>
              <a:rPr b="1" dirty="0" sz="4800" kern="0" lang="en-IN" spc="15"/>
              <a:t>S</a:t>
            </a:r>
            <a:r>
              <a:rPr b="1" dirty="0" sz="4800" kern="0" lang="en-IN" spc="-30"/>
              <a:t>U</a:t>
            </a:r>
            <a:r>
              <a:rPr b="1" dirty="0" sz="4800" kern="0" lang="en-IN" spc="-405"/>
              <a:t>L</a:t>
            </a:r>
            <a:r>
              <a:rPr b="1" dirty="0" sz="4800" kern="0" lang="en-IN"/>
              <a:t>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1"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2"/>
          <p:cNvSpPr txBox="1"/>
          <p:nvPr/>
        </p:nvSpPr>
        <p:spPr>
          <a:xfrm>
            <a:off x="838200" y="1371600"/>
            <a:ext cx="7543800" cy="4714240"/>
          </a:xfrm>
          <a:prstGeom prst="rect"/>
          <a:noFill/>
        </p:spPr>
        <p:txBody>
          <a:bodyPr rtlCol="0" wrap="square">
            <a:spAutoFit/>
          </a:bodyPr>
          <a:p>
            <a:r>
              <a:rPr dirty="0" sz="2000" lang="en-IN">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dirty="0" sz="2000" lang="en-IN">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990600" y="2418100"/>
            <a:ext cx="5781675" cy="3723640"/>
          </a:xfrm>
          <a:prstGeom prst="rect"/>
          <a:noFill/>
        </p:spPr>
        <p:txBody>
          <a:bodyPr rtlCol="0" wrap="square">
            <a:spAutoFit/>
          </a:bodyPr>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the growth of an organisation, employee’s performance is crucial.</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better performance; promotion, increments and appreciation are received.</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lesser performance, employees are motivated to do in a better and effective manner.</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286000"/>
            <a:ext cx="5737225" cy="3393440"/>
          </a:xfrm>
          <a:prstGeom prst="rect"/>
          <a:noFill/>
        </p:spPr>
        <p:txBody>
          <a:bodyPr rtlCol="0" wrap="square">
            <a:spAutoFit/>
          </a:bodyPr>
          <a:p>
            <a:pPr algn="just"/>
            <a:r>
              <a:rPr dirty="0" lang="en-IN"/>
              <a:t>                                             </a:t>
            </a:r>
            <a:r>
              <a:rPr dirty="0" sz="2000" lang="en-IN">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b="1" dirty="0" sz="2000" lang="en-IN">
                <a:latin typeface="Arial" panose="020B0604020202020204" pitchFamily="34" charset="0"/>
                <a:cs typeface="Arial" panose="020B0604020202020204" pitchFamily="34" charset="0"/>
              </a:rPr>
              <a:t>Employee Data (Performance) Analysis.</a:t>
            </a:r>
            <a:r>
              <a:rPr dirty="0" sz="2000" lang="en-IN">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Shape 2062"/>
        <p:cNvGrpSpPr/>
        <p:nvPr/>
      </p:nvGrpSpPr>
      <p:grpSpPr>
        <a:xfrm>
          <a:off x="0" y="0"/>
          <a:ext cx="0" cy="0"/>
          <a:chOff x="0" y="0"/>
          <a:chExt cx="0" cy="0"/>
        </a:xfrm>
      </p:grpSpPr>
      <p:sp>
        <p:nvSpPr>
          <p:cNvPr id="1048656" name="Google Shape;2063;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7" name="Google Shape;2064;p2"/>
          <p:cNvSpPr/>
          <p:nvPr/>
        </p:nvSpPr>
        <p:spPr>
          <a:xfrm>
            <a:off x="9286874" y="199643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2065;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9" name="Google Shape;2066;p2"/>
          <p:cNvSpPr txBox="1"/>
          <p:nvPr>
            <p:ph type="title"/>
          </p:nvPr>
        </p:nvSpPr>
        <p:spPr>
          <a:xfrm>
            <a:off x="699452" y="832368"/>
            <a:ext cx="5014500" cy="1108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IN"/>
              <a:t>WHO ARE THE END USERS?</a:t>
            </a:r>
            <a:endParaRPr sz="3200"/>
          </a:p>
        </p:txBody>
      </p:sp>
      <p:pic>
        <p:nvPicPr>
          <p:cNvPr id="2097162" name="Google Shape;2067;p2"/>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60" name="Google Shape;2068;p2"/>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6</a:t>
            </a:fld>
          </a:p>
        </p:txBody>
      </p:sp>
      <p:pic>
        <p:nvPicPr>
          <p:cNvPr id="2097163" name="Google Shape;2069;p2"/>
          <p:cNvPicPr preferRelativeResize="0">
            <a:picLocks/>
          </p:cNvPicPr>
          <p:nvPr/>
        </p:nvPicPr>
        <p:blipFill rotWithShape="1">
          <a:blip xmlns:r="http://schemas.openxmlformats.org/officeDocument/2006/relationships" r:embed="rId2">
            <a:alphaModFix/>
          </a:blip>
          <a:srcRect l="5555" t="6664" r="5555" b="7777"/>
          <a:stretch>
            <a:fillRect/>
          </a:stretch>
        </p:blipFill>
        <p:spPr>
          <a:xfrm>
            <a:off x="699450" y="1745200"/>
            <a:ext cx="7367525" cy="4427001"/>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Shape 2070"/>
        <p:cNvGrpSpPr/>
        <p:nvPr/>
      </p:nvGrpSpPr>
      <p:grpSpPr>
        <a:xfrm>
          <a:off x="0" y="0"/>
          <a:ext cx="0" cy="0"/>
          <a:chOff x="0" y="0"/>
          <a:chExt cx="0" cy="0"/>
        </a:xfrm>
      </p:grpSpPr>
      <p:pic>
        <p:nvPicPr>
          <p:cNvPr id="2097164" name="Google Shape;2071;p3"/>
          <p:cNvPicPr preferRelativeResize="0">
            <a:picLocks/>
          </p:cNvPicPr>
          <p:nvPr/>
        </p:nvPicPr>
        <p:blipFill>
          <a:blip/>
        </p:blipFill>
        <p:spPr>
          <a:xfrm>
            <a:off x="0" y="2362200"/>
            <a:ext cx="1312379" cy="2763520"/>
          </a:xfrm>
          <a:prstGeom prst="rect"/>
          <a:noFill/>
          <a:ln>
            <a:noFill/>
          </a:ln>
        </p:spPr>
      </p:pic>
      <p:sp>
        <p:nvSpPr>
          <p:cNvPr id="1048661" name="Google Shape;2072;p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2" name="Google Shape;2073;p3"/>
          <p:cNvSpPr/>
          <p:nvPr/>
        </p:nvSpPr>
        <p:spPr>
          <a:xfrm>
            <a:off x="9377362" y="171615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3" name="Google Shape;2074;p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4" name="Google Shape;2075;p3"/>
          <p:cNvSpPr txBox="1"/>
          <p:nvPr>
            <p:ph type="title"/>
          </p:nvPr>
        </p:nvSpPr>
        <p:spPr>
          <a:xfrm>
            <a:off x="558165" y="857885"/>
            <a:ext cx="9763200" cy="559425"/>
          </a:xfrm>
          <a:prstGeom prst="rect"/>
          <a:noFill/>
          <a:ln>
            <a:noFill/>
          </a:ln>
        </p:spPr>
        <p:txBody>
          <a:bodyPr anchor="t" anchorCtr="0" bIns="0" lIns="0" rIns="0" spcFirstLastPara="1" tIns="13325" wrap="square">
            <a:spAutoFit/>
          </a:bodyPr>
          <a:p>
            <a:pPr algn="ctr" indent="0" lvl="0" marL="12700" rtl="0">
              <a:lnSpc>
                <a:spcPct val="100000"/>
              </a:lnSpc>
              <a:spcBef>
                <a:spcPts val="0"/>
              </a:spcBef>
              <a:spcAft>
                <a:spcPts val="0"/>
              </a:spcAft>
              <a:buNone/>
            </a:pPr>
            <a:r>
              <a:rPr sz="3200" lang="en-IN"/>
              <a:t>OUR SOLUTION AND ITS VALUE PROPOSITION</a:t>
            </a:r>
          </a:p>
        </p:txBody>
      </p:sp>
      <p:pic>
        <p:nvPicPr>
          <p:cNvPr id="2097165" name="Google Shape;2076;p3"/>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65" name="Google Shape;2077;p3"/>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7</a:t>
            </a:fld>
          </a:p>
        </p:txBody>
      </p:sp>
      <p:graphicFrame>
        <p:nvGraphicFramePr>
          <p:cNvPr id="4194304" name="Google Shape;2078;p3"/>
          <p:cNvGraphicFramePr>
            <a:graphicFrameLocks/>
          </p:cNvGraphicFramePr>
          <p:nvPr/>
        </p:nvGraphicFramePr>
        <p:xfrm>
          <a:off x="1872968" y="2179310"/>
          <a:ext cx="3000000" cy="3000000"/>
        </p:xfrm>
        <a:graphic>
          <a:graphicData uri="http://schemas.openxmlformats.org/drawingml/2006/table">
            <a:tbl>
              <a:tblPr firstRow="1" bandRow="1">
                <a:noFill/>
                <a:tableStyleId>{68A07D93-0D92-4DBD-8773-662A725C9949}</a:tableStyleId>
              </a:tblPr>
              <a:tblGrid>
                <a:gridCol w="2314075"/>
                <a:gridCol w="3689100"/>
              </a:tblGrid>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TECHNIQUES USED</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EXPLANATION ( WHY )</a:t>
                      </a:r>
                    </a:p>
                  </a:txBody>
                  <a:tcPr marL="91450" marR="91450" marT="45725" marB="45725"/>
                </a:tc>
              </a:tr>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Formula</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To calculate Employee Performance Level</a:t>
                      </a:r>
                    </a:p>
                  </a:txBody>
                  <a:tcPr marL="91450" marR="91450" marT="45725" marB="45725"/>
                </a:tc>
              </a:tr>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Pivot Table</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To summarise</a:t>
                      </a:r>
                    </a:p>
                  </a:txBody>
                  <a:tcPr marL="91450" marR="91450" marT="45725" marB="45725"/>
                </a:tc>
              </a:tr>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Graph</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To present the data visually (Data Visualisation)</a:t>
                      </a:r>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Shape 2079"/>
        <p:cNvGrpSpPr/>
        <p:nvPr/>
      </p:nvGrpSpPr>
      <p:grpSpPr>
        <a:xfrm>
          <a:off x="0" y="0"/>
          <a:ext cx="0" cy="0"/>
          <a:chOff x="0" y="0"/>
          <a:chExt cx="0" cy="0"/>
        </a:xfrm>
      </p:grpSpPr>
      <p:sp>
        <p:nvSpPr>
          <p:cNvPr id="1048666" name="Google Shape;2080;p4"/>
          <p:cNvSpPr txBox="1"/>
          <p:nvPr>
            <p:ph type="title"/>
          </p:nvPr>
        </p:nvSpPr>
        <p:spPr>
          <a:xfrm>
            <a:off x="755332" y="385444"/>
            <a:ext cx="10681200" cy="800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t>Dataset Description</a:t>
            </a:r>
          </a:p>
        </p:txBody>
      </p:sp>
      <p:sp>
        <p:nvSpPr>
          <p:cNvPr id="1048667" name="Google Shape;2081;p4"/>
          <p:cNvSpPr txBox="1"/>
          <p:nvPr/>
        </p:nvSpPr>
        <p:spPr>
          <a:xfrm>
            <a:off x="838200" y="1600200"/>
            <a:ext cx="5943600" cy="5908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000" lang="en-IN">
                <a:solidFill>
                  <a:schemeClr val="dk1"/>
                </a:solidFill>
              </a:rPr>
              <a:t>Employee </a:t>
            </a:r>
          </a:p>
          <a:p>
            <a:pPr algn="l" indent="0" lvl="0" marL="0" marR="0" rtl="0">
              <a:spcBef>
                <a:spcPts val="0"/>
              </a:spcBef>
              <a:spcAft>
                <a:spcPts val="0"/>
              </a:spcAft>
              <a:buNone/>
            </a:pPr>
            <a:r>
              <a:t/>
            </a:r>
            <a:endParaRPr b="1" sz="2000">
              <a:solidFill>
                <a:schemeClr val="dk1"/>
              </a:solidFill>
              <a:latin typeface="Arial"/>
              <a:ea typeface="Arial"/>
              <a:cs typeface="Arial"/>
              <a:sym typeface="Arial"/>
            </a:endParaRPr>
          </a:p>
          <a:p>
            <a:pPr algn="l" indent="0" lvl="0" marL="0" marR="0" rtl="0">
              <a:spcBef>
                <a:spcPts val="0"/>
              </a:spcBef>
              <a:spcAft>
                <a:spcPts val="0"/>
              </a:spcAft>
              <a:buNone/>
            </a:pPr>
            <a:r>
              <a:rPr sz="2000" lang="en-IN">
                <a:solidFill>
                  <a:schemeClr val="dk1"/>
                </a:solidFill>
              </a:rPr>
              <a:t>There were a total of 2</a:t>
            </a:r>
            <a:r>
              <a:rPr sz="2000" lang="en-IN">
                <a:solidFill>
                  <a:schemeClr val="dk1"/>
                </a:solidFill>
                <a:latin typeface="Arial"/>
                <a:ea typeface="Arial"/>
                <a:cs typeface="Arial"/>
                <a:sym typeface="Arial"/>
              </a:rPr>
              <a:t>6 features in the employee dataset. And 9 features </a:t>
            </a:r>
            <a:r>
              <a:rPr sz="2000" lang="en-IN">
                <a:solidFill>
                  <a:schemeClr val="dk1"/>
                </a:solidFill>
              </a:rPr>
              <a:t>we're taken into consideration</a:t>
            </a:r>
            <a:r>
              <a:rPr sz="2000" lang="en-IN">
                <a:solidFill>
                  <a:schemeClr val="dk1"/>
                </a:solidFill>
                <a:latin typeface="Arial"/>
                <a:ea typeface="Arial"/>
                <a:cs typeface="Arial"/>
                <a:sym typeface="Arial"/>
              </a:rPr>
              <a:t>:-</a:t>
            </a:r>
          </a:p>
          <a:p>
            <a:pPr algn="l" indent="0" lvl="0" marL="0" marR="0" rtl="0">
              <a:spcBef>
                <a:spcPts val="0"/>
              </a:spcBef>
              <a:spcAft>
                <a:spcPts val="0"/>
              </a:spcAft>
              <a:buNone/>
            </a:pPr>
            <a:r>
              <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ID</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First Name</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Last Name </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Status</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Performance Level</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Current Employee Ratings</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Department Type</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Division</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Job Function</a:t>
            </a: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p:txBody>
      </p:sp>
      <p:pic>
        <p:nvPicPr>
          <p:cNvPr id="2097166" name="Google Shape;2082;p4" descr="DataSet Type | Different Dataset Types and Examples"/>
          <p:cNvPicPr preferRelativeResize="0">
            <a:picLocks/>
          </p:cNvPicPr>
          <p:nvPr/>
        </p:nvPicPr>
        <p:blipFill rotWithShape="1">
          <a:blip xmlns:r="http://schemas.openxmlformats.org/officeDocument/2006/relationships" r:embed="rId1">
            <a:alphaModFix/>
          </a:blip>
          <a:srcRect l="48221" t="9995" r="0" b="8404"/>
          <a:stretch>
            <a:fillRect/>
          </a:stretch>
        </p:blipFill>
        <p:spPr>
          <a:xfrm>
            <a:off x="6324600" y="1752600"/>
            <a:ext cx="3276601" cy="2868782"/>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Shape 2083"/>
        <p:cNvGrpSpPr/>
        <p:nvPr/>
      </p:nvGrpSpPr>
      <p:grpSpPr>
        <a:xfrm>
          <a:off x="0" y="0"/>
          <a:ext cx="0" cy="0"/>
          <a:chOff x="0" y="0"/>
          <a:chExt cx="0" cy="0"/>
        </a:xfrm>
      </p:grpSpPr>
      <p:sp>
        <p:nvSpPr>
          <p:cNvPr id="1048668" name="Google Shape;2084;p5"/>
          <p:cNvSpPr txBox="1"/>
          <p:nvPr/>
        </p:nvSpPr>
        <p:spPr>
          <a:xfrm>
            <a:off x="752475" y="6486037"/>
            <a:ext cx="1773600" cy="220806"/>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IN">
                <a:solidFill>
                  <a:srgbClr val="2D83C3"/>
                </a:solidFill>
                <a:latin typeface="Trebuchet MS"/>
                <a:ea typeface="Trebuchet MS"/>
                <a:cs typeface="Trebuchet MS"/>
                <a:sym typeface="Trebuchet MS"/>
              </a:rPr>
              <a:t>3/21/2024  </a:t>
            </a:r>
            <a:r>
              <a:rPr b="1" sz="1100" lang="en-IN">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69" name="Google Shape;2085;p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2086;p5"/>
          <p:cNvSpPr/>
          <p:nvPr/>
        </p:nvSpPr>
        <p:spPr>
          <a:xfrm>
            <a:off x="9353550" y="1820889"/>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2087;p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88;p5"/>
          <p:cNvPicPr preferRelativeResize="0">
            <a:picLocks/>
          </p:cNvPicPr>
          <p:nvPr/>
        </p:nvPicPr>
        <p:blipFill>
          <a:blip/>
        </p:blipFill>
        <p:spPr>
          <a:xfrm rot="-1711312">
            <a:off x="570303" y="3872754"/>
            <a:ext cx="1478829" cy="2621321"/>
          </a:xfrm>
          <a:prstGeom prst="rect"/>
          <a:noFill/>
          <a:ln>
            <a:noFill/>
          </a:ln>
        </p:spPr>
      </p:pic>
      <p:sp>
        <p:nvSpPr>
          <p:cNvPr id="1048672" name="Google Shape;2089;p5"/>
          <p:cNvSpPr txBox="1"/>
          <p:nvPr>
            <p:ph type="title"/>
          </p:nvPr>
        </p:nvSpPr>
        <p:spPr>
          <a:xfrm>
            <a:off x="739775" y="654938"/>
            <a:ext cx="8480400" cy="715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THE "WOW" IN OUR SOLUTION</a:t>
            </a:r>
            <a:endParaRPr sz="4250"/>
          </a:p>
        </p:txBody>
      </p:sp>
      <p:sp>
        <p:nvSpPr>
          <p:cNvPr id="1048673" name="Google Shape;2090;p5"/>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IN">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74" name="Google Shape;2091;p5"/>
          <p:cNvSpPr txBox="1"/>
          <p:nvPr/>
        </p:nvSpPr>
        <p:spPr>
          <a:xfrm>
            <a:off x="2743200" y="2354703"/>
            <a:ext cx="8534100" cy="701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48675" name="Google Shape;2092;p5"/>
          <p:cNvSpPr txBox="1"/>
          <p:nvPr/>
        </p:nvSpPr>
        <p:spPr>
          <a:xfrm>
            <a:off x="2133600" y="1871606"/>
            <a:ext cx="6705600" cy="1920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p>
          <a:p>
            <a:pPr algn="l" indent="0" lvl="0" marL="0" marR="0" rtl="0">
              <a:spcBef>
                <a:spcPts val="0"/>
              </a:spcBef>
              <a:spcAft>
                <a:spcPts val="0"/>
              </a:spcAft>
              <a:buNone/>
            </a:pPr>
            <a:r>
              <a:t/>
            </a:r>
            <a:endParaRPr b="1" sz="3400" u="sng">
              <a:solidFill>
                <a:schemeClr val="dk1"/>
              </a:solidFill>
              <a:latin typeface="Arial"/>
              <a:ea typeface="Arial"/>
              <a:cs typeface="Arial"/>
              <a:sym typeface="Arial"/>
            </a:endParaRPr>
          </a:p>
          <a:p>
            <a:pPr algn="l" indent="0" lvl="0" marL="0" marR="0" rtl="0">
              <a:spcBef>
                <a:spcPts val="0"/>
              </a:spcBef>
              <a:spcAft>
                <a:spcPts val="0"/>
              </a:spcAft>
              <a:buNone/>
            </a:pPr>
            <a:r>
              <a:rPr sz="2400" lang="en-IN">
                <a:solidFill>
                  <a:schemeClr val="dk1"/>
                </a:solidFill>
                <a:latin typeface="Arial"/>
                <a:ea typeface="Arial"/>
                <a:cs typeface="Arial"/>
                <a:sym typeface="Arial"/>
              </a:rPr>
              <a:t>Performance Level Formula = IFS(Z8&gt;=5,”VERY HIGH”,Z8&gt;=4,”HIGH”,Z8&gt;=3,”MED”,”TRUE”,”LOW”)</a:t>
            </a:r>
            <a:endParaRPr sz="2400"/>
          </a:p>
        </p:txBody>
      </p:sp>
    </p:spTree>
  </p:cSld>
  <p:clrMapOvr>
    <a:masterClrMapping/>
  </p:clrMapOvr>
</p:sld>
</file>

<file path=ppt/theme/theme1.xml><?xml version="1.0" encoding="utf-8"?>
<a:theme xmlns:a="http://schemas.openxmlformats.org/drawingml/2006/main" name="Office Theme">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CPH2381</dc:creator>
  <dcterms:created xsi:type="dcterms:W3CDTF">2024-09-10T07:19:24Z</dcterms:created>
  <dcterms:modified xsi:type="dcterms:W3CDTF">2024-09-10T07:19:24Z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de86cff9dc4841b3960ad52bf0aa52ec</vt:lpwstr>
  </property>
</Properties>
</file>