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9" r:id="rId3"/>
    <p:sldId id="287" r:id="rId4"/>
    <p:sldId id="260" r:id="rId5"/>
    <p:sldId id="263" r:id="rId6"/>
    <p:sldId id="264" r:id="rId7"/>
    <p:sldId id="261" r:id="rId8"/>
    <p:sldId id="262" r:id="rId9"/>
    <p:sldId id="270" r:id="rId10"/>
    <p:sldId id="265" r:id="rId11"/>
    <p:sldId id="267" r:id="rId12"/>
    <p:sldId id="276" r:id="rId13"/>
    <p:sldId id="271" r:id="rId14"/>
    <p:sldId id="278" r:id="rId15"/>
    <p:sldId id="274" r:id="rId16"/>
    <p:sldId id="282" r:id="rId17"/>
    <p:sldId id="283" r:id="rId18"/>
    <p:sldId id="284" r:id="rId19"/>
    <p:sldId id="285" r:id="rId20"/>
    <p:sldId id="286" r:id="rId21"/>
    <p:sldId id="268" r:id="rId22"/>
    <p:sldId id="26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4IN6fpxJTsXFK8sCv/zraAfzs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4220254-ECB3-455C-B871-FC7AB797C59E}">
  <a:tblStyle styleId="{B4220254-ECB3-455C-B871-FC7AB797C59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35610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6"/>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16"/>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16"/>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16"/>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16"/>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p:nvPr/>
        </p:nvSpPr>
        <p:spPr>
          <a:xfrm>
            <a:off x="777239" y="6642828"/>
            <a:ext cx="5654039" cy="21517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Dept. of Computer Science and Engineering</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17"/>
          <p:cNvSpPr txBox="1"/>
          <p:nvPr/>
        </p:nvSpPr>
        <p:spPr>
          <a:xfrm>
            <a:off x="6431278" y="6641866"/>
            <a:ext cx="5322917" cy="216133"/>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17"/>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17"/>
          <p:cNvSpPr txBox="1"/>
          <p:nvPr/>
        </p:nvSpPr>
        <p:spPr>
          <a:xfrm>
            <a:off x="0" y="-46298"/>
            <a:ext cx="12192001" cy="378273"/>
          </a:xfrm>
          <a:prstGeom prst="rect">
            <a:avLst/>
          </a:prstGeom>
          <a:solidFill>
            <a:srgbClr val="006666"/>
          </a:solidFill>
          <a:ln>
            <a:noFill/>
          </a:ln>
        </p:spPr>
        <p:txBody>
          <a:bodyPr spcFirstLastPara="1" wrap="square" lIns="0" tIns="0" rIns="0" bIns="0" anchor="ctr" anchorCtr="1">
            <a:normAutofit/>
          </a:bodyPr>
          <a:lstStyle/>
          <a:p>
            <a:pPr marL="0" marR="0" lvl="0" indent="0" algn="ctr" rtl="0">
              <a:spcBef>
                <a:spcPts val="0"/>
              </a:spcBef>
              <a:spcAft>
                <a:spcPts val="0"/>
              </a:spcAft>
              <a:buNone/>
            </a:pPr>
            <a:r>
              <a:rPr lang="en-US" sz="1500" b="1" i="1" u="none" strike="noStrike" cap="none">
                <a:solidFill>
                  <a:schemeClr val="lt1"/>
                </a:solidFill>
                <a:latin typeface="Times New Roman"/>
                <a:ea typeface="Times New Roman"/>
                <a:cs typeface="Times New Roman"/>
                <a:sym typeface="Times New Roman"/>
              </a:rPr>
              <a:t>Personality Prediction</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17"/>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17"/>
          <p:cNvSpPr txBox="1"/>
          <p:nvPr/>
        </p:nvSpPr>
        <p:spPr>
          <a:xfrm>
            <a:off x="0" y="6642828"/>
            <a:ext cx="777239" cy="21517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 B- 11</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sktop/Project/Basepaper%202.ln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Desktop/Project/Basepaper%203.lnk" TargetMode="External"/><Relationship Id="rId5" Type="http://schemas.openxmlformats.org/officeDocument/2006/relationships/hyperlink" Target="../Desktop/Project/Basepaper%204.lnk" TargetMode="External"/><Relationship Id="rId4" Type="http://schemas.openxmlformats.org/officeDocument/2006/relationships/hyperlink" Target="../Desktop/Project/Basepaper%201.lnk"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personality-analysis-using-social-media-IJERTCONV9IS03066%20-%20Shortcut.ln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6095991" y="1783000"/>
            <a:ext cx="238292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600" b="0" i="0" u="none" strike="noStrike" cap="none">
                <a:solidFill>
                  <a:schemeClr val="dk1"/>
                </a:solidFill>
                <a:latin typeface="Times New Roman"/>
                <a:ea typeface="Times New Roman"/>
                <a:cs typeface="Times New Roman"/>
                <a:sym typeface="Times New Roman"/>
              </a:rPr>
              <a:t>Sudharshini M</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1200" b="0" i="0" u="none" strike="noStrike" cap="none">
                <a:solidFill>
                  <a:schemeClr val="dk1"/>
                </a:solidFill>
                <a:latin typeface="Times New Roman"/>
                <a:ea typeface="Times New Roman"/>
                <a:cs typeface="Times New Roman"/>
                <a:sym typeface="Times New Roman"/>
              </a:rPr>
              <a:t>Roll No. 184G1A0599</a:t>
            </a:r>
            <a:endParaRPr sz="1200" b="0" i="0" u="none" strike="noStrike" cap="none">
              <a:solidFill>
                <a:schemeClr val="dk1"/>
              </a:solidFill>
              <a:latin typeface="Times New Roman"/>
              <a:ea typeface="Times New Roman"/>
              <a:cs typeface="Times New Roman"/>
              <a:sym typeface="Times New Roman"/>
            </a:endParaRPr>
          </a:p>
        </p:txBody>
      </p:sp>
      <p:sp>
        <p:nvSpPr>
          <p:cNvPr id="31" name="Google Shape;31;p1"/>
          <p:cNvSpPr txBox="1"/>
          <p:nvPr/>
        </p:nvSpPr>
        <p:spPr>
          <a:xfrm>
            <a:off x="3759654" y="2475580"/>
            <a:ext cx="4672674" cy="89804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1" u="none" strike="noStrike" cap="none">
                <a:solidFill>
                  <a:schemeClr val="dk1"/>
                </a:solidFill>
                <a:latin typeface="Times New Roman"/>
                <a:ea typeface="Times New Roman"/>
                <a:cs typeface="Times New Roman"/>
                <a:sym typeface="Times New Roman"/>
              </a:rPr>
              <a:t>Under the guidance of</a:t>
            </a:r>
            <a:endParaRPr/>
          </a:p>
          <a:p>
            <a:pPr marL="0" marR="0" lvl="0" indent="0" algn="ctr" rtl="0">
              <a:lnSpc>
                <a:spcPct val="90000"/>
              </a:lnSpc>
              <a:spcBef>
                <a:spcPts val="20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Mr. M. Narasimhulu </a:t>
            </a:r>
            <a:r>
              <a:rPr lang="en-US" sz="1600" b="0" i="0" u="none" strike="noStrike" cap="none" baseline="-25000">
                <a:solidFill>
                  <a:schemeClr val="dk1"/>
                </a:solidFill>
                <a:latin typeface="Times New Roman"/>
                <a:ea typeface="Times New Roman"/>
                <a:cs typeface="Times New Roman"/>
                <a:sym typeface="Times New Roman"/>
              </a:rPr>
              <a:t>M.Tech.,(Ph.D).   </a:t>
            </a:r>
            <a:endParaRPr sz="1600" b="0" i="0" u="none" strike="noStrike" cap="none" baseline="-25000">
              <a:solidFill>
                <a:schemeClr val="dk1"/>
              </a:solidFill>
              <a:latin typeface="Times New Roman"/>
              <a:ea typeface="Times New Roman"/>
              <a:cs typeface="Times New Roman"/>
              <a:sym typeface="Times New Roman"/>
            </a:endParaRPr>
          </a:p>
          <a:p>
            <a:pPr marL="0" marR="0" lvl="0" indent="0" algn="ctr" rtl="0">
              <a:lnSpc>
                <a:spcPct val="90000"/>
              </a:lnSpc>
              <a:spcBef>
                <a:spcPts val="200"/>
              </a:spcBef>
              <a:spcAft>
                <a:spcPts val="0"/>
              </a:spcAft>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Assistant Professor</a:t>
            </a:r>
            <a:endParaRPr/>
          </a:p>
        </p:txBody>
      </p:sp>
      <p:sp>
        <p:nvSpPr>
          <p:cNvPr id="32" name="Google Shape;32;p1"/>
          <p:cNvSpPr txBox="1"/>
          <p:nvPr/>
        </p:nvSpPr>
        <p:spPr>
          <a:xfrm>
            <a:off x="1514475" y="516253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a:solidFill>
                  <a:schemeClr val="dk1"/>
                </a:solidFill>
                <a:latin typeface="Times New Roman"/>
                <a:ea typeface="Times New Roman"/>
                <a:cs typeface="Times New Roman"/>
                <a:sym typeface="Times New Roman"/>
              </a:rPr>
              <a:t>Department of Computer Science and Engineering      </a:t>
            </a:r>
            <a:endParaRPr/>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a:solidFill>
                  <a:srgbClr val="FF0000"/>
                </a:solidFill>
                <a:latin typeface="Times New Roman"/>
                <a:ea typeface="Times New Roman"/>
                <a:cs typeface="Times New Roman"/>
                <a:sym typeface="Times New Roman"/>
              </a:rPr>
              <a:t>Srinivasa Ramanujan Institute of Technology</a:t>
            </a:r>
            <a:endParaRPr/>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a:solidFill>
                  <a:schemeClr val="dk1"/>
                </a:solidFill>
                <a:latin typeface="Times New Roman"/>
                <a:ea typeface="Times New Roman"/>
                <a:cs typeface="Times New Roman"/>
                <a:sym typeface="Times New Roman"/>
              </a:rPr>
              <a:t>Rotarypuram Village, B K Samudram Mandal, Ananthapuramu – 515701.</a:t>
            </a:r>
            <a:endParaRPr/>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a:solidFill>
                  <a:srgbClr val="1E4E79"/>
                </a:solidFill>
                <a:latin typeface="Times New Roman"/>
                <a:ea typeface="Times New Roman"/>
                <a:cs typeface="Times New Roman"/>
                <a:sym typeface="Times New Roman"/>
              </a:rPr>
              <a:t>2021 - 2022</a:t>
            </a:r>
            <a:endParaRPr sz="25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3" name="Google Shape;33;p1"/>
          <p:cNvSpPr txBox="1"/>
          <p:nvPr/>
        </p:nvSpPr>
        <p:spPr>
          <a:xfrm>
            <a:off x="3574384" y="1783000"/>
            <a:ext cx="238292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600" b="0" i="0" u="none" strike="noStrike" cap="none">
                <a:solidFill>
                  <a:schemeClr val="dk1"/>
                </a:solidFill>
                <a:latin typeface="Times New Roman"/>
                <a:ea typeface="Times New Roman"/>
                <a:cs typeface="Times New Roman"/>
                <a:sym typeface="Times New Roman"/>
              </a:rPr>
              <a:t>Sreekanth B</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1200" b="0" i="0" u="none" strike="noStrike" cap="none">
                <a:solidFill>
                  <a:schemeClr val="dk1"/>
                </a:solidFill>
                <a:latin typeface="Times New Roman"/>
                <a:ea typeface="Times New Roman"/>
                <a:cs typeface="Times New Roman"/>
                <a:sym typeface="Times New Roman"/>
              </a:rPr>
              <a:t>Roll No. 184G1A0577</a:t>
            </a:r>
            <a:endParaRPr sz="1200" b="0" i="0" u="none" strike="noStrike" cap="none">
              <a:solidFill>
                <a:schemeClr val="dk1"/>
              </a:solidFill>
              <a:latin typeface="Times New Roman"/>
              <a:ea typeface="Times New Roman"/>
              <a:cs typeface="Times New Roman"/>
              <a:sym typeface="Times New Roman"/>
            </a:endParaRPr>
          </a:p>
        </p:txBody>
      </p:sp>
      <p:sp>
        <p:nvSpPr>
          <p:cNvPr id="34" name="Google Shape;34;p1"/>
          <p:cNvSpPr txBox="1"/>
          <p:nvPr/>
        </p:nvSpPr>
        <p:spPr>
          <a:xfrm>
            <a:off x="8617598" y="1783000"/>
            <a:ext cx="266559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600" b="0" i="0" u="none" strike="noStrike" cap="none">
                <a:solidFill>
                  <a:schemeClr val="dk1"/>
                </a:solidFill>
                <a:latin typeface="Times New Roman"/>
                <a:ea typeface="Times New Roman"/>
                <a:cs typeface="Times New Roman"/>
                <a:sym typeface="Times New Roman"/>
              </a:rPr>
              <a:t>Yaswanth Kumar K </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1200" b="0" i="0" u="none" strike="noStrike" cap="none">
                <a:solidFill>
                  <a:schemeClr val="dk1"/>
                </a:solidFill>
                <a:latin typeface="Times New Roman"/>
                <a:ea typeface="Times New Roman"/>
                <a:cs typeface="Times New Roman"/>
                <a:sym typeface="Times New Roman"/>
              </a:rPr>
              <a:t>Roll No. 194G5A0512</a:t>
            </a:r>
            <a:endParaRPr sz="1200" b="0" i="0" u="none" strike="noStrike" cap="none">
              <a:solidFill>
                <a:schemeClr val="dk1"/>
              </a:solidFill>
              <a:latin typeface="Times New Roman"/>
              <a:ea typeface="Times New Roman"/>
              <a:cs typeface="Times New Roman"/>
              <a:sym typeface="Times New Roman"/>
            </a:endParaRPr>
          </a:p>
        </p:txBody>
      </p:sp>
      <p:sp>
        <p:nvSpPr>
          <p:cNvPr id="35" name="Google Shape;35;p1"/>
          <p:cNvSpPr txBox="1"/>
          <p:nvPr/>
        </p:nvSpPr>
        <p:spPr>
          <a:xfrm>
            <a:off x="1191460" y="1783000"/>
            <a:ext cx="238292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600" b="0" i="0" u="none" strike="noStrike" cap="none">
                <a:solidFill>
                  <a:schemeClr val="dk1"/>
                </a:solidFill>
                <a:latin typeface="Times New Roman"/>
                <a:ea typeface="Times New Roman"/>
                <a:cs typeface="Times New Roman"/>
                <a:sym typeface="Times New Roman"/>
              </a:rPr>
              <a:t>Raju K</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1200" b="0" i="0" u="none" strike="noStrike" cap="none">
                <a:solidFill>
                  <a:schemeClr val="dk1"/>
                </a:solidFill>
                <a:latin typeface="Times New Roman"/>
                <a:ea typeface="Times New Roman"/>
                <a:cs typeface="Times New Roman"/>
                <a:sym typeface="Times New Roman"/>
              </a:rPr>
              <a:t>Roll No. 174G1A0563</a:t>
            </a:r>
            <a:endParaRPr sz="1200" b="0" i="0" u="none" strike="noStrike" cap="none">
              <a:solidFill>
                <a:schemeClr val="dk1"/>
              </a:solidFill>
              <a:latin typeface="Times New Roman"/>
              <a:ea typeface="Times New Roman"/>
              <a:cs typeface="Times New Roman"/>
              <a:sym typeface="Times New Roman"/>
            </a:endParaRPr>
          </a:p>
        </p:txBody>
      </p:sp>
      <p:sp>
        <p:nvSpPr>
          <p:cNvPr id="36" name="Google Shape;36;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lt1"/>
                </a:solidFill>
                <a:latin typeface="Times New Roman"/>
                <a:ea typeface="Times New Roman"/>
                <a:cs typeface="Times New Roman"/>
                <a:sym typeface="Times New Roman"/>
              </a:rPr>
              <a:t>Personality </a:t>
            </a:r>
            <a:r>
              <a:rPr lang="en-US" sz="3200" b="0" i="0" u="none" strike="noStrike" cap="none" dirty="0" smtClean="0">
                <a:solidFill>
                  <a:schemeClr val="lt1"/>
                </a:solidFill>
                <a:latin typeface="Times New Roman"/>
                <a:ea typeface="Times New Roman"/>
                <a:cs typeface="Times New Roman"/>
                <a:sym typeface="Times New Roman"/>
              </a:rPr>
              <a:t>Prediction using Machine Learning</a:t>
            </a:r>
            <a:endParaRPr sz="3200" b="0" i="0" u="none" strike="noStrike" cap="none" dirty="0">
              <a:solidFill>
                <a:schemeClr val="lt1"/>
              </a:solidFill>
              <a:latin typeface="Times New Roman"/>
              <a:ea typeface="Times New Roman"/>
              <a:cs typeface="Times New Roman"/>
              <a:sym typeface="Times New Roman"/>
            </a:endParaRPr>
          </a:p>
        </p:txBody>
      </p:sp>
      <p:sp>
        <p:nvSpPr>
          <p:cNvPr id="37" name="Google Shape;37;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8" name="Google Shape;38;p1"/>
          <p:cNvPicPr preferRelativeResize="0"/>
          <p:nvPr/>
        </p:nvPicPr>
        <p:blipFill rotWithShape="1">
          <a:blip r:embed="rId3">
            <a:alphaModFix/>
          </a:blip>
          <a:srcRect/>
          <a:stretch/>
        </p:blipFill>
        <p:spPr>
          <a:xfrm>
            <a:off x="5174154" y="3477046"/>
            <a:ext cx="1843673" cy="168548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Problem Definition</a:t>
            </a:r>
            <a:endParaRPr/>
          </a:p>
        </p:txBody>
      </p:sp>
      <p:sp>
        <p:nvSpPr>
          <p:cNvPr id="92" name="Google Shape;92;p10"/>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chemeClr val="dk1"/>
              </a:buClr>
              <a:buSzPts val="2800"/>
              <a:buFont typeface="Wingdings" pitchFamily="2" charset="2"/>
              <a:buChar char="Ø"/>
            </a:pPr>
            <a:r>
              <a:rPr lang="en-US" dirty="0" smtClean="0"/>
              <a:t>Now </a:t>
            </a:r>
            <a:r>
              <a:rPr lang="en-US" dirty="0"/>
              <a:t>a days personality assessment has become the most used test to hire many employees. This project is aimed to develop a </a:t>
            </a:r>
            <a:r>
              <a:rPr lang="en-US" dirty="0" smtClean="0"/>
              <a:t>system </a:t>
            </a:r>
            <a:r>
              <a:rPr lang="en-US" dirty="0"/>
              <a:t>which will be helpful in identifying the personality of the person based on their social media posts/tweets by using the concept of machine learning </a:t>
            </a:r>
            <a:r>
              <a:rPr lang="en-US" dirty="0" smtClean="0"/>
              <a:t>algorithms.</a:t>
            </a:r>
          </a:p>
          <a:p>
            <a:pPr lvl="0" indent="-457200" algn="just" rtl="0">
              <a:lnSpc>
                <a:spcPct val="90000"/>
              </a:lnSpc>
              <a:spcBef>
                <a:spcPts val="0"/>
              </a:spcBef>
              <a:spcAft>
                <a:spcPts val="0"/>
              </a:spcAft>
              <a:buClr>
                <a:schemeClr val="dk1"/>
              </a:buClr>
              <a:buSzPts val="2800"/>
              <a:buFont typeface="Wingdings" pitchFamily="2" charset="2"/>
              <a:buChar char="Ø"/>
            </a:pPr>
            <a:endParaRPr lang="en-US" dirty="0"/>
          </a:p>
          <a:p>
            <a:pPr lvl="0" indent="-457200">
              <a:spcBef>
                <a:spcPts val="0"/>
              </a:spcBef>
              <a:buFont typeface="Wingdings" pitchFamily="2" charset="2"/>
              <a:buChar char="Ø"/>
            </a:pPr>
            <a:r>
              <a:rPr lang="en-US" dirty="0"/>
              <a:t>T</a:t>
            </a:r>
            <a:r>
              <a:rPr lang="en-US" dirty="0" smtClean="0"/>
              <a:t>o </a:t>
            </a:r>
            <a:r>
              <a:rPr lang="en-US" dirty="0"/>
              <a:t>predict personality types as one of the sixteen categories of Myers Briggs personality types (MBTI) based on the correlation between people's writing styles and their psychological personalities.</a:t>
            </a:r>
            <a:endParaRPr lang="en-US" dirty="0" smtClean="0"/>
          </a:p>
          <a:p>
            <a:pPr lvl="0" indent="-457200" algn="just" rtl="0">
              <a:lnSpc>
                <a:spcPct val="90000"/>
              </a:lnSpc>
              <a:spcBef>
                <a:spcPts val="0"/>
              </a:spcBef>
              <a:spcAft>
                <a:spcPts val="0"/>
              </a:spcAft>
              <a:buClr>
                <a:schemeClr val="dk1"/>
              </a:buClr>
              <a:buSzPts val="2800"/>
              <a:buFont typeface="Wingdings" pitchFamily="2" charset="2"/>
              <a:buChar char="Ø"/>
            </a:pPr>
            <a:endParaRPr lang="en-US" dirty="0"/>
          </a:p>
          <a:p>
            <a:pPr lvl="0" indent="-457200" algn="just" rtl="0">
              <a:lnSpc>
                <a:spcPct val="90000"/>
              </a:lnSpc>
              <a:spcBef>
                <a:spcPts val="0"/>
              </a:spcBef>
              <a:spcAft>
                <a:spcPts val="0"/>
              </a:spcAft>
              <a:buClr>
                <a:schemeClr val="dk1"/>
              </a:buClr>
              <a:buSzPts val="2800"/>
              <a:buFont typeface="Wingdings" pitchFamily="2" charset="2"/>
              <a:buChar char="Ø"/>
            </a:pPr>
            <a:r>
              <a:rPr lang="en-US" dirty="0" smtClean="0"/>
              <a:t>After </a:t>
            </a:r>
            <a:r>
              <a:rPr lang="en-US" dirty="0"/>
              <a:t>the classification of tweets/posts is done, the user type personality will be displayed.</a:t>
            </a:r>
            <a:endParaRPr dirty="0"/>
          </a:p>
          <a:p>
            <a:pPr marL="0" lvl="0" indent="0" algn="just"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dirty="0" smtClean="0"/>
              <a:t>Requirements</a:t>
            </a:r>
            <a:endParaRPr dirty="0"/>
          </a:p>
        </p:txBody>
      </p:sp>
      <p:sp>
        <p:nvSpPr>
          <p:cNvPr id="104" name="Google Shape;104;p1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indent="-457200">
              <a:spcBef>
                <a:spcPts val="0"/>
              </a:spcBef>
              <a:buFont typeface="Wingdings" pitchFamily="2" charset="2"/>
              <a:buChar char="Ø"/>
            </a:pPr>
            <a:r>
              <a:rPr lang="en-US" dirty="0" smtClean="0"/>
              <a:t>Hardware Requirements: </a:t>
            </a:r>
          </a:p>
          <a:p>
            <a:pPr marL="800100" lvl="1" indent="-342900">
              <a:buFont typeface="Wingdings" pitchFamily="2" charset="2"/>
              <a:buChar char="§"/>
            </a:pPr>
            <a:r>
              <a:rPr lang="en-US" dirty="0" smtClean="0"/>
              <a:t>Operating </a:t>
            </a:r>
            <a:r>
              <a:rPr lang="en-US" dirty="0"/>
              <a:t>system  :  Windows 10 </a:t>
            </a:r>
            <a:endParaRPr lang="en-US" dirty="0" smtClean="0"/>
          </a:p>
          <a:p>
            <a:pPr marL="800100" lvl="1" indent="-342900">
              <a:buFont typeface="Wingdings" pitchFamily="2" charset="2"/>
              <a:buChar char="§"/>
            </a:pPr>
            <a:r>
              <a:rPr lang="en-US" dirty="0" smtClean="0"/>
              <a:t>RAM                     :  </a:t>
            </a:r>
            <a:r>
              <a:rPr lang="en-US" dirty="0"/>
              <a:t>8 GB </a:t>
            </a:r>
            <a:endParaRPr lang="en-US" dirty="0" smtClean="0"/>
          </a:p>
          <a:p>
            <a:pPr marL="800100" lvl="1" indent="-342900">
              <a:buFont typeface="Wingdings" pitchFamily="2" charset="2"/>
              <a:buChar char="§"/>
            </a:pPr>
            <a:r>
              <a:rPr lang="en-US" dirty="0" smtClean="0"/>
              <a:t>Hard </a:t>
            </a:r>
            <a:r>
              <a:rPr lang="en-US" dirty="0"/>
              <a:t>disc or SSD  :  More than 500 GB  </a:t>
            </a:r>
            <a:endParaRPr lang="en-US" dirty="0" smtClean="0"/>
          </a:p>
          <a:p>
            <a:pPr marL="800100" lvl="1" indent="-342900">
              <a:buFont typeface="Wingdings" pitchFamily="2" charset="2"/>
              <a:buChar char="§"/>
            </a:pPr>
            <a:r>
              <a:rPr lang="en-US" dirty="0" smtClean="0"/>
              <a:t>Processor               :  </a:t>
            </a:r>
            <a:r>
              <a:rPr lang="en-US" dirty="0"/>
              <a:t>Intel 3rd generation or high or </a:t>
            </a:r>
            <a:r>
              <a:rPr lang="en-US" dirty="0" err="1"/>
              <a:t>Ryzen</a:t>
            </a:r>
            <a:r>
              <a:rPr lang="en-US" dirty="0"/>
              <a:t> with 8 GB Ram  </a:t>
            </a:r>
            <a:endParaRPr lang="en-US" dirty="0" smtClean="0"/>
          </a:p>
          <a:p>
            <a:pPr marL="457200" lvl="1" indent="0">
              <a:buNone/>
            </a:pPr>
            <a:endParaRPr lang="en-US" dirty="0" smtClean="0"/>
          </a:p>
          <a:p>
            <a:pPr lvl="0" indent="-457200" algn="just" rtl="0">
              <a:lnSpc>
                <a:spcPct val="90000"/>
              </a:lnSpc>
              <a:spcBef>
                <a:spcPts val="1000"/>
              </a:spcBef>
              <a:spcAft>
                <a:spcPts val="0"/>
              </a:spcAft>
              <a:buClr>
                <a:schemeClr val="dk1"/>
              </a:buClr>
              <a:buSzPts val="2800"/>
              <a:buFont typeface="Wingdings" pitchFamily="2" charset="2"/>
              <a:buChar char="Ø"/>
            </a:pPr>
            <a:r>
              <a:rPr lang="en-US" dirty="0" smtClean="0"/>
              <a:t>Software Requirements:</a:t>
            </a:r>
            <a:endParaRPr dirty="0" smtClean="0"/>
          </a:p>
          <a:p>
            <a:pPr marL="800100" lvl="1" indent="-342900">
              <a:spcBef>
                <a:spcPts val="1000"/>
              </a:spcBef>
              <a:buSzPct val="100000"/>
              <a:buFont typeface="Wingdings" pitchFamily="2" charset="2"/>
              <a:buChar char="§"/>
            </a:pPr>
            <a:r>
              <a:rPr lang="en-US" dirty="0"/>
              <a:t>    </a:t>
            </a:r>
            <a:r>
              <a:rPr lang="en-US" dirty="0" smtClean="0"/>
              <a:t>Software‘s    :  </a:t>
            </a:r>
            <a:r>
              <a:rPr lang="en-US" dirty="0"/>
              <a:t>Python 3.6 or high version </a:t>
            </a:r>
            <a:endParaRPr lang="en-US" dirty="0" smtClean="0"/>
          </a:p>
          <a:p>
            <a:pPr marL="800100" lvl="1" indent="-342900">
              <a:spcBef>
                <a:spcPts val="1000"/>
              </a:spcBef>
              <a:buSzPct val="100000"/>
              <a:buFont typeface="Wingdings" pitchFamily="2" charset="2"/>
              <a:buChar char="§"/>
            </a:pPr>
            <a:r>
              <a:rPr lang="en-US" dirty="0" smtClean="0"/>
              <a:t>    IDE               :  </a:t>
            </a:r>
            <a:r>
              <a:rPr lang="en-US" dirty="0" err="1"/>
              <a:t>PyCharm</a:t>
            </a:r>
            <a:r>
              <a:rPr lang="en-US" dirty="0"/>
              <a:t>. </a:t>
            </a:r>
            <a:endParaRPr lang="en-US" dirty="0" smtClean="0"/>
          </a:p>
          <a:p>
            <a:pPr marL="800100" lvl="1" indent="-342900">
              <a:spcBef>
                <a:spcPts val="1000"/>
              </a:spcBef>
              <a:buSzPct val="100000"/>
              <a:buFont typeface="Wingdings" pitchFamily="2" charset="2"/>
              <a:buChar char="§"/>
            </a:pPr>
            <a:r>
              <a:rPr lang="en-US" dirty="0" smtClean="0"/>
              <a:t>    Framework   :   </a:t>
            </a:r>
            <a:r>
              <a:rPr lang="en-US" dirty="0"/>
              <a:t>Flask </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Diagram</a:t>
            </a:r>
            <a:endParaRPr lang="en-IN" dirty="0"/>
          </a:p>
        </p:txBody>
      </p:sp>
      <p:sp>
        <p:nvSpPr>
          <p:cNvPr id="3" name="Text Placeholder 2"/>
          <p:cNvSpPr>
            <a:spLocks noGrp="1"/>
          </p:cNvSpPr>
          <p:nvPr>
            <p:ph type="body" idx="1"/>
          </p:nvPr>
        </p:nvSpPr>
        <p:spPr>
          <a:xfrm>
            <a:off x="187891" y="1089005"/>
            <a:ext cx="11884564" cy="5394960"/>
          </a:xfrm>
        </p:spPr>
        <p:txBody>
          <a:bodyPr>
            <a:normAutofit fontScale="77500" lnSpcReduction="20000"/>
          </a:bodyPr>
          <a:lstStyle/>
          <a:p>
            <a:r>
              <a:rPr lang="en-IN" sz="3100" dirty="0" err="1" smtClean="0"/>
              <a:t>Usecase</a:t>
            </a:r>
            <a:r>
              <a:rPr lang="en-IN" sz="3100" dirty="0" smtClean="0"/>
              <a:t> </a:t>
            </a:r>
            <a:r>
              <a:rPr lang="en-IN" sz="3100" dirty="0" smtClean="0"/>
              <a:t>Diagram:</a:t>
            </a:r>
          </a:p>
          <a:p>
            <a:pPr marL="50800" indent="0">
              <a:buNone/>
            </a:pPr>
            <a:r>
              <a:rPr lang="en-IN" dirty="0" smtClean="0"/>
              <a:t>	   </a:t>
            </a:r>
          </a:p>
          <a:p>
            <a:pPr marL="50800" indent="0">
              <a:buNone/>
            </a:pPr>
            <a:endParaRPr lang="en-IN" dirty="0" smtClean="0"/>
          </a:p>
          <a:p>
            <a:pPr marL="50800" indent="0">
              <a:buNone/>
            </a:pPr>
            <a:r>
              <a:rPr lang="en-IN" dirty="0" smtClean="0"/>
              <a:t>		</a:t>
            </a:r>
            <a:endParaRPr lang="en-IN" dirty="0" smtClean="0"/>
          </a:p>
          <a:p>
            <a:pPr marL="50800" indent="0">
              <a:buNone/>
            </a:pPr>
            <a:endParaRPr lang="en-IN" dirty="0" smtClean="0"/>
          </a:p>
          <a:p>
            <a:pPr marL="50800" indent="0">
              <a:buNone/>
            </a:pPr>
            <a:r>
              <a:rPr lang="en-IN" dirty="0" smtClean="0"/>
              <a:t>	            																							  </a:t>
            </a:r>
          </a:p>
          <a:p>
            <a:pPr marL="50800" indent="0">
              <a:buNone/>
            </a:pPr>
            <a:r>
              <a:rPr lang="en-IN" sz="1200" dirty="0" smtClean="0"/>
              <a:t>                                </a:t>
            </a:r>
            <a:r>
              <a:rPr lang="en-IN" dirty="0" smtClean="0"/>
              <a:t>																																																																																																																					        </a:t>
            </a:r>
            <a:endParaRPr lang="en-IN" sz="300" dirty="0"/>
          </a:p>
        </p:txBody>
      </p:sp>
      <p:pic>
        <p:nvPicPr>
          <p:cNvPr id="32" name="Picture 31"/>
          <p:cNvPicPr/>
          <p:nvPr/>
        </p:nvPicPr>
        <p:blipFill>
          <a:blip r:embed="rId2">
            <a:extLst>
              <a:ext uri="{28A0092B-C50C-407E-A947-70E740481C1C}">
                <a14:useLocalDpi xmlns:a14="http://schemas.microsoft.com/office/drawing/2010/main" val="0"/>
              </a:ext>
            </a:extLst>
          </a:blip>
          <a:stretch>
            <a:fillRect/>
          </a:stretch>
        </p:blipFill>
        <p:spPr>
          <a:xfrm>
            <a:off x="3304857" y="1223962"/>
            <a:ext cx="6252502" cy="5314624"/>
          </a:xfrm>
          <a:prstGeom prst="rect">
            <a:avLst/>
          </a:prstGeom>
        </p:spPr>
      </p:pic>
    </p:spTree>
    <p:extLst>
      <p:ext uri="{BB962C8B-B14F-4D97-AF65-F5344CB8AC3E}">
        <p14:creationId xmlns:p14="http://schemas.microsoft.com/office/powerpoint/2010/main" val="1840588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ln>
            <a:solidFill>
              <a:schemeClr val="accent1"/>
            </a:solidFill>
          </a:ln>
        </p:spPr>
        <p:txBody>
          <a:bodyPr vert="horz" wrap="square">
            <a:normAutofit/>
          </a:bodyPr>
          <a:lstStyle/>
          <a:p>
            <a:pPr marL="50800" indent="0">
              <a:buNone/>
            </a:pPr>
            <a:r>
              <a:rPr lang="en-IN" sz="2400" dirty="0" smtClean="0">
                <a:solidFill>
                  <a:schemeClr val="tx1"/>
                </a:solidFill>
              </a:rPr>
              <a:t>Architecture of MBTI classifier:</a:t>
            </a:r>
          </a:p>
          <a:p>
            <a:pPr marL="50800" indent="0">
              <a:buNone/>
            </a:pPr>
            <a:endParaRPr lang="en-IN" sz="2400" dirty="0" smtClean="0">
              <a:solidFill>
                <a:schemeClr val="tx1"/>
              </a:solidFill>
            </a:endParaRPr>
          </a:p>
          <a:p>
            <a:pPr marL="50800" indent="0">
              <a:buNone/>
            </a:pPr>
            <a:endParaRPr lang="en-IN" sz="2400" dirty="0">
              <a:solidFill>
                <a:schemeClr val="tx1"/>
              </a:solidFill>
            </a:endParaRPr>
          </a:p>
        </p:txBody>
      </p:sp>
      <p:sp>
        <p:nvSpPr>
          <p:cNvPr id="11" name="Flowchart: Connector 10"/>
          <p:cNvSpPr/>
          <p:nvPr/>
        </p:nvSpPr>
        <p:spPr>
          <a:xfrm>
            <a:off x="1402915" y="4409162"/>
            <a:ext cx="977030" cy="10897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t>MBTI</a:t>
            </a:r>
          </a:p>
          <a:p>
            <a:pPr algn="ctr"/>
            <a:r>
              <a:rPr lang="en-IN" sz="1200" dirty="0" smtClean="0"/>
              <a:t>dataset</a:t>
            </a:r>
          </a:p>
        </p:txBody>
      </p:sp>
      <p:sp>
        <p:nvSpPr>
          <p:cNvPr id="12" name="Flowchart: Magnetic Disk 11"/>
          <p:cNvSpPr/>
          <p:nvPr/>
        </p:nvSpPr>
        <p:spPr>
          <a:xfrm>
            <a:off x="1402915" y="2592888"/>
            <a:ext cx="1027134" cy="113047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smtClean="0"/>
          </a:p>
          <a:p>
            <a:pPr algn="ctr"/>
            <a:r>
              <a:rPr lang="en-IN" sz="1200" dirty="0" smtClean="0"/>
              <a:t>Data from Social Media</a:t>
            </a:r>
            <a:endParaRPr lang="en-IN" sz="1200" dirty="0"/>
          </a:p>
        </p:txBody>
      </p:sp>
      <p:sp>
        <p:nvSpPr>
          <p:cNvPr id="13" name="Rectangle 12"/>
          <p:cNvSpPr/>
          <p:nvPr/>
        </p:nvSpPr>
        <p:spPr>
          <a:xfrm>
            <a:off x="2937354" y="2274516"/>
            <a:ext cx="2004164" cy="3023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Pre-processing of Data</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a:p>
        </p:txBody>
      </p:sp>
      <p:sp>
        <p:nvSpPr>
          <p:cNvPr id="14" name="Rounded Rectangle 13"/>
          <p:cNvSpPr/>
          <p:nvPr/>
        </p:nvSpPr>
        <p:spPr>
          <a:xfrm>
            <a:off x="3106455" y="2755726"/>
            <a:ext cx="1741118" cy="4023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Selective word removal</a:t>
            </a:r>
            <a:endParaRPr lang="en-IN" dirty="0"/>
          </a:p>
        </p:txBody>
      </p:sp>
      <p:sp>
        <p:nvSpPr>
          <p:cNvPr id="26" name="Rounded Rectangle 25"/>
          <p:cNvSpPr/>
          <p:nvPr/>
        </p:nvSpPr>
        <p:spPr>
          <a:xfrm>
            <a:off x="3106455" y="3283907"/>
            <a:ext cx="1741118" cy="3757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Lemmatization</a:t>
            </a:r>
            <a:endParaRPr lang="en-IN" dirty="0"/>
          </a:p>
        </p:txBody>
      </p:sp>
      <p:sp>
        <p:nvSpPr>
          <p:cNvPr id="27" name="Rounded Rectangle 26"/>
          <p:cNvSpPr/>
          <p:nvPr/>
        </p:nvSpPr>
        <p:spPr>
          <a:xfrm>
            <a:off x="3106455" y="3870542"/>
            <a:ext cx="1741118" cy="5386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Removing low frequency words</a:t>
            </a:r>
            <a:endParaRPr lang="en-IN" dirty="0"/>
          </a:p>
        </p:txBody>
      </p:sp>
      <p:sp>
        <p:nvSpPr>
          <p:cNvPr id="28" name="Rounded Rectangle 27"/>
          <p:cNvSpPr/>
          <p:nvPr/>
        </p:nvSpPr>
        <p:spPr>
          <a:xfrm>
            <a:off x="3106455" y="4545903"/>
            <a:ext cx="1741118" cy="3757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MBTI to Binary</a:t>
            </a:r>
            <a:endParaRPr lang="en-IN" dirty="0"/>
          </a:p>
        </p:txBody>
      </p:sp>
      <p:sp>
        <p:nvSpPr>
          <p:cNvPr id="15" name="Rectangle 14"/>
          <p:cNvSpPr/>
          <p:nvPr/>
        </p:nvSpPr>
        <p:spPr>
          <a:xfrm>
            <a:off x="5574082" y="2592888"/>
            <a:ext cx="1640910" cy="2260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Feature Vector Generation</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p:txBody>
      </p:sp>
      <p:sp>
        <p:nvSpPr>
          <p:cNvPr id="18" name="Rounded Rectangle 17"/>
          <p:cNvSpPr/>
          <p:nvPr/>
        </p:nvSpPr>
        <p:spPr>
          <a:xfrm>
            <a:off x="5736921" y="3382029"/>
            <a:ext cx="1315232" cy="13131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1.Counter</a:t>
            </a:r>
          </a:p>
          <a:p>
            <a:pPr algn="ctr"/>
            <a:r>
              <a:rPr lang="en-IN" dirty="0" err="1" smtClean="0"/>
              <a:t>Vectorizer</a:t>
            </a:r>
            <a:endParaRPr lang="en-IN" dirty="0" smtClean="0"/>
          </a:p>
          <a:p>
            <a:pPr algn="ctr"/>
            <a:endParaRPr lang="en-IN" dirty="0" smtClean="0"/>
          </a:p>
          <a:p>
            <a:pPr algn="ctr"/>
            <a:r>
              <a:rPr lang="en-IN" dirty="0" smtClean="0"/>
              <a:t>2.TF-IDF</a:t>
            </a:r>
            <a:endParaRPr lang="en-IN" dirty="0"/>
          </a:p>
        </p:txBody>
      </p:sp>
      <p:sp>
        <p:nvSpPr>
          <p:cNvPr id="22" name="Rectangle 21"/>
          <p:cNvSpPr/>
          <p:nvPr/>
        </p:nvSpPr>
        <p:spPr>
          <a:xfrm>
            <a:off x="7766138" y="2323578"/>
            <a:ext cx="1903955" cy="1816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Training and Testing</a:t>
            </a:r>
          </a:p>
          <a:p>
            <a:pPr algn="ctr"/>
            <a:endParaRPr lang="en-IN" dirty="0" smtClean="0"/>
          </a:p>
          <a:p>
            <a:pPr algn="ctr"/>
            <a:r>
              <a:rPr lang="en-IN" dirty="0" smtClean="0"/>
              <a:t>1.Random Forest</a:t>
            </a:r>
          </a:p>
          <a:p>
            <a:pPr algn="ctr"/>
            <a:r>
              <a:rPr lang="en-IN" dirty="0" smtClean="0"/>
              <a:t>2.SVM</a:t>
            </a:r>
          </a:p>
          <a:p>
            <a:pPr algn="ctr"/>
            <a:r>
              <a:rPr lang="en-IN" dirty="0" smtClean="0"/>
              <a:t>3.Decision Tree</a:t>
            </a:r>
            <a:endParaRPr lang="en-IN" dirty="0"/>
          </a:p>
          <a:p>
            <a:pPr algn="ctr"/>
            <a:r>
              <a:rPr lang="en-IN" dirty="0"/>
              <a:t>4</a:t>
            </a:r>
            <a:r>
              <a:rPr lang="en-IN" dirty="0" smtClean="0"/>
              <a:t>.XGBoost</a:t>
            </a:r>
          </a:p>
          <a:p>
            <a:pPr algn="ctr"/>
            <a:endParaRPr lang="en-IN" dirty="0"/>
          </a:p>
        </p:txBody>
      </p:sp>
      <p:sp>
        <p:nvSpPr>
          <p:cNvPr id="24" name="Flowchart: Connector 23"/>
          <p:cNvSpPr/>
          <p:nvPr/>
        </p:nvSpPr>
        <p:spPr>
          <a:xfrm>
            <a:off x="8141918" y="4853835"/>
            <a:ext cx="1227550" cy="12839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t>Analysis and prediction of result</a:t>
            </a:r>
            <a:endParaRPr lang="en-IN" sz="1200" dirty="0"/>
          </a:p>
        </p:txBody>
      </p:sp>
      <p:sp>
        <p:nvSpPr>
          <p:cNvPr id="30" name="Up Arrow 29"/>
          <p:cNvSpPr/>
          <p:nvPr/>
        </p:nvSpPr>
        <p:spPr>
          <a:xfrm>
            <a:off x="1778693" y="3723362"/>
            <a:ext cx="212943" cy="685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Right Arrow 30"/>
          <p:cNvSpPr/>
          <p:nvPr/>
        </p:nvSpPr>
        <p:spPr>
          <a:xfrm>
            <a:off x="2430049" y="3131507"/>
            <a:ext cx="507305" cy="2505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25" name="Right Arrow 1024"/>
          <p:cNvSpPr/>
          <p:nvPr/>
        </p:nvSpPr>
        <p:spPr>
          <a:xfrm>
            <a:off x="4941518" y="3131508"/>
            <a:ext cx="632564" cy="2505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31" name="Right Arrow 1030"/>
          <p:cNvSpPr/>
          <p:nvPr/>
        </p:nvSpPr>
        <p:spPr>
          <a:xfrm>
            <a:off x="7214992" y="3131509"/>
            <a:ext cx="551146" cy="2505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32" name="Down Arrow 1031"/>
          <p:cNvSpPr/>
          <p:nvPr/>
        </p:nvSpPr>
        <p:spPr>
          <a:xfrm>
            <a:off x="8574067" y="4139852"/>
            <a:ext cx="256782" cy="73799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itle 3"/>
          <p:cNvSpPr>
            <a:spLocks noGrp="1"/>
          </p:cNvSpPr>
          <p:nvPr>
            <p:ph type="title"/>
          </p:nvPr>
        </p:nvSpPr>
        <p:spPr/>
        <p:txBody>
          <a:bodyPr/>
          <a:lstStyle/>
          <a:p>
            <a:r>
              <a:rPr lang="en-IN" dirty="0" err="1" smtClean="0"/>
              <a:t>Cotnd</a:t>
            </a:r>
            <a:r>
              <a:rPr lang="en-IN" dirty="0" smtClean="0"/>
              <a:t>…</a:t>
            </a:r>
            <a:endParaRPr lang="en-IN" dirty="0"/>
          </a:p>
        </p:txBody>
      </p:sp>
    </p:spTree>
    <p:extLst>
      <p:ext uri="{BB962C8B-B14F-4D97-AF65-F5344CB8AC3E}">
        <p14:creationId xmlns:p14="http://schemas.microsoft.com/office/powerpoint/2010/main" val="986623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Font typeface="Wingdings" pitchFamily="2" charset="2"/>
              <a:buChar char="Ø"/>
            </a:pPr>
            <a:r>
              <a:rPr lang="en-IN" dirty="0" smtClean="0"/>
              <a:t>Data Flow Diagram:</a:t>
            </a:r>
            <a:r>
              <a:rPr lang="en-IN" dirty="0"/>
              <a:t>	</a:t>
            </a:r>
            <a:r>
              <a:rPr lang="en-IN" dirty="0" smtClean="0"/>
              <a:t>				</a:t>
            </a:r>
            <a:endParaRPr lang="en-IN" sz="1050" dirty="0" smtClean="0"/>
          </a:p>
          <a:p>
            <a:pPr marL="50800" indent="0">
              <a:buNone/>
            </a:pPr>
            <a:endParaRPr lang="en-IN" sz="1050" dirty="0" smtClean="0"/>
          </a:p>
          <a:p>
            <a:pPr marL="50800" indent="0">
              <a:buNone/>
            </a:pPr>
            <a:r>
              <a:rPr lang="en-IN" sz="1200" dirty="0" smtClean="0"/>
              <a:t>                     MBTI Dataset																												</a:t>
            </a:r>
          </a:p>
          <a:p>
            <a:pPr marL="50800" indent="0">
              <a:buNone/>
            </a:pPr>
            <a:r>
              <a:rPr lang="en-IN" sz="1200" dirty="0"/>
              <a:t>	</a:t>
            </a:r>
            <a:r>
              <a:rPr lang="en-IN" sz="1200" dirty="0" smtClean="0"/>
              <a:t>			                  </a:t>
            </a:r>
            <a:r>
              <a:rPr lang="en-IN" sz="1400" dirty="0" smtClean="0"/>
              <a:t>70% Training data 																																																																																																										                 30% Testing data</a:t>
            </a:r>
          </a:p>
        </p:txBody>
      </p:sp>
      <p:cxnSp>
        <p:nvCxnSpPr>
          <p:cNvPr id="5" name="Straight Connector 4"/>
          <p:cNvCxnSpPr/>
          <p:nvPr/>
        </p:nvCxnSpPr>
        <p:spPr>
          <a:xfrm>
            <a:off x="1052184" y="1828800"/>
            <a:ext cx="1039661"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052184" y="2417523"/>
            <a:ext cx="1039661" cy="0"/>
          </a:xfrm>
          <a:prstGeom prst="line">
            <a:avLst/>
          </a:prstGeom>
        </p:spPr>
        <p:style>
          <a:lnRef idx="1">
            <a:schemeClr val="dk1"/>
          </a:lnRef>
          <a:fillRef idx="0">
            <a:schemeClr val="dk1"/>
          </a:fillRef>
          <a:effectRef idx="0">
            <a:schemeClr val="dk1"/>
          </a:effectRef>
          <a:fontRef idx="minor">
            <a:schemeClr val="tx1"/>
          </a:fontRef>
        </p:style>
      </p:cxnSp>
      <p:sp>
        <p:nvSpPr>
          <p:cNvPr id="13" name="Flowchart: Connector 12"/>
          <p:cNvSpPr/>
          <p:nvPr/>
        </p:nvSpPr>
        <p:spPr>
          <a:xfrm>
            <a:off x="1052184" y="3106455"/>
            <a:ext cx="1039661" cy="100208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t>Data pre-processing</a:t>
            </a:r>
            <a:endParaRPr lang="en-IN" sz="1200" dirty="0"/>
          </a:p>
        </p:txBody>
      </p:sp>
      <p:sp>
        <p:nvSpPr>
          <p:cNvPr id="16" name="Flowchart: Connector 15"/>
          <p:cNvSpPr/>
          <p:nvPr/>
        </p:nvSpPr>
        <p:spPr>
          <a:xfrm>
            <a:off x="2705619" y="3106455"/>
            <a:ext cx="1039662" cy="102713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Train-Test split</a:t>
            </a:r>
            <a:endParaRPr lang="en-IN" dirty="0"/>
          </a:p>
        </p:txBody>
      </p:sp>
      <p:sp>
        <p:nvSpPr>
          <p:cNvPr id="19" name="Flowchart: Connector 18"/>
          <p:cNvSpPr/>
          <p:nvPr/>
        </p:nvSpPr>
        <p:spPr>
          <a:xfrm>
            <a:off x="6582425" y="3068878"/>
            <a:ext cx="1221290" cy="106471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a:t>
            </a:r>
          </a:p>
          <a:p>
            <a:pPr algn="ctr"/>
            <a:r>
              <a:rPr lang="en-IN" dirty="0" smtClean="0"/>
              <a:t>Training</a:t>
            </a:r>
            <a:endParaRPr lang="en-IN" dirty="0"/>
          </a:p>
        </p:txBody>
      </p:sp>
      <p:sp>
        <p:nvSpPr>
          <p:cNvPr id="21" name="Rectangle 20"/>
          <p:cNvSpPr/>
          <p:nvPr/>
        </p:nvSpPr>
        <p:spPr>
          <a:xfrm>
            <a:off x="8323546" y="3356977"/>
            <a:ext cx="1114816" cy="463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Select Model</a:t>
            </a:r>
            <a:endParaRPr lang="en-IN" dirty="0"/>
          </a:p>
        </p:txBody>
      </p:sp>
      <p:sp>
        <p:nvSpPr>
          <p:cNvPr id="22" name="Rectangle 21"/>
          <p:cNvSpPr/>
          <p:nvPr/>
        </p:nvSpPr>
        <p:spPr>
          <a:xfrm>
            <a:off x="10002033" y="3356977"/>
            <a:ext cx="1515650" cy="463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View result</a:t>
            </a:r>
            <a:endParaRPr lang="en-IN" dirty="0"/>
          </a:p>
        </p:txBody>
      </p:sp>
      <p:cxnSp>
        <p:nvCxnSpPr>
          <p:cNvPr id="24" name="Straight Arrow Connector 23"/>
          <p:cNvCxnSpPr>
            <a:endCxn id="13" idx="0"/>
          </p:cNvCxnSpPr>
          <p:nvPr/>
        </p:nvCxnSpPr>
        <p:spPr>
          <a:xfrm>
            <a:off x="1572014" y="2417523"/>
            <a:ext cx="1" cy="6889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6"/>
            <a:endCxn id="16" idx="2"/>
          </p:cNvCxnSpPr>
          <p:nvPr/>
        </p:nvCxnSpPr>
        <p:spPr>
          <a:xfrm>
            <a:off x="2091845" y="3607497"/>
            <a:ext cx="613774" cy="12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a:stCxn id="16" idx="0"/>
          </p:cNvCxnSpPr>
          <p:nvPr/>
        </p:nvCxnSpPr>
        <p:spPr>
          <a:xfrm flipV="1">
            <a:off x="3225450" y="2668042"/>
            <a:ext cx="0" cy="43841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6" idx="4"/>
          </p:cNvCxnSpPr>
          <p:nvPr/>
        </p:nvCxnSpPr>
        <p:spPr>
          <a:xfrm>
            <a:off x="3225450" y="4133590"/>
            <a:ext cx="0" cy="32881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3225450" y="2668042"/>
            <a:ext cx="124634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3225450" y="4462407"/>
            <a:ext cx="1246340" cy="93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9" idx="6"/>
          </p:cNvCxnSpPr>
          <p:nvPr/>
        </p:nvCxnSpPr>
        <p:spPr>
          <a:xfrm flipV="1">
            <a:off x="7803715" y="3588708"/>
            <a:ext cx="519831" cy="12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21" idx="3"/>
            <a:endCxn id="22" idx="1"/>
          </p:cNvCxnSpPr>
          <p:nvPr/>
        </p:nvCxnSpPr>
        <p:spPr>
          <a:xfrm>
            <a:off x="9438362" y="3588708"/>
            <a:ext cx="56367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Title 50"/>
          <p:cNvSpPr>
            <a:spLocks noGrp="1"/>
          </p:cNvSpPr>
          <p:nvPr>
            <p:ph type="title"/>
          </p:nvPr>
        </p:nvSpPr>
        <p:spPr/>
        <p:txBody>
          <a:bodyPr/>
          <a:lstStyle/>
          <a:p>
            <a:r>
              <a:rPr lang="en-IN" dirty="0" smtClean="0"/>
              <a:t>Data Flow Diagram</a:t>
            </a:r>
            <a:endParaRPr lang="en-IN" dirty="0"/>
          </a:p>
        </p:txBody>
      </p:sp>
      <p:cxnSp>
        <p:nvCxnSpPr>
          <p:cNvPr id="6" name="Straight Connector 5"/>
          <p:cNvCxnSpPr/>
          <p:nvPr/>
        </p:nvCxnSpPr>
        <p:spPr>
          <a:xfrm>
            <a:off x="4446736" y="2430049"/>
            <a:ext cx="1615861"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471790" y="2943616"/>
            <a:ext cx="1590807"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471790" y="4230676"/>
            <a:ext cx="1590807"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471790" y="4703527"/>
            <a:ext cx="1590807"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106436" y="2674306"/>
            <a:ext cx="1086634"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V="1">
            <a:off x="6106436" y="4471796"/>
            <a:ext cx="1086634" cy="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19" idx="0"/>
          </p:cNvCxnSpPr>
          <p:nvPr/>
        </p:nvCxnSpPr>
        <p:spPr>
          <a:xfrm>
            <a:off x="7193070" y="2674306"/>
            <a:ext cx="0" cy="3945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19" idx="4"/>
          </p:cNvCxnSpPr>
          <p:nvPr/>
        </p:nvCxnSpPr>
        <p:spPr>
          <a:xfrm flipV="1">
            <a:off x="7193070" y="4133590"/>
            <a:ext cx="0" cy="328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110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IN" dirty="0"/>
          </a:p>
        </p:txBody>
      </p:sp>
      <p:sp>
        <p:nvSpPr>
          <p:cNvPr id="3" name="Text Placeholder 2"/>
          <p:cNvSpPr>
            <a:spLocks noGrp="1"/>
          </p:cNvSpPr>
          <p:nvPr>
            <p:ph type="body" idx="1"/>
          </p:nvPr>
        </p:nvSpPr>
        <p:spPr>
          <a:xfrm>
            <a:off x="225468" y="1097278"/>
            <a:ext cx="11753172" cy="5466359"/>
          </a:xfrm>
        </p:spPr>
        <p:txBody>
          <a:bodyPr>
            <a:normAutofit fontScale="25000" lnSpcReduction="20000"/>
          </a:bodyPr>
          <a:lstStyle/>
          <a:p>
            <a:pPr marL="50800" indent="0">
              <a:buNone/>
            </a:pPr>
            <a:r>
              <a:rPr lang="en-IN" sz="4800" dirty="0" smtClean="0"/>
              <a:t># </a:t>
            </a:r>
            <a:r>
              <a:rPr lang="en-IN" sz="4800" dirty="0"/>
              <a:t>Importing Necessary Libraries</a:t>
            </a:r>
          </a:p>
          <a:p>
            <a:pPr marL="50800" indent="0">
              <a:buNone/>
            </a:pPr>
            <a:r>
              <a:rPr lang="en-IN" sz="4800" dirty="0"/>
              <a:t>from </a:t>
            </a:r>
            <a:r>
              <a:rPr lang="en-IN" sz="4800" dirty="0" err="1"/>
              <a:t>posixpath</a:t>
            </a:r>
            <a:r>
              <a:rPr lang="en-IN" sz="4800" dirty="0"/>
              <a:t> import split</a:t>
            </a:r>
          </a:p>
          <a:p>
            <a:pPr marL="50800" indent="0">
              <a:buNone/>
            </a:pPr>
            <a:r>
              <a:rPr lang="en-IN" sz="4800" dirty="0"/>
              <a:t>import pandas as </a:t>
            </a:r>
            <a:r>
              <a:rPr lang="en-IN" sz="4800" dirty="0" err="1"/>
              <a:t>pd</a:t>
            </a:r>
            <a:endParaRPr lang="en-IN" sz="4800" dirty="0"/>
          </a:p>
          <a:p>
            <a:pPr marL="50800" indent="0">
              <a:buNone/>
            </a:pPr>
            <a:r>
              <a:rPr lang="en-IN" sz="4800" dirty="0"/>
              <a:t>import </a:t>
            </a:r>
            <a:r>
              <a:rPr lang="en-IN" sz="4800" dirty="0" err="1"/>
              <a:t>numpy</a:t>
            </a:r>
            <a:r>
              <a:rPr lang="en-IN" sz="4800" dirty="0"/>
              <a:t> as </a:t>
            </a:r>
            <a:r>
              <a:rPr lang="en-IN" sz="4800" dirty="0" err="1"/>
              <a:t>np</a:t>
            </a:r>
            <a:endParaRPr lang="en-IN" sz="4800" dirty="0"/>
          </a:p>
          <a:p>
            <a:pPr marL="50800" indent="0">
              <a:buNone/>
            </a:pPr>
            <a:r>
              <a:rPr lang="en-IN" sz="4800" dirty="0"/>
              <a:t>import pickle</a:t>
            </a:r>
          </a:p>
          <a:p>
            <a:pPr marL="50800" indent="0">
              <a:buNone/>
            </a:pPr>
            <a:r>
              <a:rPr lang="en-IN" sz="4800" dirty="0"/>
              <a:t>import re</a:t>
            </a:r>
          </a:p>
          <a:p>
            <a:pPr marL="50800" indent="0">
              <a:buNone/>
            </a:pPr>
            <a:r>
              <a:rPr lang="en-IN" sz="4800" dirty="0"/>
              <a:t>import </a:t>
            </a:r>
            <a:r>
              <a:rPr lang="en-IN" sz="4800" dirty="0" err="1"/>
              <a:t>nltk</a:t>
            </a:r>
            <a:endParaRPr lang="en-IN" sz="4800" dirty="0"/>
          </a:p>
          <a:p>
            <a:pPr marL="50800" indent="0">
              <a:buNone/>
            </a:pPr>
            <a:r>
              <a:rPr lang="en-IN" sz="4800" dirty="0"/>
              <a:t>from </a:t>
            </a:r>
            <a:r>
              <a:rPr lang="en-IN" sz="4800" dirty="0" err="1"/>
              <a:t>nltk.corpus</a:t>
            </a:r>
            <a:r>
              <a:rPr lang="en-IN" sz="4800" dirty="0"/>
              <a:t> import </a:t>
            </a:r>
            <a:r>
              <a:rPr lang="en-IN" sz="4800" dirty="0" err="1" smtClean="0"/>
              <a:t>stopwords</a:t>
            </a:r>
            <a:endParaRPr lang="en-IN" sz="4800" dirty="0" smtClean="0"/>
          </a:p>
          <a:p>
            <a:pPr marL="50800" indent="0">
              <a:buNone/>
            </a:pPr>
            <a:r>
              <a:rPr lang="en-IN" sz="4800" dirty="0"/>
              <a:t>from flask import Flask, </a:t>
            </a:r>
            <a:r>
              <a:rPr lang="en-IN" sz="4800" dirty="0" err="1"/>
              <a:t>render_template</a:t>
            </a:r>
            <a:r>
              <a:rPr lang="en-IN" sz="4800" dirty="0"/>
              <a:t>, request, </a:t>
            </a:r>
            <a:r>
              <a:rPr lang="en-IN" sz="4800" dirty="0" err="1"/>
              <a:t>session,flash</a:t>
            </a:r>
            <a:endParaRPr lang="en-IN" sz="4800" dirty="0"/>
          </a:p>
          <a:p>
            <a:pPr marL="50800" indent="0">
              <a:buNone/>
            </a:pPr>
            <a:r>
              <a:rPr lang="en-IN" sz="4800" dirty="0"/>
              <a:t>import </a:t>
            </a:r>
            <a:r>
              <a:rPr lang="en-IN" sz="4800" dirty="0" err="1"/>
              <a:t>mysql.connector</a:t>
            </a:r>
            <a:endParaRPr lang="en-IN" sz="4800" dirty="0"/>
          </a:p>
          <a:p>
            <a:pPr marL="50800" indent="0">
              <a:buNone/>
            </a:pPr>
            <a:r>
              <a:rPr lang="en-IN" sz="4800" dirty="0" err="1"/>
              <a:t>db</a:t>
            </a:r>
            <a:r>
              <a:rPr lang="en-IN" sz="4800" dirty="0"/>
              <a:t>=</a:t>
            </a:r>
            <a:r>
              <a:rPr lang="en-IN" sz="4800" dirty="0" err="1"/>
              <a:t>mysql.connector.connect</a:t>
            </a:r>
            <a:r>
              <a:rPr lang="en-IN" sz="4800" dirty="0"/>
              <a:t>(user="</a:t>
            </a:r>
            <a:r>
              <a:rPr lang="en-IN" sz="4800" dirty="0" err="1"/>
              <a:t>root",password</a:t>
            </a:r>
            <a:r>
              <a:rPr lang="en-IN" sz="4800" dirty="0"/>
              <a:t>="",port='3306',database='personality</a:t>
            </a:r>
            <a:r>
              <a:rPr lang="en-IN" sz="4800" dirty="0" smtClean="0"/>
              <a:t>')</a:t>
            </a:r>
          </a:p>
          <a:p>
            <a:pPr marL="50800" indent="0">
              <a:buNone/>
            </a:pPr>
            <a:endParaRPr lang="en-IN" sz="4800" dirty="0" smtClean="0"/>
          </a:p>
          <a:p>
            <a:pPr marL="50800" indent="0">
              <a:buNone/>
            </a:pPr>
            <a:r>
              <a:rPr lang="en-IN" sz="4800" dirty="0" smtClean="0"/>
              <a:t>result </a:t>
            </a:r>
            <a:r>
              <a:rPr lang="en-IN" sz="4800" dirty="0"/>
              <a:t>=</a:t>
            </a:r>
            <a:r>
              <a:rPr lang="en-IN" sz="4800" dirty="0" err="1"/>
              <a:t>model.predict</a:t>
            </a:r>
            <a:r>
              <a:rPr lang="en-IN" sz="4800" dirty="0"/>
              <a:t>(</a:t>
            </a:r>
            <a:r>
              <a:rPr lang="en-IN" sz="4800" dirty="0" err="1"/>
              <a:t>hvectorizer.transform</a:t>
            </a:r>
            <a:r>
              <a:rPr lang="en-IN" sz="4800" dirty="0"/>
              <a:t>([f1]))						</a:t>
            </a:r>
          </a:p>
          <a:p>
            <a:pPr marL="50800" indent="0">
              <a:buNone/>
            </a:pPr>
            <a:r>
              <a:rPr lang="en-IN" sz="4800" dirty="0"/>
              <a:t>        result=result[0]</a:t>
            </a:r>
          </a:p>
          <a:p>
            <a:pPr marL="50800" indent="0">
              <a:buNone/>
            </a:pPr>
            <a:r>
              <a:rPr lang="en-IN" sz="4800" dirty="0"/>
              <a:t>        if result==0:</a:t>
            </a:r>
          </a:p>
          <a:p>
            <a:pPr marL="50800" indent="0">
              <a:buNone/>
            </a:pPr>
            <a:r>
              <a:rPr lang="en-IN" sz="4800" dirty="0"/>
              <a:t>            </a:t>
            </a:r>
            <a:r>
              <a:rPr lang="en-IN" sz="4800" dirty="0" err="1"/>
              <a:t>msg</a:t>
            </a:r>
            <a:r>
              <a:rPr lang="en-IN" sz="4800" dirty="0"/>
              <a:t> = 'The Person Belongs to ENFJ Category'</a:t>
            </a:r>
          </a:p>
          <a:p>
            <a:pPr marL="50800" indent="0">
              <a:buNone/>
            </a:pPr>
            <a:r>
              <a:rPr lang="en-IN" sz="4800" dirty="0"/>
              <a:t>        </a:t>
            </a:r>
            <a:r>
              <a:rPr lang="en-IN" sz="4800" dirty="0" err="1"/>
              <a:t>elif</a:t>
            </a:r>
            <a:r>
              <a:rPr lang="en-IN" sz="4800" dirty="0"/>
              <a:t> result==1:</a:t>
            </a:r>
          </a:p>
          <a:p>
            <a:pPr marL="50800" indent="0">
              <a:buNone/>
            </a:pPr>
            <a:r>
              <a:rPr lang="en-IN" sz="4800" dirty="0"/>
              <a:t>            </a:t>
            </a:r>
            <a:r>
              <a:rPr lang="en-IN" sz="4800" dirty="0" err="1"/>
              <a:t>msg</a:t>
            </a:r>
            <a:r>
              <a:rPr lang="en-IN" sz="4800" dirty="0"/>
              <a:t>= 'The Person Belongs to ENFP Category'</a:t>
            </a:r>
          </a:p>
          <a:p>
            <a:pPr marL="50800" indent="0">
              <a:buNone/>
            </a:pPr>
            <a:r>
              <a:rPr lang="en-IN" sz="4800" dirty="0"/>
              <a:t>        </a:t>
            </a:r>
            <a:r>
              <a:rPr lang="en-IN" sz="4800" dirty="0" err="1"/>
              <a:t>elif</a:t>
            </a:r>
            <a:r>
              <a:rPr lang="en-IN" sz="4800" dirty="0"/>
              <a:t> result==2:</a:t>
            </a:r>
          </a:p>
          <a:p>
            <a:pPr marL="50800" indent="0">
              <a:buNone/>
            </a:pPr>
            <a:r>
              <a:rPr lang="en-IN" sz="4800" dirty="0"/>
              <a:t>            </a:t>
            </a:r>
            <a:r>
              <a:rPr lang="en-IN" sz="4800" dirty="0" err="1"/>
              <a:t>msg</a:t>
            </a:r>
            <a:r>
              <a:rPr lang="en-IN" sz="4800" dirty="0"/>
              <a:t>= 'The Person Belongs to ENTJ </a:t>
            </a:r>
            <a:r>
              <a:rPr lang="en-IN" sz="4800" dirty="0" smtClean="0"/>
              <a:t>Category‘</a:t>
            </a:r>
            <a:endParaRPr lang="en-IN" sz="1100" dirty="0"/>
          </a:p>
          <a:p>
            <a:pPr marL="50800" indent="0">
              <a:buNone/>
            </a:pPr>
            <a:endParaRPr lang="en-IN" sz="1100" dirty="0" smtClean="0"/>
          </a:p>
          <a:p>
            <a:pPr marL="50800" indent="0">
              <a:buNone/>
            </a:pPr>
            <a:endParaRPr lang="en-IN" sz="1100" dirty="0" smtClean="0"/>
          </a:p>
          <a:p>
            <a:pPr marL="50800" indent="0">
              <a:buNone/>
            </a:pPr>
            <a:r>
              <a:rPr lang="en-IN" sz="2500" dirty="0"/>
              <a:t>	</a:t>
            </a:r>
            <a:r>
              <a:rPr lang="en-IN" sz="2500" dirty="0" smtClean="0"/>
              <a:t>	</a:t>
            </a:r>
            <a:endParaRPr lang="en-IN" sz="1800" dirty="0" smtClean="0"/>
          </a:p>
          <a:p>
            <a:pPr marL="50800" indent="0">
              <a:buNone/>
            </a:pPr>
            <a:endParaRPr lang="en-IN" sz="1800" dirty="0"/>
          </a:p>
          <a:p>
            <a:pPr marL="50800" indent="0">
              <a:buNone/>
            </a:pPr>
            <a:endParaRPr lang="en-US" sz="1800" dirty="0"/>
          </a:p>
          <a:p>
            <a:pPr marL="50800" indent="0">
              <a:buNone/>
            </a:pPr>
            <a:endParaRPr lang="en-IN" dirty="0" smtClean="0"/>
          </a:p>
          <a:p>
            <a:pPr marL="50800" indent="0">
              <a:buNone/>
            </a:pPr>
            <a:endParaRPr lang="en-IN" dirty="0"/>
          </a:p>
        </p:txBody>
      </p:sp>
    </p:spTree>
    <p:extLst>
      <p:ext uri="{BB962C8B-B14F-4D97-AF65-F5344CB8AC3E}">
        <p14:creationId xmlns:p14="http://schemas.microsoft.com/office/powerpoint/2010/main" val="2729642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Text Placeholder 2"/>
          <p:cNvSpPr>
            <a:spLocks noGrp="1"/>
          </p:cNvSpPr>
          <p:nvPr>
            <p:ph type="body" idx="1"/>
          </p:nvPr>
        </p:nvSpPr>
        <p:spPr/>
        <p:txBody>
          <a:bodyPr>
            <a:noAutofit/>
          </a:bodyPr>
          <a:lstStyle/>
          <a:p>
            <a:pPr marL="50800" indent="0">
              <a:buNone/>
            </a:pPr>
            <a:r>
              <a:rPr lang="en-US" sz="1200" dirty="0" err="1" smtClean="0"/>
              <a:t>elif</a:t>
            </a:r>
            <a:r>
              <a:rPr lang="en-US" sz="1200" dirty="0" smtClean="0"/>
              <a:t> </a:t>
            </a:r>
            <a:r>
              <a:rPr lang="en-US" sz="1200" dirty="0"/>
              <a:t>result==11:</a:t>
            </a:r>
          </a:p>
          <a:p>
            <a:pPr marL="50800" indent="0">
              <a:buNone/>
            </a:pPr>
            <a:r>
              <a:rPr lang="en-US" sz="1200" dirty="0"/>
              <a:t>            </a:t>
            </a:r>
            <a:r>
              <a:rPr lang="en-US" sz="1200" dirty="0" err="1"/>
              <a:t>msg</a:t>
            </a:r>
            <a:r>
              <a:rPr lang="en-US" sz="1200" dirty="0"/>
              <a:t>= 'The Person Belongs to INTP Category'</a:t>
            </a:r>
          </a:p>
          <a:p>
            <a:pPr marL="50800" indent="0">
              <a:buNone/>
            </a:pPr>
            <a:r>
              <a:rPr lang="en-US" sz="1200" dirty="0"/>
              <a:t>        </a:t>
            </a:r>
            <a:r>
              <a:rPr lang="en-US" sz="1200" dirty="0" err="1"/>
              <a:t>elif</a:t>
            </a:r>
            <a:r>
              <a:rPr lang="en-US" sz="1200" dirty="0"/>
              <a:t> result==12:</a:t>
            </a:r>
          </a:p>
          <a:p>
            <a:pPr marL="50800" indent="0">
              <a:buNone/>
            </a:pPr>
            <a:r>
              <a:rPr lang="en-US" sz="1200" dirty="0"/>
              <a:t>            </a:t>
            </a:r>
            <a:r>
              <a:rPr lang="en-US" sz="1200" dirty="0" err="1"/>
              <a:t>msg</a:t>
            </a:r>
            <a:r>
              <a:rPr lang="en-US" sz="1200" dirty="0"/>
              <a:t>= 'The Person Belongs to ISFJ Category'</a:t>
            </a:r>
          </a:p>
          <a:p>
            <a:pPr marL="50800" indent="0">
              <a:buNone/>
            </a:pPr>
            <a:r>
              <a:rPr lang="en-US" sz="1200" dirty="0"/>
              <a:t>        </a:t>
            </a:r>
            <a:r>
              <a:rPr lang="en-US" sz="1200" dirty="0" err="1"/>
              <a:t>elif</a:t>
            </a:r>
            <a:r>
              <a:rPr lang="en-US" sz="1200" dirty="0"/>
              <a:t> result==13:</a:t>
            </a:r>
          </a:p>
          <a:p>
            <a:pPr marL="50800" indent="0">
              <a:buNone/>
            </a:pPr>
            <a:r>
              <a:rPr lang="en-US" sz="1200" dirty="0"/>
              <a:t>            </a:t>
            </a:r>
            <a:r>
              <a:rPr lang="en-US" sz="1200" dirty="0" err="1"/>
              <a:t>msg</a:t>
            </a:r>
            <a:r>
              <a:rPr lang="en-US" sz="1200" dirty="0"/>
              <a:t>= 'The Person Belongs to ISFP Category'</a:t>
            </a:r>
          </a:p>
          <a:p>
            <a:pPr marL="50800" indent="0">
              <a:buNone/>
            </a:pPr>
            <a:r>
              <a:rPr lang="en-US" sz="1200" dirty="0"/>
              <a:t>        </a:t>
            </a:r>
            <a:r>
              <a:rPr lang="en-US" sz="1200" dirty="0" err="1"/>
              <a:t>elif</a:t>
            </a:r>
            <a:r>
              <a:rPr lang="en-US" sz="1200" dirty="0"/>
              <a:t> result==14:</a:t>
            </a:r>
          </a:p>
          <a:p>
            <a:pPr marL="50800" indent="0">
              <a:buNone/>
            </a:pPr>
            <a:r>
              <a:rPr lang="en-US" sz="1200" dirty="0"/>
              <a:t>            </a:t>
            </a:r>
            <a:r>
              <a:rPr lang="en-US" sz="1200" dirty="0" err="1"/>
              <a:t>msg</a:t>
            </a:r>
            <a:r>
              <a:rPr lang="en-US" sz="1200" dirty="0"/>
              <a:t>= 'The Person Belongs to ISTJ Category'</a:t>
            </a:r>
          </a:p>
          <a:p>
            <a:pPr marL="50800" indent="0">
              <a:buNone/>
            </a:pPr>
            <a:r>
              <a:rPr lang="en-US" sz="1200" dirty="0"/>
              <a:t>        </a:t>
            </a:r>
            <a:r>
              <a:rPr lang="en-US" sz="1200" dirty="0" err="1"/>
              <a:t>elif</a:t>
            </a:r>
            <a:r>
              <a:rPr lang="en-US" sz="1200" dirty="0"/>
              <a:t> result==15:</a:t>
            </a:r>
          </a:p>
          <a:p>
            <a:pPr marL="50800" indent="0">
              <a:buNone/>
            </a:pPr>
            <a:r>
              <a:rPr lang="en-US" sz="1200" dirty="0"/>
              <a:t>            </a:t>
            </a:r>
            <a:r>
              <a:rPr lang="en-US" sz="1200" dirty="0" err="1"/>
              <a:t>msg</a:t>
            </a:r>
            <a:r>
              <a:rPr lang="en-US" sz="1200" dirty="0"/>
              <a:t>= 'The Person Belongs to ISTP Category'</a:t>
            </a:r>
          </a:p>
          <a:p>
            <a:pPr marL="50800" indent="0">
              <a:buNone/>
            </a:pPr>
            <a:r>
              <a:rPr lang="en-US" sz="1200" dirty="0"/>
              <a:t>        </a:t>
            </a:r>
          </a:p>
          <a:p>
            <a:pPr marL="50800" indent="0">
              <a:buNone/>
            </a:pPr>
            <a:r>
              <a:rPr lang="en-US" sz="1200" dirty="0"/>
              <a:t>        return </a:t>
            </a:r>
            <a:r>
              <a:rPr lang="en-US" sz="1200" dirty="0" err="1"/>
              <a:t>render_template</a:t>
            </a:r>
            <a:r>
              <a:rPr lang="en-US" sz="1200" dirty="0"/>
              <a:t>('prediction.html',</a:t>
            </a:r>
            <a:r>
              <a:rPr lang="en-US" sz="1200" dirty="0" err="1"/>
              <a:t>msg</a:t>
            </a:r>
            <a:r>
              <a:rPr lang="en-US" sz="1200" dirty="0"/>
              <a:t>=</a:t>
            </a:r>
            <a:r>
              <a:rPr lang="en-US" sz="1200" dirty="0" err="1"/>
              <a:t>msg</a:t>
            </a:r>
            <a:r>
              <a:rPr lang="en-US" sz="1200" dirty="0"/>
              <a:t>)    </a:t>
            </a:r>
          </a:p>
          <a:p>
            <a:pPr marL="50800" indent="0">
              <a:buNone/>
            </a:pPr>
            <a:r>
              <a:rPr lang="en-US" sz="1200" dirty="0"/>
              <a:t>    return </a:t>
            </a:r>
            <a:r>
              <a:rPr lang="en-US" sz="1200" dirty="0" err="1"/>
              <a:t>render_template</a:t>
            </a:r>
            <a:r>
              <a:rPr lang="en-US" sz="1200" dirty="0"/>
              <a:t>('prediction.html</a:t>
            </a:r>
            <a:r>
              <a:rPr lang="en-US" sz="1200" dirty="0" smtClean="0"/>
              <a:t>')</a:t>
            </a:r>
          </a:p>
          <a:p>
            <a:pPr marL="50800" indent="0">
              <a:buNone/>
            </a:pPr>
            <a:endParaRPr lang="en-US" sz="1200" dirty="0"/>
          </a:p>
          <a:p>
            <a:pPr marL="50800" indent="0">
              <a:buNone/>
            </a:pPr>
            <a:r>
              <a:rPr lang="en-US" sz="1200" dirty="0"/>
              <a:t>if __name__=='__main__':</a:t>
            </a:r>
          </a:p>
          <a:p>
            <a:pPr marL="50800" indent="0">
              <a:buNone/>
            </a:pPr>
            <a:r>
              <a:rPr lang="en-US" sz="1200" dirty="0"/>
              <a:t>    </a:t>
            </a:r>
            <a:r>
              <a:rPr lang="en-US" sz="1200" dirty="0" err="1"/>
              <a:t>app.run</a:t>
            </a:r>
            <a:r>
              <a:rPr lang="en-US" sz="1200" dirty="0"/>
              <a:t>(debug=True)</a:t>
            </a:r>
          </a:p>
        </p:txBody>
      </p:sp>
    </p:spTree>
    <p:extLst>
      <p:ext uri="{BB962C8B-B14F-4D97-AF65-F5344CB8AC3E}">
        <p14:creationId xmlns:p14="http://schemas.microsoft.com/office/powerpoint/2010/main" val="46596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sp>
        <p:nvSpPr>
          <p:cNvPr id="3" name="Text Placeholder 2"/>
          <p:cNvSpPr>
            <a:spLocks noGrp="1"/>
          </p:cNvSpPr>
          <p:nvPr>
            <p:ph type="body" idx="1"/>
          </p:nvPr>
        </p:nvSpPr>
        <p:spPr/>
        <p:txBody>
          <a:bodyPr>
            <a:normAutofit/>
          </a:bodyPr>
          <a:lstStyle/>
          <a:p>
            <a:pPr>
              <a:buFont typeface="Wingdings" pitchFamily="2" charset="2"/>
              <a:buChar char="Ø"/>
            </a:pPr>
            <a:endParaRPr lang="en-IN" sz="2000" dirty="0" smtClean="0"/>
          </a:p>
          <a:p>
            <a:pPr>
              <a:buFont typeface="Wingdings" pitchFamily="2" charset="2"/>
              <a:buChar char="Ø"/>
            </a:pPr>
            <a:r>
              <a:rPr lang="en-IN" sz="2000" dirty="0"/>
              <a:t>Here user view the home page of personality </a:t>
            </a:r>
            <a:r>
              <a:rPr lang="en-IN" sz="2000"/>
              <a:t>prediction </a:t>
            </a:r>
            <a:r>
              <a:rPr lang="en-IN" sz="2000" smtClean="0"/>
              <a:t>model.</a:t>
            </a:r>
            <a:endParaRPr lang="en-IN" sz="2000" dirty="0" smtClean="0"/>
          </a:p>
          <a:p>
            <a:pPr marL="50800" indent="0">
              <a:buNone/>
            </a:pPr>
            <a:r>
              <a:rPr lang="en-IN" sz="2000" dirty="0" smtClean="0"/>
              <a:t>  </a:t>
            </a:r>
          </a:p>
          <a:p>
            <a:pPr marL="50800" indent="0">
              <a:buNone/>
            </a:pPr>
            <a:r>
              <a:rPr lang="en-IN" sz="2000" dirty="0"/>
              <a:t> </a:t>
            </a:r>
            <a:r>
              <a:rPr lang="en-IN" sz="20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025" y="2413261"/>
            <a:ext cx="5943600"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11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Text Placeholder 2"/>
          <p:cNvSpPr>
            <a:spLocks noGrp="1"/>
          </p:cNvSpPr>
          <p:nvPr>
            <p:ph type="body" idx="1"/>
          </p:nvPr>
        </p:nvSpPr>
        <p:spPr/>
        <p:txBody>
          <a:bodyPr>
            <a:normAutofit/>
          </a:bodyPr>
          <a:lstStyle/>
          <a:p>
            <a:r>
              <a:rPr lang="en-IN" sz="2000" dirty="0" smtClean="0"/>
              <a:t> </a:t>
            </a:r>
            <a:r>
              <a:rPr lang="en-IN" sz="2000" dirty="0"/>
              <a:t>In the load page, users can load the </a:t>
            </a:r>
            <a:r>
              <a:rPr lang="en-IN" sz="2000" dirty="0" err="1" smtClean="0"/>
              <a:t>mbti</a:t>
            </a:r>
            <a:r>
              <a:rPr lang="en-IN" sz="2000" dirty="0" smtClean="0"/>
              <a:t> dataset</a:t>
            </a:r>
            <a:r>
              <a:rPr lang="en-IN" sz="2000" dirty="0"/>
              <a:t> </a:t>
            </a:r>
            <a:r>
              <a:rPr lang="en-IN" sz="2000" dirty="0" smtClean="0"/>
              <a:t>and we </a:t>
            </a:r>
            <a:r>
              <a:rPr lang="en-IN" sz="2000" dirty="0"/>
              <a:t>can train our data using different algorithm.</a:t>
            </a:r>
          </a:p>
          <a:p>
            <a:endParaRPr lang="en-IN" sz="2000" dirty="0"/>
          </a:p>
          <a:p>
            <a:endParaRPr lang="en-IN" sz="2000" dirty="0" smtClean="0"/>
          </a:p>
          <a:p>
            <a:pPr marL="50800" indent="0">
              <a:buNone/>
            </a:pPr>
            <a:endParaRPr lang="en-IN" sz="2000" dirty="0"/>
          </a:p>
          <a:p>
            <a:pPr marL="50800" indent="0">
              <a:buNone/>
            </a:pPr>
            <a:endParaRPr lang="en-IN" sz="2000" dirty="0" smtClean="0"/>
          </a:p>
          <a:p>
            <a:pPr marL="50800" indent="0">
              <a:buNone/>
            </a:pPr>
            <a:endParaRPr lang="en-IN" sz="2000" dirty="0"/>
          </a:p>
          <a:p>
            <a:pPr marL="50800" indent="0">
              <a:buNone/>
            </a:pPr>
            <a:r>
              <a:rPr lang="en-IN" sz="2000" dirty="0" smtClean="0"/>
              <a:t> </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10" y="2117725"/>
            <a:ext cx="4833002" cy="2493953"/>
          </a:xfrm>
          <a:prstGeom prst="rect">
            <a:avLst/>
          </a:prstGeom>
          <a:noFill/>
          <a:ln w="9525">
            <a:solidFill>
              <a:schemeClr val="tx1">
                <a:lumMod val="85000"/>
                <a:lumOff val="1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644" y="2117725"/>
            <a:ext cx="4880932" cy="2493953"/>
          </a:xfrm>
          <a:prstGeom prst="rect">
            <a:avLst/>
          </a:prstGeom>
          <a:noFill/>
          <a:ln w="9525">
            <a:solidFill>
              <a:schemeClr val="tx1">
                <a:lumMod val="85000"/>
                <a:lumOff val="1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047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Text Placeholder 2"/>
          <p:cNvSpPr>
            <a:spLocks noGrp="1"/>
          </p:cNvSpPr>
          <p:nvPr>
            <p:ph type="body" idx="1"/>
          </p:nvPr>
        </p:nvSpPr>
        <p:spPr/>
        <p:txBody>
          <a:bodyPr/>
          <a:lstStyle/>
          <a:p>
            <a:r>
              <a:rPr lang="en-IN" sz="2400" dirty="0"/>
              <a:t>This page show </a:t>
            </a:r>
            <a:r>
              <a:rPr lang="en-IN" sz="2400" dirty="0" smtClean="0"/>
              <a:t>the </a:t>
            </a:r>
            <a:r>
              <a:rPr lang="en-IN" sz="2400" dirty="0"/>
              <a:t>personality </a:t>
            </a:r>
            <a:r>
              <a:rPr lang="en-IN" sz="2400" dirty="0" smtClean="0"/>
              <a:t>type of the user.</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836" y="2066794"/>
            <a:ext cx="7615823" cy="3908121"/>
          </a:xfrm>
          <a:prstGeom prst="rect">
            <a:avLst/>
          </a:prstGeom>
          <a:noFill/>
          <a:ln w="9525">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4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Contents</a:t>
            </a:r>
            <a:endParaRPr/>
          </a:p>
        </p:txBody>
      </p:sp>
      <p:sp>
        <p:nvSpPr>
          <p:cNvPr id="56" name="Google Shape;56;p4"/>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92500" lnSpcReduction="20000"/>
          </a:bodyPr>
          <a:lstStyle/>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smtClean="0"/>
              <a:t>Introduction</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Literature </a:t>
            </a:r>
            <a:r>
              <a:rPr lang="en-US" dirty="0" smtClean="0"/>
              <a:t>Survey</a:t>
            </a:r>
            <a:endParaRPr lang="en-US" dirty="0"/>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Existing System</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Proposed System</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smtClean="0"/>
              <a:t>Problem </a:t>
            </a:r>
            <a:r>
              <a:rPr lang="en-US" dirty="0"/>
              <a:t>Definition</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Requirements</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UML Diagrams</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Data Flow Diagram</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Sample Code</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Screenshots</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Conclusion</a:t>
            </a:r>
          </a:p>
          <a:p>
            <a:pPr marL="461951" indent="-461951">
              <a:buBlip>
                <a:blip r:embed="rId3">
                  <a:extLst>
                    <a:ext uri="{96DAC541-7B7A-43D3-8B79-37D633B846F1}">
                      <asvg:svgBlip xmlns:asvg="http://schemas.microsoft.com/office/drawing/2016/SVG/main" xmlns="" xmlns:lc="http://schemas.openxmlformats.org/drawingml/2006/lockedCanvas" r:embed="rId4"/>
                    </a:ext>
                  </a:extLst>
                </a:blip>
              </a:buBlip>
            </a:pPr>
            <a:r>
              <a:rPr lang="en-US" dirty="0"/>
              <a:t>References</a:t>
            </a:r>
            <a:endParaRPr lang="en-IN" dirty="0"/>
          </a:p>
          <a:p>
            <a:pPr marL="0" indent="0">
              <a:buNone/>
            </a:pPr>
            <a:endParaRPr lang="en-US" dirty="0"/>
          </a:p>
          <a:p>
            <a:pPr marL="0" lvl="0" indent="0">
              <a:spcBef>
                <a:spcPts val="0"/>
              </a:spcBef>
              <a:buNone/>
            </a:pPr>
            <a:endParaRPr lang="en-US" dirty="0" smtClean="0"/>
          </a:p>
          <a:p>
            <a:pPr marL="0" lvl="0" indent="0" algn="just" rtl="0">
              <a:lnSpc>
                <a:spcPct val="90000"/>
              </a:lnSpc>
              <a:spcBef>
                <a:spcPts val="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p:txBody>
          <a:bodyPr/>
          <a:lstStyle/>
          <a:p>
            <a:pPr>
              <a:buFont typeface="Wingdings" pitchFamily="2" charset="2"/>
              <a:buChar char="Ø"/>
            </a:pPr>
            <a:r>
              <a:rPr lang="en-US" dirty="0" smtClean="0"/>
              <a:t>The </a:t>
            </a:r>
            <a:r>
              <a:rPr lang="en-US" dirty="0"/>
              <a:t>algorithms used are able to process the tweets and generate the required results. Finally the system is able to provide an efficiently accurate result by giving the personality type of the user. </a:t>
            </a:r>
            <a:endParaRPr lang="en-US" dirty="0" smtClean="0"/>
          </a:p>
          <a:p>
            <a:pPr marL="50800" indent="0">
              <a:buNone/>
            </a:pPr>
            <a:endParaRPr lang="en-US" dirty="0" smtClean="0"/>
          </a:p>
          <a:p>
            <a:pPr>
              <a:buFont typeface="Wingdings" pitchFamily="2" charset="2"/>
              <a:buChar char="Ø"/>
            </a:pPr>
            <a:r>
              <a:rPr lang="en-US" dirty="0" smtClean="0"/>
              <a:t>The </a:t>
            </a:r>
            <a:r>
              <a:rPr lang="en-US" dirty="0"/>
              <a:t>established system can be made more efficient by conducting more testing and feeding the system with a much accurate dataset. Once the system is highly accurate it can be used in corporations or even by the government to analyze the personalities of concerned individuals. The system can also be used in the crime sector. The currently implemented system of personality analysis can be extended and features like gender detection, age detection etc., can be added to it.</a:t>
            </a:r>
          </a:p>
          <a:p>
            <a:endParaRPr lang="en-IN" dirty="0"/>
          </a:p>
        </p:txBody>
      </p:sp>
    </p:spTree>
    <p:extLst>
      <p:ext uri="{BB962C8B-B14F-4D97-AF65-F5344CB8AC3E}">
        <p14:creationId xmlns:p14="http://schemas.microsoft.com/office/powerpoint/2010/main" val="72207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References</a:t>
            </a:r>
            <a:endParaRPr/>
          </a:p>
        </p:txBody>
      </p:sp>
      <p:sp>
        <p:nvSpPr>
          <p:cNvPr id="110" name="Google Shape;110;p1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92500" lnSpcReduction="20000"/>
          </a:bodyPr>
          <a:lstStyle/>
          <a:p>
            <a:pPr marL="577850" indent="-577850">
              <a:lnSpc>
                <a:spcPct val="100000"/>
              </a:lnSpc>
              <a:buNone/>
            </a:pPr>
            <a:r>
              <a:rPr lang="en-IN" dirty="0" smtClean="0"/>
              <a:t>[1] </a:t>
            </a:r>
            <a:r>
              <a:rPr lang="en-IN" dirty="0" err="1"/>
              <a:t>Alam</a:t>
            </a:r>
            <a:r>
              <a:rPr lang="en-IN" dirty="0"/>
              <a:t> </a:t>
            </a:r>
            <a:r>
              <a:rPr lang="en-IN" dirty="0" err="1"/>
              <a:t>Sher</a:t>
            </a:r>
            <a:r>
              <a:rPr lang="en-IN" dirty="0"/>
              <a:t> Khan , </a:t>
            </a:r>
            <a:r>
              <a:rPr lang="en-IN" dirty="0" err="1"/>
              <a:t>Hussain</a:t>
            </a:r>
            <a:r>
              <a:rPr lang="en-IN" dirty="0"/>
              <a:t> Ahmad , Muhammad </a:t>
            </a:r>
            <a:r>
              <a:rPr lang="en-IN" dirty="0" err="1"/>
              <a:t>Zubair</a:t>
            </a:r>
            <a:r>
              <a:rPr lang="en-IN" dirty="0"/>
              <a:t> </a:t>
            </a:r>
            <a:r>
              <a:rPr lang="en-IN" dirty="0" err="1"/>
              <a:t>Asghar</a:t>
            </a:r>
            <a:r>
              <a:rPr lang="en-IN" dirty="0"/>
              <a:t> </a:t>
            </a:r>
            <a:r>
              <a:rPr lang="en-IN" dirty="0" err="1"/>
              <a:t>Furqan</a:t>
            </a:r>
            <a:r>
              <a:rPr lang="en-IN" dirty="0"/>
              <a:t> Khan </a:t>
            </a:r>
            <a:r>
              <a:rPr lang="en-IN" dirty="0" err="1"/>
              <a:t>Saddozai</a:t>
            </a:r>
            <a:r>
              <a:rPr lang="en-IN" dirty="0"/>
              <a:t> , </a:t>
            </a:r>
            <a:r>
              <a:rPr lang="en-IN" dirty="0" err="1"/>
              <a:t>Areeba</a:t>
            </a:r>
            <a:r>
              <a:rPr lang="en-IN" dirty="0"/>
              <a:t> </a:t>
            </a:r>
            <a:r>
              <a:rPr lang="en-IN" dirty="0" err="1"/>
              <a:t>Arif</a:t>
            </a:r>
            <a:r>
              <a:rPr lang="en-IN" dirty="0"/>
              <a:t> , Hassan Ali Khalid, “</a:t>
            </a:r>
            <a:r>
              <a:rPr lang="en-US" dirty="0">
                <a:hlinkClick r:id="rId3" action="ppaction://hlinkfile"/>
              </a:rPr>
              <a:t>Personality classification from online text using machine learning approach</a:t>
            </a:r>
            <a:r>
              <a:rPr lang="en-US" dirty="0"/>
              <a:t>”, IJACSA, </a:t>
            </a:r>
            <a:r>
              <a:rPr lang="en-IN" dirty="0"/>
              <a:t>vol. 11, no. 3, 2020.</a:t>
            </a:r>
          </a:p>
          <a:p>
            <a:pPr marL="577850" indent="-577850">
              <a:lnSpc>
                <a:spcPct val="100000"/>
              </a:lnSpc>
              <a:buNone/>
            </a:pPr>
            <a:endParaRPr lang="en-US" dirty="0"/>
          </a:p>
          <a:p>
            <a:pPr marL="577850" indent="-577850">
              <a:lnSpc>
                <a:spcPct val="100000"/>
              </a:lnSpc>
              <a:buNone/>
            </a:pPr>
            <a:r>
              <a:rPr lang="en-US" dirty="0" smtClean="0"/>
              <a:t>[</a:t>
            </a:r>
            <a:r>
              <a:rPr lang="en-US" dirty="0"/>
              <a:t>2</a:t>
            </a:r>
            <a:r>
              <a:rPr lang="en-US" dirty="0" smtClean="0"/>
              <a:t>]  </a:t>
            </a:r>
            <a:r>
              <a:rPr lang="en-IN" dirty="0" err="1" smtClean="0"/>
              <a:t>Sagar</a:t>
            </a:r>
            <a:r>
              <a:rPr lang="en-IN" dirty="0" smtClean="0"/>
              <a:t> </a:t>
            </a:r>
            <a:r>
              <a:rPr lang="en-IN" dirty="0"/>
              <a:t>Patel, Mansi </a:t>
            </a:r>
            <a:r>
              <a:rPr lang="en-IN" dirty="0" err="1"/>
              <a:t>Nimje</a:t>
            </a:r>
            <a:r>
              <a:rPr lang="en-IN" dirty="0"/>
              <a:t>, </a:t>
            </a:r>
            <a:r>
              <a:rPr lang="en-IN" dirty="0" err="1"/>
              <a:t>Akshay</a:t>
            </a:r>
            <a:r>
              <a:rPr lang="en-IN" dirty="0"/>
              <a:t> </a:t>
            </a:r>
            <a:r>
              <a:rPr lang="en-IN" dirty="0" err="1"/>
              <a:t>Shetty</a:t>
            </a:r>
            <a:r>
              <a:rPr lang="en-IN" dirty="0"/>
              <a:t>, Prof. Sagar </a:t>
            </a:r>
            <a:r>
              <a:rPr lang="en-IN" dirty="0" err="1"/>
              <a:t>Kulkarni</a:t>
            </a:r>
            <a:r>
              <a:rPr lang="en-US" dirty="0"/>
              <a:t> “</a:t>
            </a:r>
            <a:r>
              <a:rPr lang="en-US" dirty="0">
                <a:hlinkClick r:id="rId4" action="ppaction://hlinkfile"/>
              </a:rPr>
              <a:t>Personality Analysis using </a:t>
            </a:r>
            <a:r>
              <a:rPr lang="en-US" dirty="0" smtClean="0">
                <a:hlinkClick r:id="rId4" action="ppaction://hlinkfile"/>
              </a:rPr>
              <a:t>social </a:t>
            </a:r>
            <a:r>
              <a:rPr lang="en-US" dirty="0">
                <a:hlinkClick r:id="rId4" action="ppaction://hlinkfile"/>
              </a:rPr>
              <a:t>m</a:t>
            </a:r>
            <a:r>
              <a:rPr lang="en-US" dirty="0" smtClean="0">
                <a:hlinkClick r:id="rId4" action="ppaction://hlinkfile"/>
              </a:rPr>
              <a:t>edia</a:t>
            </a:r>
            <a:r>
              <a:rPr lang="en-US" dirty="0" smtClean="0"/>
              <a:t>” , </a:t>
            </a:r>
            <a:r>
              <a:rPr lang="en-IN" dirty="0"/>
              <a:t>IJERT</a:t>
            </a:r>
            <a:r>
              <a:rPr lang="en-IN" dirty="0" smtClean="0"/>
              <a:t>, vol. 9, 2278-0181, 2020.</a:t>
            </a:r>
          </a:p>
          <a:p>
            <a:pPr marL="577850" indent="-577850">
              <a:lnSpc>
                <a:spcPct val="100000"/>
              </a:lnSpc>
              <a:buNone/>
            </a:pPr>
            <a:endParaRPr lang="en-IN" dirty="0"/>
          </a:p>
          <a:p>
            <a:pPr marL="577850" indent="-577850">
              <a:lnSpc>
                <a:spcPct val="100000"/>
              </a:lnSpc>
              <a:buNone/>
            </a:pPr>
            <a:r>
              <a:rPr lang="en-IN" dirty="0" smtClean="0"/>
              <a:t>[3]  </a:t>
            </a:r>
            <a:r>
              <a:rPr lang="en-IN" dirty="0" err="1"/>
              <a:t>Yago</a:t>
            </a:r>
            <a:r>
              <a:rPr lang="en-IN" dirty="0"/>
              <a:t> </a:t>
            </a:r>
            <a:r>
              <a:rPr lang="en-IN" dirty="0" err="1"/>
              <a:t>Saez</a:t>
            </a:r>
            <a:r>
              <a:rPr lang="en-IN" dirty="0"/>
              <a:t> , Carlos Navarro , Asuncion </a:t>
            </a:r>
            <a:r>
              <a:rPr lang="en-IN" dirty="0" err="1"/>
              <a:t>Mochon</a:t>
            </a:r>
            <a:r>
              <a:rPr lang="en-IN" dirty="0"/>
              <a:t> and Pedro </a:t>
            </a:r>
            <a:r>
              <a:rPr lang="en-IN" dirty="0" err="1"/>
              <a:t>Isasi</a:t>
            </a:r>
            <a:r>
              <a:rPr lang="en-IN" dirty="0"/>
              <a:t> “</a:t>
            </a:r>
            <a:r>
              <a:rPr lang="en-US" dirty="0">
                <a:hlinkClick r:id="rId5" action="ppaction://hlinkfile"/>
              </a:rPr>
              <a:t>A System for Personality and Happiness </a:t>
            </a:r>
            <a:r>
              <a:rPr lang="en-US" dirty="0" smtClean="0">
                <a:hlinkClick r:id="rId5" action="ppaction://hlinkfile"/>
              </a:rPr>
              <a:t>Detection</a:t>
            </a:r>
            <a:r>
              <a:rPr lang="en-US" dirty="0"/>
              <a:t>”, International Journal of Artificial Intelligence and Interactive </a:t>
            </a:r>
            <a:r>
              <a:rPr lang="en-US" dirty="0" smtClean="0"/>
              <a:t>Multimedia, vol</a:t>
            </a:r>
            <a:r>
              <a:rPr lang="en-US" dirty="0"/>
              <a:t>. 2, </a:t>
            </a:r>
            <a:r>
              <a:rPr lang="en-US" dirty="0" smtClean="0"/>
              <a:t>no. 5, 2014.</a:t>
            </a:r>
          </a:p>
          <a:p>
            <a:pPr marL="577850" indent="-577850">
              <a:lnSpc>
                <a:spcPct val="100000"/>
              </a:lnSpc>
              <a:buNone/>
            </a:pPr>
            <a:endParaRPr lang="en-IN" dirty="0"/>
          </a:p>
          <a:p>
            <a:pPr marL="577850" indent="-577850">
              <a:lnSpc>
                <a:spcPct val="100000"/>
              </a:lnSpc>
              <a:buNone/>
            </a:pPr>
            <a:r>
              <a:rPr lang="en-US" dirty="0" smtClean="0"/>
              <a:t>[4] </a:t>
            </a:r>
            <a:r>
              <a:rPr lang="en-US" dirty="0" err="1"/>
              <a:t>V.Mamatha</a:t>
            </a:r>
            <a:r>
              <a:rPr lang="en-US" dirty="0"/>
              <a:t>, “</a:t>
            </a:r>
            <a:r>
              <a:rPr lang="en-US" dirty="0">
                <a:hlinkClick r:id="rId6" action="ppaction://hlinkfile"/>
              </a:rPr>
              <a:t>Automated Personality Classification </a:t>
            </a:r>
            <a:r>
              <a:rPr lang="en-US" dirty="0" smtClean="0">
                <a:hlinkClick r:id="rId6" action="ppaction://hlinkfile"/>
              </a:rPr>
              <a:t>based </a:t>
            </a:r>
            <a:r>
              <a:rPr lang="en-US" dirty="0">
                <a:hlinkClick r:id="rId6" action="ppaction://hlinkfile"/>
              </a:rPr>
              <a:t>upon Big Five </a:t>
            </a:r>
            <a:r>
              <a:rPr lang="en-US" dirty="0" smtClean="0">
                <a:hlinkClick r:id="rId6" action="ppaction://hlinkfile"/>
              </a:rPr>
              <a:t>personality </a:t>
            </a:r>
            <a:r>
              <a:rPr lang="en-US" dirty="0">
                <a:hlinkClick r:id="rId6" action="ppaction://hlinkfile"/>
              </a:rPr>
              <a:t>t</a:t>
            </a:r>
            <a:r>
              <a:rPr lang="en-US" dirty="0" smtClean="0">
                <a:hlinkClick r:id="rId6" action="ppaction://hlinkfile"/>
              </a:rPr>
              <a:t>raits</a:t>
            </a:r>
            <a:r>
              <a:rPr lang="en-US" dirty="0" smtClean="0"/>
              <a:t>”, ANITS college, Dept. of Comp. Sci., 2021.</a:t>
            </a:r>
            <a:endParaRPr lang="en-IN" dirty="0"/>
          </a:p>
          <a:p>
            <a:pPr marL="577850" indent="-577850">
              <a:buNone/>
            </a:pPr>
            <a:endParaRPr lang="en-IN" dirty="0"/>
          </a:p>
          <a:p>
            <a:pPr marL="577850" lvl="0" indent="-577850" algn="just" rtl="0">
              <a:lnSpc>
                <a:spcPct val="90000"/>
              </a:lnSpc>
              <a:spcBef>
                <a:spcPts val="1000"/>
              </a:spcBef>
              <a:spcAft>
                <a:spcPts val="0"/>
              </a:spcAft>
              <a:buClr>
                <a:schemeClr val="dk1"/>
              </a:buClr>
              <a:buSzPts val="2800"/>
              <a:buNone/>
            </a:pPr>
            <a:endParaRPr dirty="0"/>
          </a:p>
          <a:p>
            <a:pPr marL="577850" lvl="0" indent="-577850" algn="just" rtl="0">
              <a:lnSpc>
                <a:spcPct val="90000"/>
              </a:lnSpc>
              <a:spcBef>
                <a:spcPts val="1000"/>
              </a:spcBef>
              <a:spcAft>
                <a:spcPts val="0"/>
              </a:spcAft>
              <a:buClr>
                <a:schemeClr val="dk1"/>
              </a:buClr>
              <a:buSzPts val="2800"/>
              <a:buNone/>
            </a:pPr>
            <a:endParaRPr dirty="0"/>
          </a:p>
          <a:p>
            <a:pPr marL="577850" lvl="0" indent="-577850" algn="just" rtl="0">
              <a:lnSpc>
                <a:spcPct val="90000"/>
              </a:lnSpc>
              <a:spcBef>
                <a:spcPts val="1000"/>
              </a:spcBef>
              <a:spcAft>
                <a:spcPts val="0"/>
              </a:spcAft>
              <a:buClr>
                <a:schemeClr val="dk1"/>
              </a:buClr>
              <a:buSzPts val="2800"/>
              <a:buNone/>
            </a:pPr>
            <a:endParaRPr dirty="0"/>
          </a:p>
          <a:p>
            <a:pPr marL="577850" lvl="0" indent="-577850" algn="just" rtl="0">
              <a:lnSpc>
                <a:spcPct val="90000"/>
              </a:lnSpc>
              <a:spcBef>
                <a:spcPts val="1000"/>
              </a:spcBef>
              <a:spcAft>
                <a:spcPts val="0"/>
              </a:spcAft>
              <a:buClr>
                <a:schemeClr val="dk1"/>
              </a:buClr>
              <a:buSzPts val="2800"/>
              <a:buNone/>
            </a:pPr>
            <a:endParaRPr dirty="0"/>
          </a:p>
          <a:p>
            <a:pPr marL="577850" lvl="0" indent="-577850" algn="just" rtl="0">
              <a:lnSpc>
                <a:spcPct val="90000"/>
              </a:lnSpc>
              <a:spcBef>
                <a:spcPts val="1000"/>
              </a:spcBef>
              <a:spcAft>
                <a:spcPts val="0"/>
              </a:spcAft>
              <a:buClr>
                <a:schemeClr val="dk1"/>
              </a:buClr>
              <a:buSzPts val="2800"/>
              <a:buNone/>
            </a:pPr>
            <a:endParaRPr dirty="0"/>
          </a:p>
          <a:p>
            <a:pPr marL="577850" lvl="0" indent="-577850" algn="just" rtl="0">
              <a:lnSpc>
                <a:spcPct val="90000"/>
              </a:lnSpc>
              <a:spcBef>
                <a:spcPts val="1000"/>
              </a:spcBef>
              <a:spcAft>
                <a:spcPts val="0"/>
              </a:spcAft>
              <a:buClr>
                <a:schemeClr val="dk1"/>
              </a:buClr>
              <a:buSzPts val="2800"/>
              <a:buNone/>
            </a:pPr>
            <a:endParaRPr dirty="0"/>
          </a:p>
          <a:p>
            <a:pPr marL="577850" lvl="0" indent="-577850" algn="just"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p:nvPr/>
        </p:nvSpPr>
        <p:spPr>
          <a:xfrm>
            <a:off x="2753613" y="2375670"/>
            <a:ext cx="7041740" cy="1673046"/>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dirty="0" smtClean="0">
                <a:solidFill>
                  <a:srgbClr val="FF6600"/>
                </a:solidFill>
                <a:latin typeface="Times New Roman"/>
                <a:ea typeface="Times New Roman"/>
                <a:cs typeface="Times New Roman"/>
                <a:sym typeface="Times New Roman"/>
              </a:rPr>
              <a:t>Thank You</a:t>
            </a:r>
            <a:r>
              <a:rPr lang="en-US" sz="9600" b="0" i="1" u="none" strike="noStrike" cap="none" dirty="0">
                <a:solidFill>
                  <a:srgbClr val="FF6600"/>
                </a:solidFill>
                <a:latin typeface="Times New Roman"/>
                <a:ea typeface="Times New Roman"/>
                <a:cs typeface="Times New Roman"/>
                <a:sym typeface="Times New Roman"/>
              </a:rPr>
              <a:t>!!!</a:t>
            </a:r>
            <a:endParaRPr sz="9600" b="0" i="0" u="none" strike="noStrike" cap="none" dirty="0">
              <a:solidFill>
                <a:srgbClr val="FF66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Text Placeholder 2"/>
          <p:cNvSpPr>
            <a:spLocks noGrp="1"/>
          </p:cNvSpPr>
          <p:nvPr>
            <p:ph type="body" idx="1"/>
          </p:nvPr>
        </p:nvSpPr>
        <p:spPr/>
        <p:txBody>
          <a:bodyPr/>
          <a:lstStyle/>
          <a:p>
            <a:pPr marL="0" lvl="0" indent="0">
              <a:spcBef>
                <a:spcPts val="0"/>
              </a:spcBef>
              <a:buNone/>
            </a:pPr>
            <a:r>
              <a:rPr lang="en-US" dirty="0" smtClean="0"/>
              <a:t>	Personality </a:t>
            </a:r>
            <a:r>
              <a:rPr lang="en-US" dirty="0"/>
              <a:t>is an essential component of our way of life. It influences how we live, speak, respond, and express ourselves, as well as our mental health. Personality analysis is a natural human capacity that is used on a daily basis with a variety of people and for a variety of purposes. Personality Prediction has a variety of real-world applications, including exams for screening of mental illness, human resource  interview shortlisting, friend recommendations etc...</a:t>
            </a:r>
          </a:p>
          <a:p>
            <a:pPr marL="0" lvl="0" indent="0">
              <a:buNone/>
            </a:pPr>
            <a:r>
              <a:rPr lang="en-US" dirty="0"/>
              <a:t>	 The purpose of this project is to predict personality types as one of the sixteen categories of Myers Briggs personality types (MBTI) based on the correlation between people's writing styles and their psychological personalities. We believe that social media gives people the platform to express themselves freely and openly and hence those posts can be an indicator of their personality type. We acknowledge the fact that all personality types are equal.</a:t>
            </a:r>
            <a:endParaRPr lang="en-US" dirty="0" smtClean="0"/>
          </a:p>
          <a:p>
            <a:pPr marL="0" lvl="0" indent="0">
              <a:buNone/>
            </a:pPr>
            <a:endParaRPr lang="en-US" dirty="0"/>
          </a:p>
        </p:txBody>
      </p:sp>
    </p:spTree>
    <p:extLst>
      <p:ext uri="{BB962C8B-B14F-4D97-AF65-F5344CB8AC3E}">
        <p14:creationId xmlns:p14="http://schemas.microsoft.com/office/powerpoint/2010/main" val="156830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Introduction</a:t>
            </a:r>
            <a:endParaRPr/>
          </a:p>
        </p:txBody>
      </p:sp>
      <p:sp>
        <p:nvSpPr>
          <p:cNvPr id="62" name="Google Shape;62;p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chemeClr val="dk1"/>
              </a:buClr>
              <a:buSzPts val="2800"/>
              <a:buFont typeface="Wingdings" pitchFamily="2" charset="2"/>
              <a:buChar char="Ø"/>
            </a:pPr>
            <a:r>
              <a:rPr lang="en-US" dirty="0" smtClean="0"/>
              <a:t>To </a:t>
            </a:r>
            <a:r>
              <a:rPr lang="en-US" dirty="0"/>
              <a:t>predict distinct personality of each individual we develop a machine learning model i.e., the Myers-Briggs Type Indicator. This Project follows the principle of MBTI as a guideline’s so that it helps to identify the personality of  the user based on the following personality dimensions: Introvert (</a:t>
            </a:r>
            <a:r>
              <a:rPr lang="en-US" dirty="0" smtClean="0"/>
              <a:t>I) or </a:t>
            </a:r>
            <a:r>
              <a:rPr lang="en-US" dirty="0"/>
              <a:t>Extrovert (E), </a:t>
            </a:r>
            <a:r>
              <a:rPr lang="en-US" dirty="0" smtClean="0"/>
              <a:t>Sensation(S) or </a:t>
            </a:r>
            <a:r>
              <a:rPr lang="en-US" dirty="0"/>
              <a:t>Intuition(N), Thinking(T) </a:t>
            </a:r>
            <a:r>
              <a:rPr lang="en-US" dirty="0" smtClean="0"/>
              <a:t>or </a:t>
            </a:r>
            <a:r>
              <a:rPr lang="en-US" dirty="0"/>
              <a:t>Feeling(F), Perceiving(P) </a:t>
            </a:r>
            <a:r>
              <a:rPr lang="en-US" dirty="0" smtClean="0"/>
              <a:t>or </a:t>
            </a:r>
            <a:r>
              <a:rPr lang="en-US" dirty="0"/>
              <a:t>Judging(J</a:t>
            </a:r>
            <a:r>
              <a:rPr lang="en-US" dirty="0" smtClean="0"/>
              <a:t>).</a:t>
            </a:r>
          </a:p>
          <a:p>
            <a:pPr marL="0" lvl="0" indent="0" algn="just" rtl="0">
              <a:lnSpc>
                <a:spcPct val="90000"/>
              </a:lnSpc>
              <a:spcBef>
                <a:spcPts val="0"/>
              </a:spcBef>
              <a:spcAft>
                <a:spcPts val="0"/>
              </a:spcAft>
              <a:buClr>
                <a:schemeClr val="dk1"/>
              </a:buClr>
              <a:buSzPts val="2800"/>
              <a:buNone/>
            </a:pPr>
            <a:endParaRPr lang="en-US" dirty="0"/>
          </a:p>
          <a:p>
            <a:pPr lvl="0" indent="-457200" algn="just" rtl="0">
              <a:lnSpc>
                <a:spcPct val="90000"/>
              </a:lnSpc>
              <a:spcBef>
                <a:spcPts val="0"/>
              </a:spcBef>
              <a:spcAft>
                <a:spcPts val="0"/>
              </a:spcAft>
              <a:buClr>
                <a:schemeClr val="dk1"/>
              </a:buClr>
              <a:buSzPts val="2800"/>
              <a:buFont typeface="Wingdings" pitchFamily="2" charset="2"/>
              <a:buChar char="Ø"/>
            </a:pPr>
            <a:r>
              <a:rPr lang="en-US" dirty="0" smtClean="0"/>
              <a:t>The </a:t>
            </a:r>
            <a:r>
              <a:rPr lang="en-US" dirty="0"/>
              <a:t>coalescence of the above four types of personality dimensions will result in sixteen types of personality such as "INFJ" or "ENFP" </a:t>
            </a:r>
            <a:r>
              <a:rPr lang="en-US" dirty="0" smtClean="0"/>
              <a:t>etc.</a:t>
            </a:r>
          </a:p>
          <a:p>
            <a:pPr marL="0" lvl="0" indent="0" algn="just" rtl="0">
              <a:lnSpc>
                <a:spcPct val="90000"/>
              </a:lnSpc>
              <a:spcBef>
                <a:spcPts val="0"/>
              </a:spcBef>
              <a:spcAft>
                <a:spcPts val="0"/>
              </a:spcAft>
              <a:buClr>
                <a:schemeClr val="dk1"/>
              </a:buClr>
              <a:buSzPts val="2800"/>
              <a:buNone/>
            </a:pPr>
            <a:endParaRPr lang="en-US" dirty="0"/>
          </a:p>
          <a:p>
            <a:pPr lvl="0" indent="-457200" algn="just" rtl="0">
              <a:lnSpc>
                <a:spcPct val="90000"/>
              </a:lnSpc>
              <a:spcBef>
                <a:spcPts val="0"/>
              </a:spcBef>
              <a:spcAft>
                <a:spcPts val="0"/>
              </a:spcAft>
              <a:buClr>
                <a:schemeClr val="dk1"/>
              </a:buClr>
              <a:buSzPts val="2800"/>
              <a:buFont typeface="Wingdings" pitchFamily="2" charset="2"/>
              <a:buChar char="Ø"/>
            </a:pPr>
            <a:r>
              <a:rPr lang="en-US" dirty="0" smtClean="0"/>
              <a:t>In </a:t>
            </a:r>
            <a:r>
              <a:rPr lang="en-US" dirty="0"/>
              <a:t>our model we have used algorithms like </a:t>
            </a:r>
            <a:r>
              <a:rPr lang="en-US" dirty="0" smtClean="0"/>
              <a:t>Random Forest, Decision Tree, </a:t>
            </a:r>
            <a:r>
              <a:rPr lang="en-US" dirty="0"/>
              <a:t>XG </a:t>
            </a:r>
            <a:r>
              <a:rPr lang="en-US" dirty="0" smtClean="0"/>
              <a:t>Boost and SVM. </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Literature Survey</a:t>
            </a:r>
            <a:endParaRPr/>
          </a:p>
        </p:txBody>
      </p:sp>
      <p:sp>
        <p:nvSpPr>
          <p:cNvPr id="80" name="Google Shape;80;p8"/>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800"/>
              <a:buNone/>
            </a:pPr>
            <a:r>
              <a:rPr lang="en-US" dirty="0" smtClean="0"/>
              <a:t>[1] </a:t>
            </a:r>
            <a:r>
              <a:rPr lang="en-US" u="sng" dirty="0" smtClean="0">
                <a:solidFill>
                  <a:schemeClr val="hlink"/>
                </a:solidFill>
                <a:hlinkClick r:id="rId3"/>
              </a:rPr>
              <a:t>Personality </a:t>
            </a:r>
            <a:r>
              <a:rPr lang="en-US" u="sng" dirty="0">
                <a:solidFill>
                  <a:schemeClr val="hlink"/>
                </a:solidFill>
                <a:hlinkClick r:id="rId3"/>
              </a:rPr>
              <a:t>Classification from Online Text using Machine Learning Approach </a:t>
            </a:r>
            <a:endParaRPr lang="en-US" u="sng" dirty="0" smtClean="0">
              <a:solidFill>
                <a:schemeClr val="hlink"/>
              </a:solidFill>
            </a:endParaRPr>
          </a:p>
          <a:p>
            <a:pPr marL="0" lvl="0" indent="0" algn="just" rtl="0">
              <a:lnSpc>
                <a:spcPct val="90000"/>
              </a:lnSpc>
              <a:spcBef>
                <a:spcPts val="0"/>
              </a:spcBef>
              <a:spcAft>
                <a:spcPts val="0"/>
              </a:spcAft>
              <a:buClr>
                <a:schemeClr val="dk1"/>
              </a:buClr>
              <a:buSzPts val="2800"/>
              <a:buNone/>
            </a:pPr>
            <a:r>
              <a:rPr lang="en-US" dirty="0" smtClean="0"/>
              <a:t>Working </a:t>
            </a:r>
            <a:r>
              <a:rPr lang="en-US" dirty="0"/>
              <a:t>Procedure of the System for Personality Traits </a:t>
            </a:r>
            <a:r>
              <a:rPr lang="en-US" dirty="0" smtClean="0"/>
              <a:t>Prediction: The </a:t>
            </a:r>
            <a:r>
              <a:rPr lang="en-US" dirty="0"/>
              <a:t>proposed model is trained by giving both </a:t>
            </a:r>
            <a:r>
              <a:rPr lang="en-US" dirty="0" err="1"/>
              <a:t>labelled</a:t>
            </a:r>
            <a:r>
              <a:rPr lang="en-US" dirty="0"/>
              <a:t> data (MBTI type) and text (in the form of tweets). After training the model, it is evaluated for efficiency. For better prediction, the dataset will be split into three phases (training phase, validating phase and testing phase). The validating step will reduce </a:t>
            </a:r>
            <a:r>
              <a:rPr lang="en-US" dirty="0" err="1"/>
              <a:t>overfitting</a:t>
            </a:r>
            <a:r>
              <a:rPr lang="en-US" dirty="0"/>
              <a:t> of data.</a:t>
            </a:r>
            <a:endParaRPr dirty="0"/>
          </a:p>
          <a:p>
            <a:pPr marL="0" lvl="0" indent="0" algn="just" rtl="0">
              <a:lnSpc>
                <a:spcPct val="90000"/>
              </a:lnSpc>
              <a:spcBef>
                <a:spcPts val="1000"/>
              </a:spcBef>
              <a:spcAft>
                <a:spcPts val="0"/>
              </a:spcAft>
              <a:buClr>
                <a:schemeClr val="dk1"/>
              </a:buClr>
              <a:buSzPts val="2800"/>
              <a:buNone/>
            </a:pPr>
            <a:endParaRPr dirty="0" smtClean="0"/>
          </a:p>
          <a:p>
            <a:pPr marL="0" lvl="0" indent="0">
              <a:buNone/>
            </a:pPr>
            <a:r>
              <a:rPr lang="en-US" dirty="0" smtClean="0"/>
              <a:t>[2]  </a:t>
            </a:r>
            <a:r>
              <a:rPr lang="en-US" dirty="0">
                <a:hlinkClick r:id="rId4" action="ppaction://hlinkfile"/>
              </a:rPr>
              <a:t>Personality Analysis using Social Media</a:t>
            </a:r>
            <a:r>
              <a:rPr lang="en-US" dirty="0" smtClean="0"/>
              <a:t>  </a:t>
            </a:r>
          </a:p>
          <a:p>
            <a:pPr marL="0" lvl="0" indent="0">
              <a:buNone/>
            </a:pPr>
            <a:r>
              <a:rPr lang="en-US" dirty="0" smtClean="0"/>
              <a:t>Pre-processing: In </a:t>
            </a:r>
            <a:r>
              <a:rPr lang="en-US" dirty="0"/>
              <a:t>this step we preprocess the dataset by removing the unwanted characters and words from our dataset. Hyperlink removal, Emoticons handing, Unwanted character removal, </a:t>
            </a:r>
            <a:r>
              <a:rPr lang="en-US" dirty="0" err="1"/>
              <a:t>Stopword</a:t>
            </a:r>
            <a:r>
              <a:rPr lang="en-US" dirty="0"/>
              <a:t> removal, Lemmatization, Stemming.</a:t>
            </a:r>
            <a:endParaRPr dirty="0"/>
          </a:p>
          <a:p>
            <a:pPr marL="0" lvl="0" indent="0" algn="just" rtl="0">
              <a:lnSpc>
                <a:spcPct val="90000"/>
              </a:lnSpc>
              <a:spcBef>
                <a:spcPts val="1000"/>
              </a:spcBef>
              <a:spcAft>
                <a:spcPts val="0"/>
              </a:spcAft>
              <a:buClr>
                <a:schemeClr val="dk1"/>
              </a:buClr>
              <a:buSzPts val="2800"/>
              <a:buNone/>
            </a:pPr>
            <a:r>
              <a:rPr lang="en-US" dirty="0"/>
              <a:t> </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Contd…</a:t>
            </a:r>
            <a:endParaRPr/>
          </a:p>
        </p:txBody>
      </p:sp>
      <p:sp>
        <p:nvSpPr>
          <p:cNvPr id="86" name="Google Shape;86;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dirty="0" smtClean="0"/>
              <a:t>[3]  </a:t>
            </a:r>
            <a:r>
              <a:rPr lang="en-US" u="sng" dirty="0" smtClean="0">
                <a:solidFill>
                  <a:schemeClr val="hlink"/>
                </a:solidFill>
                <a:hlinkClick r:id="rId3"/>
              </a:rPr>
              <a:t>A </a:t>
            </a:r>
            <a:r>
              <a:rPr lang="en-US" u="sng" dirty="0">
                <a:solidFill>
                  <a:schemeClr val="hlink"/>
                </a:solidFill>
                <a:hlinkClick r:id="rId3"/>
              </a:rPr>
              <a:t>System for Personality and Happiness </a:t>
            </a:r>
            <a:r>
              <a:rPr lang="en-US" u="sng" dirty="0" smtClean="0">
                <a:solidFill>
                  <a:schemeClr val="hlink"/>
                </a:solidFill>
                <a:hlinkClick r:id="rId3"/>
              </a:rPr>
              <a:t>Detection</a:t>
            </a:r>
            <a:endParaRPr dirty="0"/>
          </a:p>
          <a:p>
            <a:pPr marL="0" lvl="0" indent="0">
              <a:buNone/>
            </a:pPr>
            <a:r>
              <a:rPr lang="en-US" dirty="0"/>
              <a:t>  </a:t>
            </a:r>
            <a:r>
              <a:rPr lang="en-US" dirty="0"/>
              <a:t>In this work, the aim is to try to classify messages with within the personality features described in Table 1 using supervised machine learning algorithms. The key idea is that these messages have words that will be preprocessed and clustered in order to see whether its possible to match somehow the obtained clusters with the personality features model described before. </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Existing System</a:t>
            </a:r>
            <a:endParaRPr/>
          </a:p>
        </p:txBody>
      </p:sp>
      <p:sp>
        <p:nvSpPr>
          <p:cNvPr id="68" name="Google Shape;68;p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lvl="0" indent="-457200">
              <a:spcBef>
                <a:spcPts val="0"/>
              </a:spcBef>
              <a:buFont typeface="Wingdings" pitchFamily="2" charset="2"/>
              <a:buChar char="Ø"/>
            </a:pPr>
            <a:r>
              <a:rPr lang="en-US" dirty="0"/>
              <a:t>In the existing system, implementation of machine learning algorithms is bit complex to build due to the lack of information about the data visualization. </a:t>
            </a:r>
            <a:endParaRPr lang="en-US" dirty="0" smtClean="0"/>
          </a:p>
          <a:p>
            <a:pPr lvl="0" indent="-457200">
              <a:spcBef>
                <a:spcPts val="0"/>
              </a:spcBef>
              <a:buFont typeface="Wingdings" pitchFamily="2" charset="2"/>
              <a:buChar char="Ø"/>
            </a:pPr>
            <a:endParaRPr lang="en-US" dirty="0"/>
          </a:p>
          <a:p>
            <a:pPr lvl="0" indent="-457200">
              <a:spcBef>
                <a:spcPts val="0"/>
              </a:spcBef>
              <a:buFont typeface="Wingdings" pitchFamily="2" charset="2"/>
              <a:buChar char="Ø"/>
            </a:pPr>
            <a:r>
              <a:rPr lang="en-US" dirty="0" smtClean="0"/>
              <a:t>Mathematical </a:t>
            </a:r>
            <a:r>
              <a:rPr lang="en-US" dirty="0"/>
              <a:t>calculations are used in existing system for model building this may takes the lot of time and complexity. </a:t>
            </a:r>
            <a:endParaRPr lang="en-US" dirty="0" smtClean="0"/>
          </a:p>
          <a:p>
            <a:pPr lvl="0" indent="-457200">
              <a:spcBef>
                <a:spcPts val="0"/>
              </a:spcBef>
              <a:buFont typeface="Wingdings" pitchFamily="2" charset="2"/>
              <a:buChar char="Ø"/>
            </a:pPr>
            <a:endParaRPr lang="en-US" dirty="0"/>
          </a:p>
          <a:p>
            <a:pPr lvl="0" indent="-457200">
              <a:spcBef>
                <a:spcPts val="0"/>
              </a:spcBef>
              <a:buFont typeface="Wingdings" pitchFamily="2" charset="2"/>
              <a:buChar char="Ø"/>
            </a:pPr>
            <a:r>
              <a:rPr lang="en-US" dirty="0" smtClean="0"/>
              <a:t>To </a:t>
            </a:r>
            <a:r>
              <a:rPr lang="en-US" dirty="0"/>
              <a:t>overcome all this, we use machine learning packages available in the </a:t>
            </a:r>
            <a:r>
              <a:rPr lang="en-US" dirty="0" err="1"/>
              <a:t>scikit</a:t>
            </a:r>
            <a:r>
              <a:rPr lang="en-US" dirty="0"/>
              <a:t>-learn library</a:t>
            </a:r>
            <a:r>
              <a:rPr lang="en-US" dirty="0" smtClean="0"/>
              <a:t>.</a:t>
            </a:r>
          </a:p>
          <a:p>
            <a:pPr lvl="0" indent="-457200">
              <a:spcBef>
                <a:spcPts val="0"/>
              </a:spcBef>
              <a:buFont typeface="Wingdings" pitchFamily="2" charset="2"/>
              <a:buChar char="Ø"/>
            </a:pPr>
            <a:endParaRPr lang="en-US" dirty="0"/>
          </a:p>
          <a:p>
            <a:pPr indent="-457200">
              <a:spcBef>
                <a:spcPts val="0"/>
              </a:spcBef>
              <a:buFont typeface="Wingdings" pitchFamily="2" charset="2"/>
              <a:buChar char="Ø"/>
            </a:pPr>
            <a:r>
              <a:rPr lang="en-US" dirty="0"/>
              <a:t>Disadvantages</a:t>
            </a:r>
            <a:r>
              <a:rPr lang="en-US" dirty="0" smtClean="0"/>
              <a:t>: </a:t>
            </a:r>
            <a:r>
              <a:rPr lang="en-US" dirty="0"/>
              <a:t>High complexity</a:t>
            </a:r>
            <a:r>
              <a:rPr lang="en-US" dirty="0" smtClean="0"/>
              <a:t>.</a:t>
            </a:r>
          </a:p>
          <a:p>
            <a:pPr marL="0" indent="0">
              <a:spcBef>
                <a:spcPts val="0"/>
              </a:spcBef>
              <a:buNone/>
            </a:pPr>
            <a:r>
              <a:rPr lang="en-US" dirty="0"/>
              <a:t>	</a:t>
            </a:r>
            <a:r>
              <a:rPr lang="en-US" dirty="0" smtClean="0"/>
              <a:t>		Time </a:t>
            </a:r>
            <a:r>
              <a:rPr lang="en-US" dirty="0"/>
              <a:t>consuming</a:t>
            </a:r>
            <a:r>
              <a:rPr lang="en-US" dirty="0" smtClean="0"/>
              <a:t>.</a:t>
            </a:r>
            <a:r>
              <a:rPr lang="en-US" dirty="0"/>
              <a:t>	</a:t>
            </a:r>
            <a:r>
              <a:rPr lang="en-US"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Proposed System</a:t>
            </a:r>
            <a:endParaRPr/>
          </a:p>
        </p:txBody>
      </p:sp>
      <p:sp>
        <p:nvSpPr>
          <p:cNvPr id="74" name="Google Shape;74;p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635000" indent="-457200">
              <a:buFont typeface="Wingdings" pitchFamily="2" charset="2"/>
              <a:buChar char="Ø"/>
            </a:pPr>
            <a:r>
              <a:rPr lang="en-US" dirty="0" smtClean="0"/>
              <a:t>In the past, several </a:t>
            </a:r>
            <a:r>
              <a:rPr lang="en-US" dirty="0"/>
              <a:t>machine learning models </a:t>
            </a:r>
            <a:r>
              <a:rPr lang="en-US" dirty="0" smtClean="0"/>
              <a:t>were proposed to </a:t>
            </a:r>
            <a:r>
              <a:rPr lang="en-US" dirty="0"/>
              <a:t>classify the personality through the posts, but none have adequately addressed this misdiagnosis problem</a:t>
            </a:r>
            <a:r>
              <a:rPr lang="en-US" dirty="0" smtClean="0"/>
              <a:t>. </a:t>
            </a:r>
          </a:p>
          <a:p>
            <a:pPr marL="635000" indent="-457200">
              <a:buFont typeface="Wingdings" pitchFamily="2" charset="2"/>
              <a:buChar char="Ø"/>
            </a:pPr>
            <a:r>
              <a:rPr lang="en-US" dirty="0" smtClean="0"/>
              <a:t>Also</a:t>
            </a:r>
            <a:r>
              <a:rPr lang="en-US" dirty="0"/>
              <a:t>, similar studies that have proposed models for evaluation of </a:t>
            </a:r>
            <a:r>
              <a:rPr lang="en-US" dirty="0" smtClean="0"/>
              <a:t>such as </a:t>
            </a:r>
            <a:r>
              <a:rPr lang="en-US" dirty="0"/>
              <a:t>performance classification mostly do not consider the heterogeneity and the size of the </a:t>
            </a:r>
            <a:r>
              <a:rPr lang="en-US" dirty="0" smtClean="0"/>
              <a:t>data. </a:t>
            </a:r>
            <a:r>
              <a:rPr lang="en-US" dirty="0"/>
              <a:t>Therefore, we propose a Decision Tree, Random Forest, and </a:t>
            </a:r>
            <a:r>
              <a:rPr lang="en-US" dirty="0" err="1"/>
              <a:t>XGBoost</a:t>
            </a:r>
            <a:r>
              <a:rPr lang="en-US" dirty="0"/>
              <a:t> to classify the personality. </a:t>
            </a:r>
            <a:endParaRPr lang="en-US" dirty="0" smtClean="0"/>
          </a:p>
          <a:p>
            <a:pPr marL="177800" indent="0">
              <a:buNone/>
            </a:pPr>
            <a:endParaRPr lang="en-US" dirty="0" smtClean="0"/>
          </a:p>
          <a:p>
            <a:pPr marL="635000" indent="-457200">
              <a:buFont typeface="Wingdings" pitchFamily="2" charset="2"/>
              <a:buChar char="Ø"/>
            </a:pPr>
            <a:r>
              <a:rPr lang="en-US" dirty="0"/>
              <a:t>Advantages: </a:t>
            </a:r>
            <a:r>
              <a:rPr lang="en-US" dirty="0" smtClean="0"/>
              <a:t>Highest accuracy.</a:t>
            </a:r>
          </a:p>
          <a:p>
            <a:pPr marL="177800" indent="0">
              <a:buNone/>
            </a:pPr>
            <a:r>
              <a:rPr lang="en-US" dirty="0"/>
              <a:t>	</a:t>
            </a:r>
            <a:r>
              <a:rPr lang="en-US" dirty="0" smtClean="0"/>
              <a:t>	        Reduces </a:t>
            </a:r>
            <a:r>
              <a:rPr lang="en-US" dirty="0"/>
              <a:t>time complexity.</a:t>
            </a:r>
            <a:endParaRPr dirty="0"/>
          </a:p>
          <a:p>
            <a:pPr marL="457200" lvl="0" indent="-279400" algn="just" rtl="0">
              <a:lnSpc>
                <a:spcPct val="90000"/>
              </a:lnSpc>
              <a:spcBef>
                <a:spcPts val="1000"/>
              </a:spcBef>
              <a:spcAft>
                <a:spcPts val="0"/>
              </a:spcAft>
              <a:buClr>
                <a:schemeClr val="dk1"/>
              </a:buClr>
              <a:buSzPts val="2800"/>
              <a:buFont typeface="Noto Sans Symbols"/>
              <a:buNone/>
            </a:pPr>
            <a:endParaRPr dirty="0"/>
          </a:p>
          <a:p>
            <a:pPr marL="0" lvl="0" indent="0" algn="just" rtl="0">
              <a:lnSpc>
                <a:spcPct val="90000"/>
              </a:lnSpc>
              <a:spcBef>
                <a:spcPts val="1000"/>
              </a:spcBef>
              <a:spcAft>
                <a:spcPts val="0"/>
              </a:spcAft>
              <a:buClr>
                <a:schemeClr val="dk1"/>
              </a:buClr>
              <a:buSzPts val="2800"/>
              <a:buNone/>
            </a:pPr>
            <a:endParaRPr dirty="0"/>
          </a:p>
          <a:p>
            <a:pPr marL="0" lvl="0" indent="0" algn="just" rtl="0">
              <a:lnSpc>
                <a:spcPct val="90000"/>
              </a:lnSpc>
              <a:spcBef>
                <a:spcPts val="1000"/>
              </a:spcBef>
              <a:spcAft>
                <a:spcPts val="0"/>
              </a:spcAft>
              <a:buClr>
                <a:schemeClr val="dk1"/>
              </a:buClr>
              <a:buSzPts val="2800"/>
              <a:buNone/>
            </a:pPr>
            <a:endParaRPr dirty="0"/>
          </a:p>
          <a:p>
            <a:pPr marL="0" lvl="0" indent="0" algn="just"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Text Placeholder 2"/>
          <p:cNvSpPr>
            <a:spLocks noGrp="1"/>
          </p:cNvSpPr>
          <p:nvPr>
            <p:ph type="body" idx="1"/>
          </p:nvPr>
        </p:nvSpPr>
        <p:spPr/>
        <p:txBody>
          <a:bodyPr numCol="1">
            <a:normAutofit/>
          </a:bodyPr>
          <a:lstStyle/>
          <a:p>
            <a:pPr>
              <a:buFont typeface="Wingdings" pitchFamily="2" charset="2"/>
              <a:buChar char="Ø"/>
            </a:pPr>
            <a:r>
              <a:rPr lang="en-IN" sz="2400" dirty="0" smtClean="0"/>
              <a:t>We predict one of the types from the below MBTI types</a:t>
            </a:r>
          </a:p>
          <a:p>
            <a:pPr marL="50800" indent="0">
              <a:buNone/>
            </a:pPr>
            <a:endParaRPr lang="en-IN" dirty="0" smtClean="0"/>
          </a:p>
          <a:p>
            <a:pPr marL="50800" indent="0">
              <a:buNone/>
            </a:pP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644098316"/>
              </p:ext>
            </p:extLst>
          </p:nvPr>
        </p:nvGraphicFramePr>
        <p:xfrm>
          <a:off x="4070959" y="1640840"/>
          <a:ext cx="3695178" cy="4876800"/>
        </p:xfrm>
        <a:graphic>
          <a:graphicData uri="http://schemas.openxmlformats.org/drawingml/2006/table">
            <a:tbl>
              <a:tblPr firstRow="1" bandRow="1">
                <a:tableStyleId>{5940675A-B579-460E-94D1-54222C63F5DA}</a:tableStyleId>
              </a:tblPr>
              <a:tblGrid>
                <a:gridCol w="1448608"/>
                <a:gridCol w="2246570"/>
              </a:tblGrid>
              <a:tr h="167014">
                <a:tc>
                  <a:txBody>
                    <a:bodyPr/>
                    <a:lstStyle/>
                    <a:p>
                      <a:r>
                        <a:rPr lang="en-IN" dirty="0" smtClean="0"/>
                        <a:t>ISTJ</a:t>
                      </a:r>
                      <a:endParaRPr lang="en-IN" dirty="0"/>
                    </a:p>
                  </a:txBody>
                  <a:tcPr/>
                </a:tc>
                <a:tc>
                  <a:txBody>
                    <a:bodyPr/>
                    <a:lstStyle/>
                    <a:p>
                      <a:r>
                        <a:rPr lang="en-IN" dirty="0" smtClean="0"/>
                        <a:t>The Inspector</a:t>
                      </a:r>
                      <a:endParaRPr lang="en-IN" dirty="0"/>
                    </a:p>
                  </a:txBody>
                  <a:tcPr/>
                </a:tc>
              </a:tr>
              <a:tr h="263829">
                <a:tc>
                  <a:txBody>
                    <a:bodyPr/>
                    <a:lstStyle/>
                    <a:p>
                      <a:r>
                        <a:rPr lang="en-IN" dirty="0" smtClean="0"/>
                        <a:t>ISTP</a:t>
                      </a:r>
                      <a:endParaRPr lang="en-IN" dirty="0"/>
                    </a:p>
                  </a:txBody>
                  <a:tcPr/>
                </a:tc>
                <a:tc>
                  <a:txBody>
                    <a:bodyPr/>
                    <a:lstStyle/>
                    <a:p>
                      <a:r>
                        <a:rPr lang="en-IN" dirty="0" smtClean="0"/>
                        <a:t>The Crafter</a:t>
                      </a:r>
                      <a:endParaRPr lang="en-IN" dirty="0"/>
                    </a:p>
                  </a:txBody>
                  <a:tcPr/>
                </a:tc>
              </a:tr>
              <a:tr h="263829">
                <a:tc>
                  <a:txBody>
                    <a:bodyPr/>
                    <a:lstStyle/>
                    <a:p>
                      <a:r>
                        <a:rPr lang="en-IN" dirty="0" smtClean="0"/>
                        <a:t>ISFJ</a:t>
                      </a:r>
                      <a:endParaRPr lang="en-IN" dirty="0"/>
                    </a:p>
                  </a:txBody>
                  <a:tcPr/>
                </a:tc>
                <a:tc>
                  <a:txBody>
                    <a:bodyPr/>
                    <a:lstStyle/>
                    <a:p>
                      <a:r>
                        <a:rPr lang="en-IN" dirty="0" smtClean="0"/>
                        <a:t>The Protector</a:t>
                      </a:r>
                      <a:endParaRPr lang="en-IN" dirty="0"/>
                    </a:p>
                  </a:txBody>
                  <a:tcPr/>
                </a:tc>
              </a:tr>
              <a:tr h="263829">
                <a:tc>
                  <a:txBody>
                    <a:bodyPr/>
                    <a:lstStyle/>
                    <a:p>
                      <a:r>
                        <a:rPr lang="en-IN" dirty="0" smtClean="0"/>
                        <a:t>ISFP</a:t>
                      </a:r>
                      <a:endParaRPr lang="en-IN" dirty="0"/>
                    </a:p>
                  </a:txBody>
                  <a:tcPr/>
                </a:tc>
                <a:tc>
                  <a:txBody>
                    <a:bodyPr/>
                    <a:lstStyle/>
                    <a:p>
                      <a:r>
                        <a:rPr lang="en-IN" dirty="0" smtClean="0"/>
                        <a:t>The Artist</a:t>
                      </a:r>
                      <a:endParaRPr lang="en-IN" dirty="0"/>
                    </a:p>
                  </a:txBody>
                  <a:tcPr/>
                </a:tc>
              </a:tr>
              <a:tr h="263829">
                <a:tc>
                  <a:txBody>
                    <a:bodyPr/>
                    <a:lstStyle/>
                    <a:p>
                      <a:r>
                        <a:rPr lang="en-IN" dirty="0" smtClean="0"/>
                        <a:t>INFJ</a:t>
                      </a:r>
                      <a:endParaRPr lang="en-IN" dirty="0"/>
                    </a:p>
                  </a:txBody>
                  <a:tcPr/>
                </a:tc>
                <a:tc>
                  <a:txBody>
                    <a:bodyPr/>
                    <a:lstStyle/>
                    <a:p>
                      <a:r>
                        <a:rPr lang="en-IN" dirty="0" smtClean="0"/>
                        <a:t>The Advocate</a:t>
                      </a:r>
                      <a:endParaRPr lang="en-IN" dirty="0"/>
                    </a:p>
                  </a:txBody>
                  <a:tcPr/>
                </a:tc>
              </a:tr>
              <a:tr h="263829">
                <a:tc>
                  <a:txBody>
                    <a:bodyPr/>
                    <a:lstStyle/>
                    <a:p>
                      <a:r>
                        <a:rPr lang="en-IN" dirty="0" smtClean="0"/>
                        <a:t>INFP</a:t>
                      </a:r>
                      <a:endParaRPr lang="en-IN" dirty="0"/>
                    </a:p>
                  </a:txBody>
                  <a:tcPr/>
                </a:tc>
                <a:tc>
                  <a:txBody>
                    <a:bodyPr/>
                    <a:lstStyle/>
                    <a:p>
                      <a:r>
                        <a:rPr lang="en-IN" dirty="0" smtClean="0"/>
                        <a:t>The Mediator</a:t>
                      </a:r>
                      <a:endParaRPr lang="en-IN" dirty="0"/>
                    </a:p>
                  </a:txBody>
                  <a:tcPr/>
                </a:tc>
              </a:tr>
              <a:tr h="263829">
                <a:tc>
                  <a:txBody>
                    <a:bodyPr/>
                    <a:lstStyle/>
                    <a:p>
                      <a:r>
                        <a:rPr lang="en-IN" dirty="0" smtClean="0"/>
                        <a:t>INTJ</a:t>
                      </a:r>
                      <a:endParaRPr lang="en-IN" dirty="0"/>
                    </a:p>
                  </a:txBody>
                  <a:tcPr/>
                </a:tc>
                <a:tc>
                  <a:txBody>
                    <a:bodyPr/>
                    <a:lstStyle/>
                    <a:p>
                      <a:r>
                        <a:rPr lang="en-IN" dirty="0" smtClean="0"/>
                        <a:t>The Architect</a:t>
                      </a:r>
                      <a:endParaRPr lang="en-IN" dirty="0"/>
                    </a:p>
                  </a:txBody>
                  <a:tcPr/>
                </a:tc>
              </a:tr>
              <a:tr h="263829">
                <a:tc>
                  <a:txBody>
                    <a:bodyPr/>
                    <a:lstStyle/>
                    <a:p>
                      <a:r>
                        <a:rPr lang="en-IN" dirty="0" smtClean="0"/>
                        <a:t>INTP</a:t>
                      </a:r>
                      <a:endParaRPr lang="en-IN" dirty="0"/>
                    </a:p>
                  </a:txBody>
                  <a:tcPr/>
                </a:tc>
                <a:tc>
                  <a:txBody>
                    <a:bodyPr/>
                    <a:lstStyle/>
                    <a:p>
                      <a:r>
                        <a:rPr lang="en-IN" dirty="0" smtClean="0"/>
                        <a:t>The Thinker</a:t>
                      </a:r>
                      <a:endParaRPr lang="en-IN" dirty="0"/>
                    </a:p>
                  </a:txBody>
                  <a:tcPr/>
                </a:tc>
              </a:tr>
              <a:tr h="263829">
                <a:tc>
                  <a:txBody>
                    <a:bodyPr/>
                    <a:lstStyle/>
                    <a:p>
                      <a:r>
                        <a:rPr lang="en-IN" dirty="0" smtClean="0"/>
                        <a:t>ESTP</a:t>
                      </a:r>
                      <a:endParaRPr lang="en-IN" dirty="0"/>
                    </a:p>
                  </a:txBody>
                  <a:tcPr/>
                </a:tc>
                <a:tc>
                  <a:txBody>
                    <a:bodyPr/>
                    <a:lstStyle/>
                    <a:p>
                      <a:r>
                        <a:rPr lang="en-IN" dirty="0" smtClean="0"/>
                        <a:t>The Persuader</a:t>
                      </a:r>
                      <a:endParaRPr lang="en-IN" dirty="0"/>
                    </a:p>
                  </a:txBody>
                  <a:tcPr/>
                </a:tc>
              </a:tr>
              <a:tr h="263829">
                <a:tc>
                  <a:txBody>
                    <a:bodyPr/>
                    <a:lstStyle/>
                    <a:p>
                      <a:r>
                        <a:rPr lang="en-IN" dirty="0" smtClean="0"/>
                        <a:t>ESTJ</a:t>
                      </a:r>
                      <a:endParaRPr lang="en-IN" dirty="0"/>
                    </a:p>
                  </a:txBody>
                  <a:tcPr/>
                </a:tc>
                <a:tc>
                  <a:txBody>
                    <a:bodyPr/>
                    <a:lstStyle/>
                    <a:p>
                      <a:r>
                        <a:rPr lang="en-IN" dirty="0" smtClean="0"/>
                        <a:t>The Director</a:t>
                      </a:r>
                      <a:endParaRPr lang="en-IN" dirty="0"/>
                    </a:p>
                  </a:txBody>
                  <a:tcPr/>
                </a:tc>
              </a:tr>
              <a:tr h="263829">
                <a:tc>
                  <a:txBody>
                    <a:bodyPr/>
                    <a:lstStyle/>
                    <a:p>
                      <a:r>
                        <a:rPr lang="en-IN" dirty="0" smtClean="0"/>
                        <a:t>ESFP</a:t>
                      </a:r>
                      <a:endParaRPr lang="en-IN" dirty="0"/>
                    </a:p>
                  </a:txBody>
                  <a:tcPr/>
                </a:tc>
                <a:tc>
                  <a:txBody>
                    <a:bodyPr/>
                    <a:lstStyle/>
                    <a:p>
                      <a:r>
                        <a:rPr lang="en-IN" dirty="0" smtClean="0"/>
                        <a:t>The Performer</a:t>
                      </a:r>
                      <a:endParaRPr lang="en-IN" dirty="0"/>
                    </a:p>
                  </a:txBody>
                  <a:tcPr/>
                </a:tc>
              </a:tr>
              <a:tr h="263829">
                <a:tc>
                  <a:txBody>
                    <a:bodyPr/>
                    <a:lstStyle/>
                    <a:p>
                      <a:r>
                        <a:rPr lang="en-IN" dirty="0" smtClean="0"/>
                        <a:t>ESFJ</a:t>
                      </a:r>
                      <a:endParaRPr lang="en-IN" dirty="0"/>
                    </a:p>
                  </a:txBody>
                  <a:tcPr/>
                </a:tc>
                <a:tc>
                  <a:txBody>
                    <a:bodyPr/>
                    <a:lstStyle/>
                    <a:p>
                      <a:r>
                        <a:rPr lang="en-IN" dirty="0" smtClean="0"/>
                        <a:t>The Caregiver</a:t>
                      </a:r>
                      <a:endParaRPr lang="en-IN" dirty="0"/>
                    </a:p>
                  </a:txBody>
                  <a:tcPr/>
                </a:tc>
              </a:tr>
              <a:tr h="263829">
                <a:tc>
                  <a:txBody>
                    <a:bodyPr/>
                    <a:lstStyle/>
                    <a:p>
                      <a:r>
                        <a:rPr lang="en-IN" dirty="0" smtClean="0"/>
                        <a:t>ENFP</a:t>
                      </a:r>
                      <a:endParaRPr lang="en-IN" dirty="0"/>
                    </a:p>
                  </a:txBody>
                  <a:tcPr/>
                </a:tc>
                <a:tc>
                  <a:txBody>
                    <a:bodyPr/>
                    <a:lstStyle/>
                    <a:p>
                      <a:r>
                        <a:rPr lang="en-IN" dirty="0" smtClean="0"/>
                        <a:t>The Champion</a:t>
                      </a:r>
                      <a:endParaRPr lang="en-IN" dirty="0"/>
                    </a:p>
                  </a:txBody>
                  <a:tcPr/>
                </a:tc>
              </a:tr>
              <a:tr h="263829">
                <a:tc>
                  <a:txBody>
                    <a:bodyPr/>
                    <a:lstStyle/>
                    <a:p>
                      <a:r>
                        <a:rPr lang="en-IN" dirty="0" smtClean="0"/>
                        <a:t>ENFJ</a:t>
                      </a:r>
                      <a:endParaRPr lang="en-IN" dirty="0"/>
                    </a:p>
                  </a:txBody>
                  <a:tcPr/>
                </a:tc>
                <a:tc>
                  <a:txBody>
                    <a:bodyPr/>
                    <a:lstStyle/>
                    <a:p>
                      <a:r>
                        <a:rPr lang="en-IN" dirty="0" smtClean="0"/>
                        <a:t>The Giver</a:t>
                      </a:r>
                      <a:endParaRPr lang="en-IN" dirty="0"/>
                    </a:p>
                  </a:txBody>
                  <a:tcPr/>
                </a:tc>
              </a:tr>
              <a:tr h="263829">
                <a:tc>
                  <a:txBody>
                    <a:bodyPr/>
                    <a:lstStyle/>
                    <a:p>
                      <a:r>
                        <a:rPr lang="en-IN" dirty="0" smtClean="0"/>
                        <a:t>ENTP</a:t>
                      </a:r>
                      <a:endParaRPr lang="en-IN" dirty="0"/>
                    </a:p>
                  </a:txBody>
                  <a:tcPr/>
                </a:tc>
                <a:tc>
                  <a:txBody>
                    <a:bodyPr/>
                    <a:lstStyle/>
                    <a:p>
                      <a:r>
                        <a:rPr lang="en-IN" dirty="0" smtClean="0"/>
                        <a:t>The Debater</a:t>
                      </a:r>
                      <a:endParaRPr lang="en-IN" dirty="0"/>
                    </a:p>
                  </a:txBody>
                  <a:tcPr/>
                </a:tc>
              </a:tr>
              <a:tr h="0">
                <a:tc>
                  <a:txBody>
                    <a:bodyPr/>
                    <a:lstStyle/>
                    <a:p>
                      <a:r>
                        <a:rPr lang="en-IN" dirty="0" smtClean="0"/>
                        <a:t>ENTJ</a:t>
                      </a:r>
                      <a:endParaRPr lang="en-IN" dirty="0"/>
                    </a:p>
                  </a:txBody>
                  <a:tcPr/>
                </a:tc>
                <a:tc>
                  <a:txBody>
                    <a:bodyPr/>
                    <a:lstStyle/>
                    <a:p>
                      <a:r>
                        <a:rPr lang="en-IN" dirty="0" smtClean="0"/>
                        <a:t>The Commander</a:t>
                      </a:r>
                      <a:endParaRPr lang="en-IN" dirty="0"/>
                    </a:p>
                  </a:txBody>
                  <a:tcPr/>
                </a:tc>
              </a:tr>
            </a:tbl>
          </a:graphicData>
        </a:graphic>
      </p:graphicFrame>
    </p:spTree>
    <p:extLst>
      <p:ext uri="{BB962C8B-B14F-4D97-AF65-F5344CB8AC3E}">
        <p14:creationId xmlns:p14="http://schemas.microsoft.com/office/powerpoint/2010/main" val="189870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2461</TotalTime>
  <Words>1378</Words>
  <Application>Microsoft Office PowerPoint</Application>
  <PresentationFormat>Custom</PresentationFormat>
  <Paragraphs>253</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Custom Design</vt:lpstr>
      <vt:lpstr>PowerPoint Presentation</vt:lpstr>
      <vt:lpstr>Contents</vt:lpstr>
      <vt:lpstr>Abstract</vt:lpstr>
      <vt:lpstr>Introduction</vt:lpstr>
      <vt:lpstr>Literature Survey</vt:lpstr>
      <vt:lpstr>Contd…</vt:lpstr>
      <vt:lpstr>Existing System</vt:lpstr>
      <vt:lpstr>Proposed System</vt:lpstr>
      <vt:lpstr>Contd…</vt:lpstr>
      <vt:lpstr>Problem Definition</vt:lpstr>
      <vt:lpstr>Requirements</vt:lpstr>
      <vt:lpstr>UML Diagram</vt:lpstr>
      <vt:lpstr>Cotnd…</vt:lpstr>
      <vt:lpstr>Data Flow Diagram</vt:lpstr>
      <vt:lpstr>Sample Code</vt:lpstr>
      <vt:lpstr>Contd…</vt:lpstr>
      <vt:lpstr>Screenshots</vt:lpstr>
      <vt:lpstr>Contd…</vt:lpstr>
      <vt:lpstr>Contd…</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HP</cp:lastModifiedBy>
  <cp:revision>118</cp:revision>
  <dcterms:created xsi:type="dcterms:W3CDTF">2019-06-11T05:35:51Z</dcterms:created>
  <dcterms:modified xsi:type="dcterms:W3CDTF">2022-07-03T15:50:21Z</dcterms:modified>
</cp:coreProperties>
</file>