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6" r:id="rId7"/>
    <p:sldId id="265" r:id="rId8"/>
    <p:sldId id="260" r:id="rId9"/>
    <p:sldId id="261" r:id="rId10"/>
    <p:sldId id="267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B74BC-AD11-CDC9-3908-F19181EC2434}" v="63" dt="2024-04-17T00:10:53.246"/>
    <p1510:client id="{877F7530-14D2-913A-7C45-20344A9CD25D}" v="455" dt="2024-04-18T01:00:25.146"/>
    <p1510:client id="{8AF4FFC8-A839-DE09-3665-9A82FAB15AD4}" v="88" dt="2024-04-16T05:37:55.096"/>
    <p1510:client id="{8EA4A7DE-FD25-3998-1976-46EA3F361B97}" v="997" dt="2024-04-16T07:11:37.650"/>
    <p1510:client id="{ACFDF71F-63E6-B807-E493-4427CC6B2DCD}" v="1" dt="2024-04-16T07:12:43.975"/>
    <p1510:client id="{EA5743C8-B784-E54C-8C62-42B20625EBFA}" v="863" dt="2024-04-17T02:21:02.579"/>
    <p1510:client id="{EE1964F4-FDE1-A2BC-6D3C-38FB74348169}" v="131" dt="2024-04-17T03:49:23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sec.com/blockchain-security-services/" TargetMode="External"/><Relationship Id="rId2" Type="http://schemas.openxmlformats.org/officeDocument/2006/relationships/hyperlink" Target="https://www.getastra.com/blog/knowledge-base/blockchain-security/" TargetMode="External"/><Relationship Id="rId1" Type="http://schemas.openxmlformats.org/officeDocument/2006/relationships/hyperlink" Target="https://docs.aws.amazon.com/prescriptive-guidance/latest/saas-multitenant-api-access-authorization/access-control-types.html" TargetMode="External"/><Relationship Id="rId6" Type="http://schemas.openxmlformats.org/officeDocument/2006/relationships/hyperlink" Target="https://support.blockchain.com/hc/en-us/articles/4413805384852-What-are-the-most-common-scams" TargetMode="External"/><Relationship Id="rId5" Type="http://schemas.openxmlformats.org/officeDocument/2006/relationships/hyperlink" Target="https://www.ibm.com/topics/blockchain-security" TargetMode="External"/><Relationship Id="rId4" Type="http://schemas.openxmlformats.org/officeDocument/2006/relationships/hyperlink" Target="https://aws.amazon.com/blockchain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sec.com/blockchain-security-services/" TargetMode="External"/><Relationship Id="rId2" Type="http://schemas.openxmlformats.org/officeDocument/2006/relationships/hyperlink" Target="https://www.getastra.com/blog/knowledge-base/blockchain-security/" TargetMode="External"/><Relationship Id="rId1" Type="http://schemas.openxmlformats.org/officeDocument/2006/relationships/hyperlink" Target="https://docs.aws.amazon.com/prescriptive-guidance/latest/saas-multitenant-api-access-authorization/access-control-types.html" TargetMode="External"/><Relationship Id="rId6" Type="http://schemas.openxmlformats.org/officeDocument/2006/relationships/hyperlink" Target="https://support.blockchain.com/hc/en-us/articles/4413805384852-What-are-the-most-common-scams" TargetMode="External"/><Relationship Id="rId5" Type="http://schemas.openxmlformats.org/officeDocument/2006/relationships/hyperlink" Target="https://www.ibm.com/topics/blockchain-security" TargetMode="External"/><Relationship Id="rId4" Type="http://schemas.openxmlformats.org/officeDocument/2006/relationships/hyperlink" Target="https://aws.amazon.com/blockchain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3D430-EF91-44E0-8060-FDAB87593CB1}" type="doc">
      <dgm:prSet loTypeId="urn:microsoft.com/office/officeart/2005/8/layout/list1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0CBE8CC-16FE-473D-878B-1FCBEF4BF632}">
      <dgm:prSet/>
      <dgm:spPr/>
      <dgm:t>
        <a:bodyPr/>
        <a:lstStyle/>
        <a:p>
          <a:r>
            <a:rPr lang="en-US" b="1" dirty="0"/>
            <a:t>What is a blockchain network?</a:t>
          </a:r>
          <a:endParaRPr lang="en-US" dirty="0"/>
        </a:p>
      </dgm:t>
    </dgm:pt>
    <dgm:pt modelId="{255DBFD8-4C91-4923-84D9-66B0A921DE0E}" type="parTrans" cxnId="{417CB4F8-FC36-4776-A362-FA40364C8494}">
      <dgm:prSet/>
      <dgm:spPr/>
      <dgm:t>
        <a:bodyPr/>
        <a:lstStyle/>
        <a:p>
          <a:endParaRPr lang="en-US"/>
        </a:p>
      </dgm:t>
    </dgm:pt>
    <dgm:pt modelId="{EB500C78-179C-4B9B-9E3C-081D478E9D23}" type="sibTrans" cxnId="{417CB4F8-FC36-4776-A362-FA40364C8494}">
      <dgm:prSet/>
      <dgm:spPr/>
      <dgm:t>
        <a:bodyPr/>
        <a:lstStyle/>
        <a:p>
          <a:endParaRPr lang="en-US"/>
        </a:p>
      </dgm:t>
    </dgm:pt>
    <dgm:pt modelId="{3A090F38-F049-4650-98FB-B52161DE0814}">
      <dgm:prSet/>
      <dgm:spPr/>
      <dgm:t>
        <a:bodyPr/>
        <a:lstStyle/>
        <a:p>
          <a:pPr rtl="0"/>
          <a:r>
            <a:rPr lang="en-US" dirty="0"/>
            <a:t>This database mechanism stores data in blocks that are linked together in a chain for a transparent information sharing within a business network</a:t>
          </a:r>
          <a:r>
            <a:rPr lang="en-US" dirty="0">
              <a:latin typeface="Aptos Display" panose="020F0302020204030204"/>
            </a:rPr>
            <a:t> managed by a peer-to-peer(P2P) computer network.</a:t>
          </a:r>
          <a:endParaRPr lang="en-US" dirty="0"/>
        </a:p>
      </dgm:t>
    </dgm:pt>
    <dgm:pt modelId="{644B3A2B-BE71-4164-A124-0D368EACB688}" type="parTrans" cxnId="{6CC7D602-ACA4-457B-A02E-EFC187C7BA23}">
      <dgm:prSet/>
      <dgm:spPr/>
      <dgm:t>
        <a:bodyPr/>
        <a:lstStyle/>
        <a:p>
          <a:endParaRPr lang="en-US"/>
        </a:p>
      </dgm:t>
    </dgm:pt>
    <dgm:pt modelId="{16AA486E-260E-4772-A9D4-C20439E49C51}" type="sibTrans" cxnId="{6CC7D602-ACA4-457B-A02E-EFC187C7BA23}">
      <dgm:prSet/>
      <dgm:spPr/>
      <dgm:t>
        <a:bodyPr/>
        <a:lstStyle/>
        <a:p>
          <a:endParaRPr lang="en-US"/>
        </a:p>
      </dgm:t>
    </dgm:pt>
    <dgm:pt modelId="{453C598A-04F8-4D6D-99D5-D8AB364F6A76}">
      <dgm:prSet/>
      <dgm:spPr/>
      <dgm:t>
        <a:bodyPr/>
        <a:lstStyle/>
        <a:p>
          <a:pPr rtl="0"/>
          <a:r>
            <a:rPr lang="en-US" dirty="0"/>
            <a:t>The data is</a:t>
          </a:r>
          <a:r>
            <a:rPr lang="en-US" dirty="0">
              <a:latin typeface="Aptos Display" panose="020F0302020204030204"/>
            </a:rPr>
            <a:t> safe and </a:t>
          </a:r>
          <a:r>
            <a:rPr lang="en-US" dirty="0"/>
            <a:t> consistent because you cannot delete or modify the chain without consensus from the network.</a:t>
          </a:r>
        </a:p>
      </dgm:t>
    </dgm:pt>
    <dgm:pt modelId="{EDC68757-8328-4F26-A488-827E6FE6AA8A}" type="parTrans" cxnId="{735F134D-56DA-41A9-A136-7A26741BA6E4}">
      <dgm:prSet/>
      <dgm:spPr/>
      <dgm:t>
        <a:bodyPr/>
        <a:lstStyle/>
        <a:p>
          <a:endParaRPr lang="en-US"/>
        </a:p>
      </dgm:t>
    </dgm:pt>
    <dgm:pt modelId="{FD3D9052-F395-4D0A-97BF-BA6A5A481B5B}" type="sibTrans" cxnId="{735F134D-56DA-41A9-A136-7A26741BA6E4}">
      <dgm:prSet/>
      <dgm:spPr/>
      <dgm:t>
        <a:bodyPr/>
        <a:lstStyle/>
        <a:p>
          <a:endParaRPr lang="en-US"/>
        </a:p>
      </dgm:t>
    </dgm:pt>
    <dgm:pt modelId="{D6B5C388-B36E-43EB-8F64-E16E8E7B63B7}">
      <dgm:prSet/>
      <dgm:spPr/>
      <dgm:t>
        <a:bodyPr/>
        <a:lstStyle/>
        <a:p>
          <a:r>
            <a:rPr lang="en-US" b="1" dirty="0"/>
            <a:t>Blockchain Security:</a:t>
          </a:r>
          <a:endParaRPr lang="en-US" dirty="0"/>
        </a:p>
      </dgm:t>
    </dgm:pt>
    <dgm:pt modelId="{38AE3E98-D08A-4F4B-A816-E11C009E76E6}" type="parTrans" cxnId="{E1B1E8EB-B8F4-47FF-B287-F1347264088E}">
      <dgm:prSet/>
      <dgm:spPr/>
      <dgm:t>
        <a:bodyPr/>
        <a:lstStyle/>
        <a:p>
          <a:endParaRPr lang="en-US"/>
        </a:p>
      </dgm:t>
    </dgm:pt>
    <dgm:pt modelId="{232061DE-E8F8-463E-8BC2-64C81A2F62DD}" type="sibTrans" cxnId="{E1B1E8EB-B8F4-47FF-B287-F1347264088E}">
      <dgm:prSet/>
      <dgm:spPr/>
      <dgm:t>
        <a:bodyPr/>
        <a:lstStyle/>
        <a:p>
          <a:endParaRPr lang="en-US"/>
        </a:p>
      </dgm:t>
    </dgm:pt>
    <dgm:pt modelId="{C4E0071A-74DB-476D-A9B7-0C11CAE13B24}">
      <dgm:prSet/>
      <dgm:spPr/>
      <dgm:t>
        <a:bodyPr/>
        <a:lstStyle/>
        <a:p>
          <a:r>
            <a:rPr lang="en-US" dirty="0"/>
            <a:t>Blockchain security is a comprehensive risk management system for a blockchain network.</a:t>
          </a:r>
        </a:p>
      </dgm:t>
    </dgm:pt>
    <dgm:pt modelId="{B110F84E-230C-493F-85E2-5F138008890C}" type="parTrans" cxnId="{7CC5CC3A-C6A3-4C20-8788-88811D3351FB}">
      <dgm:prSet/>
      <dgm:spPr/>
      <dgm:t>
        <a:bodyPr/>
        <a:lstStyle/>
        <a:p>
          <a:endParaRPr lang="en-US"/>
        </a:p>
      </dgm:t>
    </dgm:pt>
    <dgm:pt modelId="{8FD02D9F-60B7-4025-A774-63A18D776DE8}" type="sibTrans" cxnId="{7CC5CC3A-C6A3-4C20-8788-88811D3351FB}">
      <dgm:prSet/>
      <dgm:spPr/>
      <dgm:t>
        <a:bodyPr/>
        <a:lstStyle/>
        <a:p>
          <a:endParaRPr lang="en-US"/>
        </a:p>
      </dgm:t>
    </dgm:pt>
    <dgm:pt modelId="{5EA14DDB-BFC5-4BC3-B24B-BD4427171183}">
      <dgm:prSet/>
      <dgm:spPr/>
      <dgm:t>
        <a:bodyPr/>
        <a:lstStyle/>
        <a:p>
          <a:r>
            <a:rPr lang="en-US" dirty="0"/>
            <a:t>It uses cybersecurity frameworks, assurance services and best practices to reduce risks against attacks and fraud.</a:t>
          </a:r>
        </a:p>
      </dgm:t>
    </dgm:pt>
    <dgm:pt modelId="{8E29B93B-31C8-4B18-A8A3-198351DBD733}" type="parTrans" cxnId="{502A0B26-0A4F-4EB5-81E6-DBBC89AFB503}">
      <dgm:prSet/>
      <dgm:spPr/>
      <dgm:t>
        <a:bodyPr/>
        <a:lstStyle/>
        <a:p>
          <a:endParaRPr lang="en-US"/>
        </a:p>
      </dgm:t>
    </dgm:pt>
    <dgm:pt modelId="{F8AFAB16-760A-411D-A253-E0561A9480D2}" type="sibTrans" cxnId="{502A0B26-0A4F-4EB5-81E6-DBBC89AFB503}">
      <dgm:prSet/>
      <dgm:spPr/>
      <dgm:t>
        <a:bodyPr/>
        <a:lstStyle/>
        <a:p>
          <a:endParaRPr lang="en-US"/>
        </a:p>
      </dgm:t>
    </dgm:pt>
    <dgm:pt modelId="{3FE8325F-4DA9-496F-96C8-0CFFA9CB99F3}" type="pres">
      <dgm:prSet presAssocID="{66D3D430-EF91-44E0-8060-FDAB87593CB1}" presName="linear" presStyleCnt="0">
        <dgm:presLayoutVars>
          <dgm:dir/>
          <dgm:animLvl val="lvl"/>
          <dgm:resizeHandles val="exact"/>
        </dgm:presLayoutVars>
      </dgm:prSet>
      <dgm:spPr/>
    </dgm:pt>
    <dgm:pt modelId="{5A436487-CDAB-4367-9648-0E6CD256D318}" type="pres">
      <dgm:prSet presAssocID="{00CBE8CC-16FE-473D-878B-1FCBEF4BF632}" presName="parentLin" presStyleCnt="0"/>
      <dgm:spPr/>
    </dgm:pt>
    <dgm:pt modelId="{E4EDE8C7-7C3E-4F73-B639-E4C02ECA2B19}" type="pres">
      <dgm:prSet presAssocID="{00CBE8CC-16FE-473D-878B-1FCBEF4BF632}" presName="parentLeftMargin" presStyleLbl="node1" presStyleIdx="0" presStyleCnt="2"/>
      <dgm:spPr/>
    </dgm:pt>
    <dgm:pt modelId="{A1852555-9609-444A-8F18-140D870D2597}" type="pres">
      <dgm:prSet presAssocID="{00CBE8CC-16FE-473D-878B-1FCBEF4BF63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B5A099-4D9A-45E7-BE34-D83CFF2320F4}" type="pres">
      <dgm:prSet presAssocID="{00CBE8CC-16FE-473D-878B-1FCBEF4BF632}" presName="negativeSpace" presStyleCnt="0"/>
      <dgm:spPr/>
    </dgm:pt>
    <dgm:pt modelId="{7B04357F-FC57-4B56-B47C-141BB3FE5B2D}" type="pres">
      <dgm:prSet presAssocID="{00CBE8CC-16FE-473D-878B-1FCBEF4BF632}" presName="childText" presStyleLbl="conFgAcc1" presStyleIdx="0" presStyleCnt="2">
        <dgm:presLayoutVars>
          <dgm:bulletEnabled val="1"/>
        </dgm:presLayoutVars>
      </dgm:prSet>
      <dgm:spPr/>
    </dgm:pt>
    <dgm:pt modelId="{267AECE7-511C-4B82-826D-61575D60EED9}" type="pres">
      <dgm:prSet presAssocID="{EB500C78-179C-4B9B-9E3C-081D478E9D23}" presName="spaceBetweenRectangles" presStyleCnt="0"/>
      <dgm:spPr/>
    </dgm:pt>
    <dgm:pt modelId="{8D0E6EDF-D3C3-4905-B889-A08B83C5C440}" type="pres">
      <dgm:prSet presAssocID="{D6B5C388-B36E-43EB-8F64-E16E8E7B63B7}" presName="parentLin" presStyleCnt="0"/>
      <dgm:spPr/>
    </dgm:pt>
    <dgm:pt modelId="{AD86F44B-64CE-48F2-A982-3AAA716408C7}" type="pres">
      <dgm:prSet presAssocID="{D6B5C388-B36E-43EB-8F64-E16E8E7B63B7}" presName="parentLeftMargin" presStyleLbl="node1" presStyleIdx="0" presStyleCnt="2"/>
      <dgm:spPr/>
    </dgm:pt>
    <dgm:pt modelId="{A33A17F4-7200-4CD3-B4CC-01BDE53A3950}" type="pres">
      <dgm:prSet presAssocID="{D6B5C388-B36E-43EB-8F64-E16E8E7B63B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8536BA-9FE9-4054-9C1C-391CB0B8FB89}" type="pres">
      <dgm:prSet presAssocID="{D6B5C388-B36E-43EB-8F64-E16E8E7B63B7}" presName="negativeSpace" presStyleCnt="0"/>
      <dgm:spPr/>
    </dgm:pt>
    <dgm:pt modelId="{BC600DF0-A567-43B3-AFE6-53BEDEED70D5}" type="pres">
      <dgm:prSet presAssocID="{D6B5C388-B36E-43EB-8F64-E16E8E7B63B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CC7D602-ACA4-457B-A02E-EFC187C7BA23}" srcId="{00CBE8CC-16FE-473D-878B-1FCBEF4BF632}" destId="{3A090F38-F049-4650-98FB-B52161DE0814}" srcOrd="0" destOrd="0" parTransId="{644B3A2B-BE71-4164-A124-0D368EACB688}" sibTransId="{16AA486E-260E-4772-A9D4-C20439E49C51}"/>
    <dgm:cxn modelId="{502A0B26-0A4F-4EB5-81E6-DBBC89AFB503}" srcId="{D6B5C388-B36E-43EB-8F64-E16E8E7B63B7}" destId="{5EA14DDB-BFC5-4BC3-B24B-BD4427171183}" srcOrd="1" destOrd="0" parTransId="{8E29B93B-31C8-4B18-A8A3-198351DBD733}" sibTransId="{F8AFAB16-760A-411D-A253-E0561A9480D2}"/>
    <dgm:cxn modelId="{75662435-2442-4400-99BE-A66F0F5ED95E}" type="presOf" srcId="{3A090F38-F049-4650-98FB-B52161DE0814}" destId="{7B04357F-FC57-4B56-B47C-141BB3FE5B2D}" srcOrd="0" destOrd="0" presId="urn:microsoft.com/office/officeart/2005/8/layout/list1"/>
    <dgm:cxn modelId="{EC2B9B38-5AEC-4EDE-8D05-FF3AC647C849}" type="presOf" srcId="{5EA14DDB-BFC5-4BC3-B24B-BD4427171183}" destId="{BC600DF0-A567-43B3-AFE6-53BEDEED70D5}" srcOrd="0" destOrd="1" presId="urn:microsoft.com/office/officeart/2005/8/layout/list1"/>
    <dgm:cxn modelId="{7CC5CC3A-C6A3-4C20-8788-88811D3351FB}" srcId="{D6B5C388-B36E-43EB-8F64-E16E8E7B63B7}" destId="{C4E0071A-74DB-476D-A9B7-0C11CAE13B24}" srcOrd="0" destOrd="0" parTransId="{B110F84E-230C-493F-85E2-5F138008890C}" sibTransId="{8FD02D9F-60B7-4025-A774-63A18D776DE8}"/>
    <dgm:cxn modelId="{735F134D-56DA-41A9-A136-7A26741BA6E4}" srcId="{00CBE8CC-16FE-473D-878B-1FCBEF4BF632}" destId="{453C598A-04F8-4D6D-99D5-D8AB364F6A76}" srcOrd="1" destOrd="0" parTransId="{EDC68757-8328-4F26-A488-827E6FE6AA8A}" sibTransId="{FD3D9052-F395-4D0A-97BF-BA6A5A481B5B}"/>
    <dgm:cxn modelId="{F09E0890-8710-491E-B5A3-27358D90D88E}" type="presOf" srcId="{D6B5C388-B36E-43EB-8F64-E16E8E7B63B7}" destId="{A33A17F4-7200-4CD3-B4CC-01BDE53A3950}" srcOrd="1" destOrd="0" presId="urn:microsoft.com/office/officeart/2005/8/layout/list1"/>
    <dgm:cxn modelId="{C91E799B-E607-44BD-AA65-DD20AE22197F}" type="presOf" srcId="{C4E0071A-74DB-476D-A9B7-0C11CAE13B24}" destId="{BC600DF0-A567-43B3-AFE6-53BEDEED70D5}" srcOrd="0" destOrd="0" presId="urn:microsoft.com/office/officeart/2005/8/layout/list1"/>
    <dgm:cxn modelId="{B898A2AB-A853-4E5E-A465-B4D01E108339}" type="presOf" srcId="{00CBE8CC-16FE-473D-878B-1FCBEF4BF632}" destId="{E4EDE8C7-7C3E-4F73-B639-E4C02ECA2B19}" srcOrd="0" destOrd="0" presId="urn:microsoft.com/office/officeart/2005/8/layout/list1"/>
    <dgm:cxn modelId="{B72137CF-05B2-4D2F-9CD6-17C461C48556}" type="presOf" srcId="{453C598A-04F8-4D6D-99D5-D8AB364F6A76}" destId="{7B04357F-FC57-4B56-B47C-141BB3FE5B2D}" srcOrd="0" destOrd="1" presId="urn:microsoft.com/office/officeart/2005/8/layout/list1"/>
    <dgm:cxn modelId="{E1B1E8EB-B8F4-47FF-B287-F1347264088E}" srcId="{66D3D430-EF91-44E0-8060-FDAB87593CB1}" destId="{D6B5C388-B36E-43EB-8F64-E16E8E7B63B7}" srcOrd="1" destOrd="0" parTransId="{38AE3E98-D08A-4F4B-A816-E11C009E76E6}" sibTransId="{232061DE-E8F8-463E-8BC2-64C81A2F62DD}"/>
    <dgm:cxn modelId="{968471EE-7024-472B-9283-E77849F18B2B}" type="presOf" srcId="{D6B5C388-B36E-43EB-8F64-E16E8E7B63B7}" destId="{AD86F44B-64CE-48F2-A982-3AAA716408C7}" srcOrd="0" destOrd="0" presId="urn:microsoft.com/office/officeart/2005/8/layout/list1"/>
    <dgm:cxn modelId="{851217F2-2A2C-4E7A-9F4C-DC5F342F19AF}" type="presOf" srcId="{66D3D430-EF91-44E0-8060-FDAB87593CB1}" destId="{3FE8325F-4DA9-496F-96C8-0CFFA9CB99F3}" srcOrd="0" destOrd="0" presId="urn:microsoft.com/office/officeart/2005/8/layout/list1"/>
    <dgm:cxn modelId="{3C1057F7-A980-4DA2-A6AE-E11D4F38E856}" type="presOf" srcId="{00CBE8CC-16FE-473D-878B-1FCBEF4BF632}" destId="{A1852555-9609-444A-8F18-140D870D2597}" srcOrd="1" destOrd="0" presId="urn:microsoft.com/office/officeart/2005/8/layout/list1"/>
    <dgm:cxn modelId="{417CB4F8-FC36-4776-A362-FA40364C8494}" srcId="{66D3D430-EF91-44E0-8060-FDAB87593CB1}" destId="{00CBE8CC-16FE-473D-878B-1FCBEF4BF632}" srcOrd="0" destOrd="0" parTransId="{255DBFD8-4C91-4923-84D9-66B0A921DE0E}" sibTransId="{EB500C78-179C-4B9B-9E3C-081D478E9D23}"/>
    <dgm:cxn modelId="{554CDBC7-4A8F-4692-BDDA-E1D53EDAAF76}" type="presParOf" srcId="{3FE8325F-4DA9-496F-96C8-0CFFA9CB99F3}" destId="{5A436487-CDAB-4367-9648-0E6CD256D318}" srcOrd="0" destOrd="0" presId="urn:microsoft.com/office/officeart/2005/8/layout/list1"/>
    <dgm:cxn modelId="{0433759F-FA75-47D8-8108-B2493BD51FF9}" type="presParOf" srcId="{5A436487-CDAB-4367-9648-0E6CD256D318}" destId="{E4EDE8C7-7C3E-4F73-B639-E4C02ECA2B19}" srcOrd="0" destOrd="0" presId="urn:microsoft.com/office/officeart/2005/8/layout/list1"/>
    <dgm:cxn modelId="{759E9625-20AF-4860-87B7-65FBC897CA33}" type="presParOf" srcId="{5A436487-CDAB-4367-9648-0E6CD256D318}" destId="{A1852555-9609-444A-8F18-140D870D2597}" srcOrd="1" destOrd="0" presId="urn:microsoft.com/office/officeart/2005/8/layout/list1"/>
    <dgm:cxn modelId="{A39879F4-49B7-47D5-8D3A-4F4B95579576}" type="presParOf" srcId="{3FE8325F-4DA9-496F-96C8-0CFFA9CB99F3}" destId="{A4B5A099-4D9A-45E7-BE34-D83CFF2320F4}" srcOrd="1" destOrd="0" presId="urn:microsoft.com/office/officeart/2005/8/layout/list1"/>
    <dgm:cxn modelId="{731F7436-7F74-47B7-9E85-7F37C62B0BA6}" type="presParOf" srcId="{3FE8325F-4DA9-496F-96C8-0CFFA9CB99F3}" destId="{7B04357F-FC57-4B56-B47C-141BB3FE5B2D}" srcOrd="2" destOrd="0" presId="urn:microsoft.com/office/officeart/2005/8/layout/list1"/>
    <dgm:cxn modelId="{F0002B5C-9EB9-459E-89EB-B0C2D8FDE9F5}" type="presParOf" srcId="{3FE8325F-4DA9-496F-96C8-0CFFA9CB99F3}" destId="{267AECE7-511C-4B82-826D-61575D60EED9}" srcOrd="3" destOrd="0" presId="urn:microsoft.com/office/officeart/2005/8/layout/list1"/>
    <dgm:cxn modelId="{2A277FE9-7333-4A49-B4B4-8E86B40D2DFA}" type="presParOf" srcId="{3FE8325F-4DA9-496F-96C8-0CFFA9CB99F3}" destId="{8D0E6EDF-D3C3-4905-B889-A08B83C5C440}" srcOrd="4" destOrd="0" presId="urn:microsoft.com/office/officeart/2005/8/layout/list1"/>
    <dgm:cxn modelId="{E548EE2A-2B07-4A62-BB3D-56CA7B7692EA}" type="presParOf" srcId="{8D0E6EDF-D3C3-4905-B889-A08B83C5C440}" destId="{AD86F44B-64CE-48F2-A982-3AAA716408C7}" srcOrd="0" destOrd="0" presId="urn:microsoft.com/office/officeart/2005/8/layout/list1"/>
    <dgm:cxn modelId="{946B98A4-0B15-44B6-BD4F-D604B9E8AC60}" type="presParOf" srcId="{8D0E6EDF-D3C3-4905-B889-A08B83C5C440}" destId="{A33A17F4-7200-4CD3-B4CC-01BDE53A3950}" srcOrd="1" destOrd="0" presId="urn:microsoft.com/office/officeart/2005/8/layout/list1"/>
    <dgm:cxn modelId="{7EEB5F0C-1FFF-4549-A44D-7477045E282B}" type="presParOf" srcId="{3FE8325F-4DA9-496F-96C8-0CFFA9CB99F3}" destId="{B48536BA-9FE9-4054-9C1C-391CB0B8FB89}" srcOrd="5" destOrd="0" presId="urn:microsoft.com/office/officeart/2005/8/layout/list1"/>
    <dgm:cxn modelId="{98FBD8EC-CD63-4D26-9091-EE43AB2D7B01}" type="presParOf" srcId="{3FE8325F-4DA9-496F-96C8-0CFFA9CB99F3}" destId="{BC600DF0-A567-43B3-AFE6-53BEDEED70D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1CCD8-8B75-447A-9749-F0BA708F3EC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E7D4A5E-CA02-49DE-A068-40FD3A94B3F7}">
      <dgm:prSet/>
      <dgm:spPr/>
      <dgm:t>
        <a:bodyPr/>
        <a:lstStyle/>
        <a:p>
          <a:r>
            <a:rPr lang="en-US" b="1"/>
            <a:t>Impersonation: </a:t>
          </a:r>
          <a:r>
            <a:rPr lang="en-US"/>
            <a:t>– Someone claiming to be a Blockchain.com employee contacts you via email, phone, or social media</a:t>
          </a:r>
        </a:p>
      </dgm:t>
    </dgm:pt>
    <dgm:pt modelId="{7E88E34F-91D5-4A8D-AE81-85D3AAFCFB4D}" type="parTrans" cxnId="{AD926A49-7F61-40C3-B830-38BA9C08D210}">
      <dgm:prSet/>
      <dgm:spPr/>
      <dgm:t>
        <a:bodyPr/>
        <a:lstStyle/>
        <a:p>
          <a:endParaRPr lang="en-US"/>
        </a:p>
      </dgm:t>
    </dgm:pt>
    <dgm:pt modelId="{2ED96B29-C267-4775-B6DD-F77DAFACF75B}" type="sibTrans" cxnId="{AD926A49-7F61-40C3-B830-38BA9C08D210}">
      <dgm:prSet/>
      <dgm:spPr/>
      <dgm:t>
        <a:bodyPr/>
        <a:lstStyle/>
        <a:p>
          <a:endParaRPr lang="en-US"/>
        </a:p>
      </dgm:t>
    </dgm:pt>
    <dgm:pt modelId="{FE5AB9EB-448A-4551-B130-A25EE8471C23}">
      <dgm:prSet/>
      <dgm:spPr/>
      <dgm:t>
        <a:bodyPr/>
        <a:lstStyle/>
        <a:p>
          <a:r>
            <a:rPr lang="en-US" b="1"/>
            <a:t>Phishing Emails or Websites: </a:t>
          </a:r>
          <a:r>
            <a:rPr lang="en-US"/>
            <a:t>If an email asks you to go to a website and reset your password, do not do it unless you have specifically requested this.</a:t>
          </a:r>
        </a:p>
      </dgm:t>
    </dgm:pt>
    <dgm:pt modelId="{0AA2CFDB-90CB-4322-9928-2F13B7B8CE3D}" type="parTrans" cxnId="{C82CBC3A-2DD5-4549-BB5E-555B220935A2}">
      <dgm:prSet/>
      <dgm:spPr/>
      <dgm:t>
        <a:bodyPr/>
        <a:lstStyle/>
        <a:p>
          <a:endParaRPr lang="en-US"/>
        </a:p>
      </dgm:t>
    </dgm:pt>
    <dgm:pt modelId="{D0EFAD0C-D9B8-4469-B014-1963AEA9539A}" type="sibTrans" cxnId="{C82CBC3A-2DD5-4549-BB5E-555B220935A2}">
      <dgm:prSet/>
      <dgm:spPr/>
      <dgm:t>
        <a:bodyPr/>
        <a:lstStyle/>
        <a:p>
          <a:endParaRPr lang="en-US"/>
        </a:p>
      </dgm:t>
    </dgm:pt>
    <dgm:pt modelId="{9CF197BB-2006-4755-8BF8-35B97201E0E4}">
      <dgm:prSet/>
      <dgm:spPr/>
      <dgm:t>
        <a:bodyPr/>
        <a:lstStyle/>
        <a:p>
          <a:r>
            <a:rPr lang="en-US" b="1"/>
            <a:t>Fake Investment Proposals: </a:t>
          </a:r>
          <a:r>
            <a:rPr lang="en-US"/>
            <a:t>It asks you to “pay a fee” or “pay a tax” in order to release a bigger amount of funds to you</a:t>
          </a:r>
        </a:p>
      </dgm:t>
    </dgm:pt>
    <dgm:pt modelId="{1BB9F8E4-FFFE-4AE6-BB07-FCBF6502244C}" type="parTrans" cxnId="{F21741E7-231A-421E-B166-FF4E24054A88}">
      <dgm:prSet/>
      <dgm:spPr/>
      <dgm:t>
        <a:bodyPr/>
        <a:lstStyle/>
        <a:p>
          <a:endParaRPr lang="en-US"/>
        </a:p>
      </dgm:t>
    </dgm:pt>
    <dgm:pt modelId="{1EB4F8D8-9039-4117-8327-69351A5966AB}" type="sibTrans" cxnId="{F21741E7-231A-421E-B166-FF4E24054A88}">
      <dgm:prSet/>
      <dgm:spPr/>
      <dgm:t>
        <a:bodyPr/>
        <a:lstStyle/>
        <a:p>
          <a:endParaRPr lang="en-US"/>
        </a:p>
      </dgm:t>
    </dgm:pt>
    <dgm:pt modelId="{4777D760-9DB8-497C-8019-BE3428B7DA8B}">
      <dgm:prSet/>
      <dgm:spPr/>
      <dgm:t>
        <a:bodyPr/>
        <a:lstStyle/>
        <a:p>
          <a:r>
            <a:rPr lang="en-US" b="1"/>
            <a:t>Fake Refunds: </a:t>
          </a:r>
          <a:r>
            <a:rPr lang="en-US"/>
            <a:t>f someone asks for payment in order to recover/refund lost or old forgotten wallets, then this request is definitely a fraud.</a:t>
          </a:r>
        </a:p>
      </dgm:t>
    </dgm:pt>
    <dgm:pt modelId="{83C95FD8-047A-4075-A7EA-3A7F4FA2E7DC}" type="parTrans" cxnId="{D18D8F0C-F869-41E7-9FF9-3C83DB498AC6}">
      <dgm:prSet/>
      <dgm:spPr/>
      <dgm:t>
        <a:bodyPr/>
        <a:lstStyle/>
        <a:p>
          <a:endParaRPr lang="en-US"/>
        </a:p>
      </dgm:t>
    </dgm:pt>
    <dgm:pt modelId="{74D878E5-FE45-4266-808F-5B6BED8F6060}" type="sibTrans" cxnId="{D18D8F0C-F869-41E7-9FF9-3C83DB498AC6}">
      <dgm:prSet/>
      <dgm:spPr/>
      <dgm:t>
        <a:bodyPr/>
        <a:lstStyle/>
        <a:p>
          <a:endParaRPr lang="en-US"/>
        </a:p>
      </dgm:t>
    </dgm:pt>
    <dgm:pt modelId="{C9846719-A7FC-49D5-A9AC-823A385A0446}">
      <dgm:prSet/>
      <dgm:spPr/>
      <dgm:t>
        <a:bodyPr/>
        <a:lstStyle/>
        <a:p>
          <a:r>
            <a:rPr lang="en-US" b="1"/>
            <a:t>Money Transfers / Deposits / Withdrawals: </a:t>
          </a:r>
          <a:r>
            <a:rPr lang="en-US"/>
            <a:t>Never perform money transfers on behalf of another individual, either for them or by giving them your login details.</a:t>
          </a:r>
        </a:p>
      </dgm:t>
    </dgm:pt>
    <dgm:pt modelId="{985A8416-E010-440C-9F15-1B6CF9189873}" type="parTrans" cxnId="{38E7B9A0-3138-490E-9056-61E30B3B04B2}">
      <dgm:prSet/>
      <dgm:spPr/>
      <dgm:t>
        <a:bodyPr/>
        <a:lstStyle/>
        <a:p>
          <a:endParaRPr lang="en-US"/>
        </a:p>
      </dgm:t>
    </dgm:pt>
    <dgm:pt modelId="{D4A6DC12-3CF3-4265-A0E5-4D5452785E53}" type="sibTrans" cxnId="{38E7B9A0-3138-490E-9056-61E30B3B04B2}">
      <dgm:prSet/>
      <dgm:spPr/>
      <dgm:t>
        <a:bodyPr/>
        <a:lstStyle/>
        <a:p>
          <a:endParaRPr lang="en-US"/>
        </a:p>
      </dgm:t>
    </dgm:pt>
    <dgm:pt modelId="{D4DDD4E4-1E88-4C80-AECA-0EC9694E92F9}">
      <dgm:prSet/>
      <dgm:spPr/>
      <dgm:t>
        <a:bodyPr/>
        <a:lstStyle/>
        <a:p>
          <a:r>
            <a:rPr lang="en-US" b="1"/>
            <a:t>Platform Clones: </a:t>
          </a:r>
          <a:r>
            <a:rPr lang="en-US"/>
            <a:t>Be cautious of modified URLs such as </a:t>
          </a:r>
          <a:r>
            <a:rPr lang="en-US" i="1"/>
            <a:t>b1ockchain.com</a:t>
          </a:r>
          <a:r>
            <a:rPr lang="en-US"/>
            <a:t>, </a:t>
          </a:r>
          <a:r>
            <a:rPr lang="en-US" i="1"/>
            <a:t>bl0ckchain.com</a:t>
          </a:r>
          <a:r>
            <a:rPr lang="en-US"/>
            <a:t>, </a:t>
          </a:r>
          <a:r>
            <a:rPr lang="en-US" i="1"/>
            <a:t>blockchain.io</a:t>
          </a:r>
          <a:r>
            <a:rPr lang="en-US"/>
            <a:t>, etc. </a:t>
          </a:r>
        </a:p>
      </dgm:t>
    </dgm:pt>
    <dgm:pt modelId="{83232DCF-D54A-4EB8-9480-3AA9C6B85CA9}" type="parTrans" cxnId="{DCFE8D7F-259C-4975-9571-CCE9FBA174AB}">
      <dgm:prSet/>
      <dgm:spPr/>
      <dgm:t>
        <a:bodyPr/>
        <a:lstStyle/>
        <a:p>
          <a:endParaRPr lang="en-US"/>
        </a:p>
      </dgm:t>
    </dgm:pt>
    <dgm:pt modelId="{A0F61893-2F8C-42B1-B70B-68D118EA5728}" type="sibTrans" cxnId="{DCFE8D7F-259C-4975-9571-CCE9FBA174AB}">
      <dgm:prSet/>
      <dgm:spPr/>
      <dgm:t>
        <a:bodyPr/>
        <a:lstStyle/>
        <a:p>
          <a:endParaRPr lang="en-US"/>
        </a:p>
      </dgm:t>
    </dgm:pt>
    <dgm:pt modelId="{0D239449-6AE4-424A-AB48-CC656D38421A}" type="pres">
      <dgm:prSet presAssocID="{9711CCD8-8B75-447A-9749-F0BA708F3EC3}" presName="linear" presStyleCnt="0">
        <dgm:presLayoutVars>
          <dgm:animLvl val="lvl"/>
          <dgm:resizeHandles val="exact"/>
        </dgm:presLayoutVars>
      </dgm:prSet>
      <dgm:spPr/>
    </dgm:pt>
    <dgm:pt modelId="{2AFC8C5A-3988-43E1-8AB8-76874F77FC67}" type="pres">
      <dgm:prSet presAssocID="{CE7D4A5E-CA02-49DE-A068-40FD3A94B3F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3936EEB-CA4B-4B6A-B9ED-6B834D249F32}" type="pres">
      <dgm:prSet presAssocID="{2ED96B29-C267-4775-B6DD-F77DAFACF75B}" presName="spacer" presStyleCnt="0"/>
      <dgm:spPr/>
    </dgm:pt>
    <dgm:pt modelId="{3B3EC653-BF69-4125-96F8-4D90766E3B4C}" type="pres">
      <dgm:prSet presAssocID="{FE5AB9EB-448A-4551-B130-A25EE8471C2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464EC9C-6AEE-4EA4-84F6-D15FBF7B56BF}" type="pres">
      <dgm:prSet presAssocID="{D0EFAD0C-D9B8-4469-B014-1963AEA9539A}" presName="spacer" presStyleCnt="0"/>
      <dgm:spPr/>
    </dgm:pt>
    <dgm:pt modelId="{E9C3C7B5-5019-47EB-B2CD-790F8124ADA6}" type="pres">
      <dgm:prSet presAssocID="{9CF197BB-2006-4755-8BF8-35B97201E0E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9403375-F2CC-4080-B031-2E251F721649}" type="pres">
      <dgm:prSet presAssocID="{1EB4F8D8-9039-4117-8327-69351A5966AB}" presName="spacer" presStyleCnt="0"/>
      <dgm:spPr/>
    </dgm:pt>
    <dgm:pt modelId="{A4EE7549-CF4A-4357-A7CC-30938FDAAD3F}" type="pres">
      <dgm:prSet presAssocID="{4777D760-9DB8-497C-8019-BE3428B7DA8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9A97F0C-B9F5-4F97-935D-F8EB601758A9}" type="pres">
      <dgm:prSet presAssocID="{74D878E5-FE45-4266-808F-5B6BED8F6060}" presName="spacer" presStyleCnt="0"/>
      <dgm:spPr/>
    </dgm:pt>
    <dgm:pt modelId="{F8603E28-77BF-40B7-BADD-34332E436258}" type="pres">
      <dgm:prSet presAssocID="{C9846719-A7FC-49D5-A9AC-823A385A044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26129A1-4395-4199-BDF8-653EA3A92C32}" type="pres">
      <dgm:prSet presAssocID="{D4A6DC12-3CF3-4265-A0E5-4D5452785E53}" presName="spacer" presStyleCnt="0"/>
      <dgm:spPr/>
    </dgm:pt>
    <dgm:pt modelId="{A267C214-80FE-4169-9E1F-1A96E41704C6}" type="pres">
      <dgm:prSet presAssocID="{D4DDD4E4-1E88-4C80-AECA-0EC9694E92F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18D8F0C-F869-41E7-9FF9-3C83DB498AC6}" srcId="{9711CCD8-8B75-447A-9749-F0BA708F3EC3}" destId="{4777D760-9DB8-497C-8019-BE3428B7DA8B}" srcOrd="3" destOrd="0" parTransId="{83C95FD8-047A-4075-A7EA-3A7F4FA2E7DC}" sibTransId="{74D878E5-FE45-4266-808F-5B6BED8F6060}"/>
    <dgm:cxn modelId="{A42E3719-4B5C-48D5-AC32-A3B163F9F056}" type="presOf" srcId="{4777D760-9DB8-497C-8019-BE3428B7DA8B}" destId="{A4EE7549-CF4A-4357-A7CC-30938FDAAD3F}" srcOrd="0" destOrd="0" presId="urn:microsoft.com/office/officeart/2005/8/layout/vList2"/>
    <dgm:cxn modelId="{C82CBC3A-2DD5-4549-BB5E-555B220935A2}" srcId="{9711CCD8-8B75-447A-9749-F0BA708F3EC3}" destId="{FE5AB9EB-448A-4551-B130-A25EE8471C23}" srcOrd="1" destOrd="0" parTransId="{0AA2CFDB-90CB-4322-9928-2F13B7B8CE3D}" sibTransId="{D0EFAD0C-D9B8-4469-B014-1963AEA9539A}"/>
    <dgm:cxn modelId="{07D28D68-D551-4BA2-BEB9-D667AB754249}" type="presOf" srcId="{C9846719-A7FC-49D5-A9AC-823A385A0446}" destId="{F8603E28-77BF-40B7-BADD-34332E436258}" srcOrd="0" destOrd="0" presId="urn:microsoft.com/office/officeart/2005/8/layout/vList2"/>
    <dgm:cxn modelId="{AD926A49-7F61-40C3-B830-38BA9C08D210}" srcId="{9711CCD8-8B75-447A-9749-F0BA708F3EC3}" destId="{CE7D4A5E-CA02-49DE-A068-40FD3A94B3F7}" srcOrd="0" destOrd="0" parTransId="{7E88E34F-91D5-4A8D-AE81-85D3AAFCFB4D}" sibTransId="{2ED96B29-C267-4775-B6DD-F77DAFACF75B}"/>
    <dgm:cxn modelId="{72C1A658-FDC6-4774-9921-0606C41EC9E8}" type="presOf" srcId="{D4DDD4E4-1E88-4C80-AECA-0EC9694E92F9}" destId="{A267C214-80FE-4169-9E1F-1A96E41704C6}" srcOrd="0" destOrd="0" presId="urn:microsoft.com/office/officeart/2005/8/layout/vList2"/>
    <dgm:cxn modelId="{DCFE8D7F-259C-4975-9571-CCE9FBA174AB}" srcId="{9711CCD8-8B75-447A-9749-F0BA708F3EC3}" destId="{D4DDD4E4-1E88-4C80-AECA-0EC9694E92F9}" srcOrd="5" destOrd="0" parTransId="{83232DCF-D54A-4EB8-9480-3AA9C6B85CA9}" sibTransId="{A0F61893-2F8C-42B1-B70B-68D118EA5728}"/>
    <dgm:cxn modelId="{672E6F85-0C15-4957-AB93-020E13404648}" type="presOf" srcId="{FE5AB9EB-448A-4551-B130-A25EE8471C23}" destId="{3B3EC653-BF69-4125-96F8-4D90766E3B4C}" srcOrd="0" destOrd="0" presId="urn:microsoft.com/office/officeart/2005/8/layout/vList2"/>
    <dgm:cxn modelId="{62DB4286-6F30-4A5C-B946-D98C0050A4E7}" type="presOf" srcId="{9CF197BB-2006-4755-8BF8-35B97201E0E4}" destId="{E9C3C7B5-5019-47EB-B2CD-790F8124ADA6}" srcOrd="0" destOrd="0" presId="urn:microsoft.com/office/officeart/2005/8/layout/vList2"/>
    <dgm:cxn modelId="{38E7B9A0-3138-490E-9056-61E30B3B04B2}" srcId="{9711CCD8-8B75-447A-9749-F0BA708F3EC3}" destId="{C9846719-A7FC-49D5-A9AC-823A385A0446}" srcOrd="4" destOrd="0" parTransId="{985A8416-E010-440C-9F15-1B6CF9189873}" sibTransId="{D4A6DC12-3CF3-4265-A0E5-4D5452785E53}"/>
    <dgm:cxn modelId="{D8F761A1-EE05-40B1-8C89-3F6F74D51CBC}" type="presOf" srcId="{CE7D4A5E-CA02-49DE-A068-40FD3A94B3F7}" destId="{2AFC8C5A-3988-43E1-8AB8-76874F77FC67}" srcOrd="0" destOrd="0" presId="urn:microsoft.com/office/officeart/2005/8/layout/vList2"/>
    <dgm:cxn modelId="{F21741E7-231A-421E-B166-FF4E24054A88}" srcId="{9711CCD8-8B75-447A-9749-F0BA708F3EC3}" destId="{9CF197BB-2006-4755-8BF8-35B97201E0E4}" srcOrd="2" destOrd="0" parTransId="{1BB9F8E4-FFFE-4AE6-BB07-FCBF6502244C}" sibTransId="{1EB4F8D8-9039-4117-8327-69351A5966AB}"/>
    <dgm:cxn modelId="{1C6096FD-8094-4FB1-A789-59092ACACD76}" type="presOf" srcId="{9711CCD8-8B75-447A-9749-F0BA708F3EC3}" destId="{0D239449-6AE4-424A-AB48-CC656D38421A}" srcOrd="0" destOrd="0" presId="urn:microsoft.com/office/officeart/2005/8/layout/vList2"/>
    <dgm:cxn modelId="{84FF2CFE-D81D-4ABC-9BCB-EB369C9489F5}" type="presParOf" srcId="{0D239449-6AE4-424A-AB48-CC656D38421A}" destId="{2AFC8C5A-3988-43E1-8AB8-76874F77FC67}" srcOrd="0" destOrd="0" presId="urn:microsoft.com/office/officeart/2005/8/layout/vList2"/>
    <dgm:cxn modelId="{A51695A2-579F-4ECF-9DAF-38AEFCACB5BF}" type="presParOf" srcId="{0D239449-6AE4-424A-AB48-CC656D38421A}" destId="{D3936EEB-CA4B-4B6A-B9ED-6B834D249F32}" srcOrd="1" destOrd="0" presId="urn:microsoft.com/office/officeart/2005/8/layout/vList2"/>
    <dgm:cxn modelId="{A025EDAD-9F01-4DEE-814A-BE06D0537F44}" type="presParOf" srcId="{0D239449-6AE4-424A-AB48-CC656D38421A}" destId="{3B3EC653-BF69-4125-96F8-4D90766E3B4C}" srcOrd="2" destOrd="0" presId="urn:microsoft.com/office/officeart/2005/8/layout/vList2"/>
    <dgm:cxn modelId="{14AEE1D0-3DC0-4F50-A448-9D6AAFF35EC7}" type="presParOf" srcId="{0D239449-6AE4-424A-AB48-CC656D38421A}" destId="{4464EC9C-6AEE-4EA4-84F6-D15FBF7B56BF}" srcOrd="3" destOrd="0" presId="urn:microsoft.com/office/officeart/2005/8/layout/vList2"/>
    <dgm:cxn modelId="{9B9DEA6F-3531-42B5-A880-9F01E681477E}" type="presParOf" srcId="{0D239449-6AE4-424A-AB48-CC656D38421A}" destId="{E9C3C7B5-5019-47EB-B2CD-790F8124ADA6}" srcOrd="4" destOrd="0" presId="urn:microsoft.com/office/officeart/2005/8/layout/vList2"/>
    <dgm:cxn modelId="{7E0E2747-20E6-46E2-8C62-92788F0EC166}" type="presParOf" srcId="{0D239449-6AE4-424A-AB48-CC656D38421A}" destId="{99403375-F2CC-4080-B031-2E251F721649}" srcOrd="5" destOrd="0" presId="urn:microsoft.com/office/officeart/2005/8/layout/vList2"/>
    <dgm:cxn modelId="{96E3A8F7-CFB6-4224-8268-8EF71B833E6C}" type="presParOf" srcId="{0D239449-6AE4-424A-AB48-CC656D38421A}" destId="{A4EE7549-CF4A-4357-A7CC-30938FDAAD3F}" srcOrd="6" destOrd="0" presId="urn:microsoft.com/office/officeart/2005/8/layout/vList2"/>
    <dgm:cxn modelId="{780E70F8-0D09-436F-B136-EB4C043AA3A7}" type="presParOf" srcId="{0D239449-6AE4-424A-AB48-CC656D38421A}" destId="{B9A97F0C-B9F5-4F97-935D-F8EB601758A9}" srcOrd="7" destOrd="0" presId="urn:microsoft.com/office/officeart/2005/8/layout/vList2"/>
    <dgm:cxn modelId="{D8542DF2-E372-463D-ACCE-34F4906B5CC9}" type="presParOf" srcId="{0D239449-6AE4-424A-AB48-CC656D38421A}" destId="{F8603E28-77BF-40B7-BADD-34332E436258}" srcOrd="8" destOrd="0" presId="urn:microsoft.com/office/officeart/2005/8/layout/vList2"/>
    <dgm:cxn modelId="{73D08A4C-FF96-4612-B13C-D61A7C4CA140}" type="presParOf" srcId="{0D239449-6AE4-424A-AB48-CC656D38421A}" destId="{E26129A1-4395-4199-BDF8-653EA3A92C32}" srcOrd="9" destOrd="0" presId="urn:microsoft.com/office/officeart/2005/8/layout/vList2"/>
    <dgm:cxn modelId="{33C86167-8898-4BB8-B2E1-0F73C785D160}" type="presParOf" srcId="{0D239449-6AE4-424A-AB48-CC656D38421A}" destId="{A267C214-80FE-4169-9E1F-1A96E41704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9B7470-331C-4B77-A75E-68804401FDE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430085-F852-48FF-9623-86FC8A177DAD}">
      <dgm:prSet/>
      <dgm:spPr/>
      <dgm:t>
        <a:bodyPr/>
        <a:lstStyle/>
        <a:p>
          <a:r>
            <a:rPr lang="en-US" b="1"/>
            <a:t>DevSecOps and Shift left security</a:t>
          </a:r>
          <a:r>
            <a:rPr lang="en-US"/>
            <a:t>: Integrating security practices into the early stages of the software development lifecycle.</a:t>
          </a:r>
        </a:p>
      </dgm:t>
    </dgm:pt>
    <dgm:pt modelId="{2B67F89C-C7C2-437A-AE74-BE9DC2937286}" type="parTrans" cxnId="{321FFB34-9197-493B-B63E-8479682817CF}">
      <dgm:prSet/>
      <dgm:spPr/>
      <dgm:t>
        <a:bodyPr/>
        <a:lstStyle/>
        <a:p>
          <a:endParaRPr lang="en-US"/>
        </a:p>
      </dgm:t>
    </dgm:pt>
    <dgm:pt modelId="{A7EB4303-8BF9-450F-9931-428CD241D348}" type="sibTrans" cxnId="{321FFB34-9197-493B-B63E-8479682817CF}">
      <dgm:prSet/>
      <dgm:spPr/>
      <dgm:t>
        <a:bodyPr/>
        <a:lstStyle/>
        <a:p>
          <a:endParaRPr lang="en-US"/>
        </a:p>
      </dgm:t>
    </dgm:pt>
    <dgm:pt modelId="{937CE9CD-6767-4645-ACD7-FDEB313185F8}">
      <dgm:prSet/>
      <dgm:spPr/>
      <dgm:t>
        <a:bodyPr/>
        <a:lstStyle/>
        <a:p>
          <a:r>
            <a:rPr lang="en-US" b="1"/>
            <a:t>AWS Blockchain services</a:t>
          </a:r>
          <a:r>
            <a:rPr lang="en-US"/>
            <a:t>: Amazon Quantum Ledger Database(QLDB), Amazon managed database, Amazon blockchain partners</a:t>
          </a:r>
        </a:p>
      </dgm:t>
    </dgm:pt>
    <dgm:pt modelId="{A4C399D1-45B0-43AC-B731-18F5BD149967}" type="parTrans" cxnId="{2279C222-6FC4-4FE1-9D62-D1EDB4EF2C92}">
      <dgm:prSet/>
      <dgm:spPr/>
      <dgm:t>
        <a:bodyPr/>
        <a:lstStyle/>
        <a:p>
          <a:endParaRPr lang="en-US"/>
        </a:p>
      </dgm:t>
    </dgm:pt>
    <dgm:pt modelId="{FD8B3742-EBB3-48DC-9565-9189C37DFE82}" type="sibTrans" cxnId="{2279C222-6FC4-4FE1-9D62-D1EDB4EF2C92}">
      <dgm:prSet/>
      <dgm:spPr/>
      <dgm:t>
        <a:bodyPr/>
        <a:lstStyle/>
        <a:p>
          <a:endParaRPr lang="en-US"/>
        </a:p>
      </dgm:t>
    </dgm:pt>
    <dgm:pt modelId="{DED29668-A2DD-4EE9-B611-515200B4E1AF}">
      <dgm:prSet/>
      <dgm:spPr/>
      <dgm:t>
        <a:bodyPr/>
        <a:lstStyle/>
        <a:p>
          <a:r>
            <a:rPr lang="en-US" b="1"/>
            <a:t>Role-Based Access Control (RBAC)</a:t>
          </a:r>
          <a:r>
            <a:rPr lang="en-US"/>
            <a:t>: A participant ‘validator’ can validate and add new blocks to the chain, while a participant ‘reader’ can read only the data</a:t>
          </a:r>
        </a:p>
      </dgm:t>
    </dgm:pt>
    <dgm:pt modelId="{9DB2F6AE-A37B-4F5D-88AC-CE9703C81C3A}" type="parTrans" cxnId="{E633006C-D2D7-4B85-BA48-19258075DAB6}">
      <dgm:prSet/>
      <dgm:spPr/>
      <dgm:t>
        <a:bodyPr/>
        <a:lstStyle/>
        <a:p>
          <a:endParaRPr lang="en-US"/>
        </a:p>
      </dgm:t>
    </dgm:pt>
    <dgm:pt modelId="{25A73D0D-6A3E-4BFA-88AF-707BACFF176C}" type="sibTrans" cxnId="{E633006C-D2D7-4B85-BA48-19258075DAB6}">
      <dgm:prSet/>
      <dgm:spPr/>
      <dgm:t>
        <a:bodyPr/>
        <a:lstStyle/>
        <a:p>
          <a:endParaRPr lang="en-US"/>
        </a:p>
      </dgm:t>
    </dgm:pt>
    <dgm:pt modelId="{41FF1EDB-E1FB-4DFF-893E-C7F6C0E3D0B3}">
      <dgm:prSet/>
      <dgm:spPr/>
      <dgm:t>
        <a:bodyPr/>
        <a:lstStyle/>
        <a:p>
          <a:r>
            <a:rPr lang="en-US" b="1"/>
            <a:t>Attribute-Based Access Control (ABAC)</a:t>
          </a:r>
          <a:r>
            <a:rPr lang="en-US"/>
            <a:t>: A rule might state that only participants with the attribute ‘location: EU’ can access certain data.</a:t>
          </a:r>
        </a:p>
      </dgm:t>
    </dgm:pt>
    <dgm:pt modelId="{3247E10C-2167-4B55-8B2E-A0FBFEC38060}" type="parTrans" cxnId="{68FC84D0-60E9-469A-B4BD-60FCE1B8B371}">
      <dgm:prSet/>
      <dgm:spPr/>
      <dgm:t>
        <a:bodyPr/>
        <a:lstStyle/>
        <a:p>
          <a:endParaRPr lang="en-US"/>
        </a:p>
      </dgm:t>
    </dgm:pt>
    <dgm:pt modelId="{48FD809A-9F27-4887-A55C-3FD1C85364B6}" type="sibTrans" cxnId="{68FC84D0-60E9-469A-B4BD-60FCE1B8B371}">
      <dgm:prSet/>
      <dgm:spPr/>
      <dgm:t>
        <a:bodyPr/>
        <a:lstStyle/>
        <a:p>
          <a:endParaRPr lang="en-US"/>
        </a:p>
      </dgm:t>
    </dgm:pt>
    <dgm:pt modelId="{3E7244F9-A708-496A-A8D2-70D0D062EFC0}" type="pres">
      <dgm:prSet presAssocID="{339B7470-331C-4B77-A75E-68804401FDEF}" presName="linear" presStyleCnt="0">
        <dgm:presLayoutVars>
          <dgm:animLvl val="lvl"/>
          <dgm:resizeHandles val="exact"/>
        </dgm:presLayoutVars>
      </dgm:prSet>
      <dgm:spPr/>
    </dgm:pt>
    <dgm:pt modelId="{62767880-FB69-4728-B1A2-D26DE18A4DC9}" type="pres">
      <dgm:prSet presAssocID="{89430085-F852-48FF-9623-86FC8A177DA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22E728-BB23-4DB3-9F05-E0D0524C1BC0}" type="pres">
      <dgm:prSet presAssocID="{A7EB4303-8BF9-450F-9931-428CD241D348}" presName="spacer" presStyleCnt="0"/>
      <dgm:spPr/>
    </dgm:pt>
    <dgm:pt modelId="{323E134C-5F1C-41E4-B1AC-85E207946F0D}" type="pres">
      <dgm:prSet presAssocID="{937CE9CD-6767-4645-ACD7-FDEB313185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903A96-B589-4AF4-A756-0ADE51970FCE}" type="pres">
      <dgm:prSet presAssocID="{FD8B3742-EBB3-48DC-9565-9189C37DFE82}" presName="spacer" presStyleCnt="0"/>
      <dgm:spPr/>
    </dgm:pt>
    <dgm:pt modelId="{CB5E7879-959C-4DFC-A2C3-5BDC50AECFB8}" type="pres">
      <dgm:prSet presAssocID="{DED29668-A2DD-4EE9-B611-515200B4E1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586C8A-9E97-41C9-9677-3C5545C6DC27}" type="pres">
      <dgm:prSet presAssocID="{25A73D0D-6A3E-4BFA-88AF-707BACFF176C}" presName="spacer" presStyleCnt="0"/>
      <dgm:spPr/>
    </dgm:pt>
    <dgm:pt modelId="{BF5EBAD0-B11D-426D-87D3-27AA91AD229B}" type="pres">
      <dgm:prSet presAssocID="{41FF1EDB-E1FB-4DFF-893E-C7F6C0E3D0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79C222-6FC4-4FE1-9D62-D1EDB4EF2C92}" srcId="{339B7470-331C-4B77-A75E-68804401FDEF}" destId="{937CE9CD-6767-4645-ACD7-FDEB313185F8}" srcOrd="1" destOrd="0" parTransId="{A4C399D1-45B0-43AC-B731-18F5BD149967}" sibTransId="{FD8B3742-EBB3-48DC-9565-9189C37DFE82}"/>
    <dgm:cxn modelId="{1F37FE2B-CD46-4DAA-AD43-A3001D704DA6}" type="presOf" srcId="{937CE9CD-6767-4645-ACD7-FDEB313185F8}" destId="{323E134C-5F1C-41E4-B1AC-85E207946F0D}" srcOrd="0" destOrd="0" presId="urn:microsoft.com/office/officeart/2005/8/layout/vList2"/>
    <dgm:cxn modelId="{321FFB34-9197-493B-B63E-8479682817CF}" srcId="{339B7470-331C-4B77-A75E-68804401FDEF}" destId="{89430085-F852-48FF-9623-86FC8A177DAD}" srcOrd="0" destOrd="0" parTransId="{2B67F89C-C7C2-437A-AE74-BE9DC2937286}" sibTransId="{A7EB4303-8BF9-450F-9931-428CD241D348}"/>
    <dgm:cxn modelId="{E2BBF368-6E82-41B5-9C69-B893486F25C1}" type="presOf" srcId="{339B7470-331C-4B77-A75E-68804401FDEF}" destId="{3E7244F9-A708-496A-A8D2-70D0D062EFC0}" srcOrd="0" destOrd="0" presId="urn:microsoft.com/office/officeart/2005/8/layout/vList2"/>
    <dgm:cxn modelId="{E633006C-D2D7-4B85-BA48-19258075DAB6}" srcId="{339B7470-331C-4B77-A75E-68804401FDEF}" destId="{DED29668-A2DD-4EE9-B611-515200B4E1AF}" srcOrd="2" destOrd="0" parTransId="{9DB2F6AE-A37B-4F5D-88AC-CE9703C81C3A}" sibTransId="{25A73D0D-6A3E-4BFA-88AF-707BACFF176C}"/>
    <dgm:cxn modelId="{7B27B181-B7CA-42DC-9CC7-5EF32D8AE236}" type="presOf" srcId="{89430085-F852-48FF-9623-86FC8A177DAD}" destId="{62767880-FB69-4728-B1A2-D26DE18A4DC9}" srcOrd="0" destOrd="0" presId="urn:microsoft.com/office/officeart/2005/8/layout/vList2"/>
    <dgm:cxn modelId="{68FC84D0-60E9-469A-B4BD-60FCE1B8B371}" srcId="{339B7470-331C-4B77-A75E-68804401FDEF}" destId="{41FF1EDB-E1FB-4DFF-893E-C7F6C0E3D0B3}" srcOrd="3" destOrd="0" parTransId="{3247E10C-2167-4B55-8B2E-A0FBFEC38060}" sibTransId="{48FD809A-9F27-4887-A55C-3FD1C85364B6}"/>
    <dgm:cxn modelId="{F28A57F4-BA9D-40A6-9FD7-C800272F034A}" type="presOf" srcId="{41FF1EDB-E1FB-4DFF-893E-C7F6C0E3D0B3}" destId="{BF5EBAD0-B11D-426D-87D3-27AA91AD229B}" srcOrd="0" destOrd="0" presId="urn:microsoft.com/office/officeart/2005/8/layout/vList2"/>
    <dgm:cxn modelId="{56304AF8-C67C-4B1A-9530-94BBA6868EDB}" type="presOf" srcId="{DED29668-A2DD-4EE9-B611-515200B4E1AF}" destId="{CB5E7879-959C-4DFC-A2C3-5BDC50AECFB8}" srcOrd="0" destOrd="0" presId="urn:microsoft.com/office/officeart/2005/8/layout/vList2"/>
    <dgm:cxn modelId="{5DA57234-EC7A-4D48-B7B5-8F130F225819}" type="presParOf" srcId="{3E7244F9-A708-496A-A8D2-70D0D062EFC0}" destId="{62767880-FB69-4728-B1A2-D26DE18A4DC9}" srcOrd="0" destOrd="0" presId="urn:microsoft.com/office/officeart/2005/8/layout/vList2"/>
    <dgm:cxn modelId="{F50D91FE-34A6-4F0A-9609-F72069AD9D87}" type="presParOf" srcId="{3E7244F9-A708-496A-A8D2-70D0D062EFC0}" destId="{9B22E728-BB23-4DB3-9F05-E0D0524C1BC0}" srcOrd="1" destOrd="0" presId="urn:microsoft.com/office/officeart/2005/8/layout/vList2"/>
    <dgm:cxn modelId="{C6C39F5E-4A98-40F8-BAC3-01EEE98451EF}" type="presParOf" srcId="{3E7244F9-A708-496A-A8D2-70D0D062EFC0}" destId="{323E134C-5F1C-41E4-B1AC-85E207946F0D}" srcOrd="2" destOrd="0" presId="urn:microsoft.com/office/officeart/2005/8/layout/vList2"/>
    <dgm:cxn modelId="{2A09B135-7DE9-4FA5-B661-477A549B7BC6}" type="presParOf" srcId="{3E7244F9-A708-496A-A8D2-70D0D062EFC0}" destId="{DB903A96-B589-4AF4-A756-0ADE51970FCE}" srcOrd="3" destOrd="0" presId="urn:microsoft.com/office/officeart/2005/8/layout/vList2"/>
    <dgm:cxn modelId="{7D4EBDD9-0A1C-4EDB-BCD6-2D595E6346A7}" type="presParOf" srcId="{3E7244F9-A708-496A-A8D2-70D0D062EFC0}" destId="{CB5E7879-959C-4DFC-A2C3-5BDC50AECFB8}" srcOrd="4" destOrd="0" presId="urn:microsoft.com/office/officeart/2005/8/layout/vList2"/>
    <dgm:cxn modelId="{BEA8A55F-1B90-4358-8EB1-AD710CC6D460}" type="presParOf" srcId="{3E7244F9-A708-496A-A8D2-70D0D062EFC0}" destId="{12586C8A-9E97-41C9-9677-3C5545C6DC27}" srcOrd="5" destOrd="0" presId="urn:microsoft.com/office/officeart/2005/8/layout/vList2"/>
    <dgm:cxn modelId="{8E74E290-8A23-4834-A5FE-8EA1F4AAA514}" type="presParOf" srcId="{3E7244F9-A708-496A-A8D2-70D0D062EFC0}" destId="{BF5EBAD0-B11D-426D-87D3-27AA91AD229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97C630-96D2-426E-A00D-AA7D512BDA2C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786640-F2E3-487E-A7DA-BDF015CF9A8C}">
      <dgm:prSet/>
      <dgm:spPr/>
      <dgm:t>
        <a:bodyPr/>
        <a:lstStyle/>
        <a:p>
          <a:pPr rtl="0"/>
          <a:r>
            <a:rPr lang="en-US" dirty="0"/>
            <a:t>Identity access management:</a:t>
          </a:r>
          <a:r>
            <a:rPr lang="en-US" dirty="0">
              <a:latin typeface="Aptos Display" panose="020F0302020204030204"/>
            </a:rPr>
            <a:t> </a:t>
          </a:r>
          <a:r>
            <a:rPr lang="en-US" dirty="0">
              <a:hlinkClick xmlns:r="http://schemas.openxmlformats.org/officeDocument/2006/relationships" r:id="rId1"/>
            </a:rPr>
            <a:t>https://docs.aws.amazon.com/prescriptive-guidance/latest/saas-multitenant-api-access-authorization/access-control-types.html</a:t>
          </a:r>
        </a:p>
      </dgm:t>
    </dgm:pt>
    <dgm:pt modelId="{D6D69ED7-0D84-4AD0-A83E-EB4473AD1669}" type="parTrans" cxnId="{0F6A08E3-9703-46AD-A3E7-071F19BCB8A1}">
      <dgm:prSet/>
      <dgm:spPr/>
      <dgm:t>
        <a:bodyPr/>
        <a:lstStyle/>
        <a:p>
          <a:endParaRPr lang="en-US"/>
        </a:p>
      </dgm:t>
    </dgm:pt>
    <dgm:pt modelId="{F8119B07-EA17-4E5E-B2C1-42C2D4BFCA9A}" type="sibTrans" cxnId="{0F6A08E3-9703-46AD-A3E7-071F19BCB8A1}">
      <dgm:prSet/>
      <dgm:spPr/>
      <dgm:t>
        <a:bodyPr/>
        <a:lstStyle/>
        <a:p>
          <a:endParaRPr lang="en-US"/>
        </a:p>
      </dgm:t>
    </dgm:pt>
    <dgm:pt modelId="{D48016DE-00C5-405D-9896-B7422D15B325}">
      <dgm:prSet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Penetration Testing</a:t>
          </a:r>
          <a:r>
            <a:rPr lang="en-US" dirty="0"/>
            <a:t>: </a:t>
          </a:r>
          <a:r>
            <a:rPr lang="en-US" dirty="0">
              <a:hlinkClick xmlns:r="http://schemas.openxmlformats.org/officeDocument/2006/relationships" r:id="rId2"/>
            </a:rPr>
            <a:t>https://www.getastra.com/blog/knowledge-base/blockchain-security/</a:t>
          </a:r>
        </a:p>
      </dgm:t>
    </dgm:pt>
    <dgm:pt modelId="{8E6500D8-3BD6-4E69-9E95-940080742F89}" type="parTrans" cxnId="{158089C0-FC84-424D-9734-A8CA97A0A165}">
      <dgm:prSet/>
      <dgm:spPr/>
      <dgm:t>
        <a:bodyPr/>
        <a:lstStyle/>
        <a:p>
          <a:endParaRPr lang="en-US"/>
        </a:p>
      </dgm:t>
    </dgm:pt>
    <dgm:pt modelId="{0E9DB8F3-C6BB-47F0-B477-E5433644D575}" type="sibTrans" cxnId="{158089C0-FC84-424D-9734-A8CA97A0A165}">
      <dgm:prSet/>
      <dgm:spPr/>
      <dgm:t>
        <a:bodyPr/>
        <a:lstStyle/>
        <a:p>
          <a:endParaRPr lang="en-US"/>
        </a:p>
      </dgm:t>
    </dgm:pt>
    <dgm:pt modelId="{1DF13013-F297-49C9-B6B0-491E44AFB27B}">
      <dgm:prSet/>
      <dgm:spPr/>
      <dgm:t>
        <a:bodyPr/>
        <a:lstStyle/>
        <a:p>
          <a:r>
            <a:rPr lang="en-US" dirty="0"/>
            <a:t>Blockchain security : </a:t>
          </a:r>
          <a:r>
            <a:rPr lang="en-US" dirty="0">
              <a:hlinkClick xmlns:r="http://schemas.openxmlformats.org/officeDocument/2006/relationships" r:id="rId3"/>
            </a:rPr>
            <a:t>https://cryptosec.com/blockchain-security-services/</a:t>
          </a:r>
          <a:endParaRPr lang="en-US" dirty="0"/>
        </a:p>
      </dgm:t>
    </dgm:pt>
    <dgm:pt modelId="{016BC540-4282-4827-A1F8-19B9B0ED144A}" type="parTrans" cxnId="{8AA88520-BCC3-4E31-AB18-AC4FBED35233}">
      <dgm:prSet/>
      <dgm:spPr/>
      <dgm:t>
        <a:bodyPr/>
        <a:lstStyle/>
        <a:p>
          <a:endParaRPr lang="en-US"/>
        </a:p>
      </dgm:t>
    </dgm:pt>
    <dgm:pt modelId="{6180E2F6-3FB6-4EDE-83B2-C2C401B51122}" type="sibTrans" cxnId="{8AA88520-BCC3-4E31-AB18-AC4FBED35233}">
      <dgm:prSet/>
      <dgm:spPr/>
      <dgm:t>
        <a:bodyPr/>
        <a:lstStyle/>
        <a:p>
          <a:endParaRPr lang="en-US"/>
        </a:p>
      </dgm:t>
    </dgm:pt>
    <dgm:pt modelId="{4330DD22-6A6E-41F5-81D5-CB8B414DACE4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https://aws.amazon.com/blockchain/</a:t>
          </a:r>
          <a:endParaRPr lang="en-US" dirty="0"/>
        </a:p>
      </dgm:t>
    </dgm:pt>
    <dgm:pt modelId="{06C03106-A83F-452C-91DF-7837CB599602}" type="parTrans" cxnId="{1141E2D4-9B77-4FD1-A4F6-8BBB5C42A0A9}">
      <dgm:prSet/>
      <dgm:spPr/>
      <dgm:t>
        <a:bodyPr/>
        <a:lstStyle/>
        <a:p>
          <a:endParaRPr lang="en-US"/>
        </a:p>
      </dgm:t>
    </dgm:pt>
    <dgm:pt modelId="{84A5C764-5386-42B6-AF29-0ECD43965E03}" type="sibTrans" cxnId="{1141E2D4-9B77-4FD1-A4F6-8BBB5C42A0A9}">
      <dgm:prSet/>
      <dgm:spPr/>
      <dgm:t>
        <a:bodyPr/>
        <a:lstStyle/>
        <a:p>
          <a:endParaRPr lang="en-US"/>
        </a:p>
      </dgm:t>
    </dgm:pt>
    <dgm:pt modelId="{4D7C8E11-186C-472B-895E-8A133CE6CFAE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/>
            </a:rPr>
            <a:t>https://www.ibm.com/topics/blockchain-security</a:t>
          </a:r>
          <a:endParaRPr lang="en-US" dirty="0"/>
        </a:p>
      </dgm:t>
    </dgm:pt>
    <dgm:pt modelId="{73B1E659-F4BC-4E3E-B8BF-3B2FE7E432AF}" type="parTrans" cxnId="{D76D6E5E-3311-4BCD-A3DE-AB8987F0C9A0}">
      <dgm:prSet/>
      <dgm:spPr/>
      <dgm:t>
        <a:bodyPr/>
        <a:lstStyle/>
        <a:p>
          <a:endParaRPr lang="en-US"/>
        </a:p>
      </dgm:t>
    </dgm:pt>
    <dgm:pt modelId="{60F842BC-DAB7-4837-A64C-E68E911C688E}" type="sibTrans" cxnId="{D76D6E5E-3311-4BCD-A3DE-AB8987F0C9A0}">
      <dgm:prSet/>
      <dgm:spPr/>
      <dgm:t>
        <a:bodyPr/>
        <a:lstStyle/>
        <a:p>
          <a:endParaRPr lang="en-US"/>
        </a:p>
      </dgm:t>
    </dgm:pt>
    <dgm:pt modelId="{9D002C28-7CD7-41C9-9950-740FC364F9A7}">
      <dgm:prSet/>
      <dgm:spPr/>
      <dgm:t>
        <a:bodyPr/>
        <a:lstStyle/>
        <a:p>
          <a:r>
            <a:rPr lang="en-US" dirty="0"/>
            <a:t>Scams: </a:t>
          </a:r>
          <a:r>
            <a:rPr lang="en-US" dirty="0">
              <a:hlinkClick xmlns:r="http://schemas.openxmlformats.org/officeDocument/2006/relationships" r:id="rId6"/>
            </a:rPr>
            <a:t>https://support.blockchain.com/hc/en-us/articles/4413805384852-What-are-the-most-common-scams</a:t>
          </a:r>
          <a:endParaRPr lang="en-US" dirty="0"/>
        </a:p>
      </dgm:t>
    </dgm:pt>
    <dgm:pt modelId="{457A18EA-4713-41C9-9EFD-360AC69AF3EE}" type="parTrans" cxnId="{DCF3549E-0A5D-45C2-A3AE-5C9D596320D9}">
      <dgm:prSet/>
      <dgm:spPr/>
      <dgm:t>
        <a:bodyPr/>
        <a:lstStyle/>
        <a:p>
          <a:endParaRPr lang="en-US"/>
        </a:p>
      </dgm:t>
    </dgm:pt>
    <dgm:pt modelId="{4205AA8B-6C2D-4F85-9548-7B5988951788}" type="sibTrans" cxnId="{DCF3549E-0A5D-45C2-A3AE-5C9D596320D9}">
      <dgm:prSet/>
      <dgm:spPr/>
      <dgm:t>
        <a:bodyPr/>
        <a:lstStyle/>
        <a:p>
          <a:endParaRPr lang="en-US"/>
        </a:p>
      </dgm:t>
    </dgm:pt>
    <dgm:pt modelId="{281B433F-C024-4E7C-9E85-2A47540D5BBA}" type="pres">
      <dgm:prSet presAssocID="{E697C630-96D2-426E-A00D-AA7D512BDA2C}" presName="vert0" presStyleCnt="0">
        <dgm:presLayoutVars>
          <dgm:dir/>
          <dgm:animOne val="branch"/>
          <dgm:animLvl val="lvl"/>
        </dgm:presLayoutVars>
      </dgm:prSet>
      <dgm:spPr/>
    </dgm:pt>
    <dgm:pt modelId="{7A5F1196-7CC4-4137-B780-4A441F92107A}" type="pres">
      <dgm:prSet presAssocID="{B8786640-F2E3-487E-A7DA-BDF015CF9A8C}" presName="thickLine" presStyleLbl="alignNode1" presStyleIdx="0" presStyleCnt="6"/>
      <dgm:spPr/>
    </dgm:pt>
    <dgm:pt modelId="{53FD3CF8-77F1-46FD-9C30-88E9563F63FC}" type="pres">
      <dgm:prSet presAssocID="{B8786640-F2E3-487E-A7DA-BDF015CF9A8C}" presName="horz1" presStyleCnt="0"/>
      <dgm:spPr/>
    </dgm:pt>
    <dgm:pt modelId="{2F62B4DB-0D66-4A35-A945-E93AC163E444}" type="pres">
      <dgm:prSet presAssocID="{B8786640-F2E3-487E-A7DA-BDF015CF9A8C}" presName="tx1" presStyleLbl="revTx" presStyleIdx="0" presStyleCnt="6"/>
      <dgm:spPr/>
    </dgm:pt>
    <dgm:pt modelId="{D5E5499E-6FAC-4E61-A270-44A48088124A}" type="pres">
      <dgm:prSet presAssocID="{B8786640-F2E3-487E-A7DA-BDF015CF9A8C}" presName="vert1" presStyleCnt="0"/>
      <dgm:spPr/>
    </dgm:pt>
    <dgm:pt modelId="{17C5C859-2718-4198-89ED-0CCBE529ACA9}" type="pres">
      <dgm:prSet presAssocID="{D48016DE-00C5-405D-9896-B7422D15B325}" presName="thickLine" presStyleLbl="alignNode1" presStyleIdx="1" presStyleCnt="6"/>
      <dgm:spPr/>
    </dgm:pt>
    <dgm:pt modelId="{A1634FDE-8994-463A-B6E8-2AF722AB42ED}" type="pres">
      <dgm:prSet presAssocID="{D48016DE-00C5-405D-9896-B7422D15B325}" presName="horz1" presStyleCnt="0"/>
      <dgm:spPr/>
    </dgm:pt>
    <dgm:pt modelId="{C8DE0271-881A-4E8C-9BCF-64510C8BF2A3}" type="pres">
      <dgm:prSet presAssocID="{D48016DE-00C5-405D-9896-B7422D15B325}" presName="tx1" presStyleLbl="revTx" presStyleIdx="1" presStyleCnt="6"/>
      <dgm:spPr/>
    </dgm:pt>
    <dgm:pt modelId="{49168387-4813-450D-9AAB-C6208DDEF2B4}" type="pres">
      <dgm:prSet presAssocID="{D48016DE-00C5-405D-9896-B7422D15B325}" presName="vert1" presStyleCnt="0"/>
      <dgm:spPr/>
    </dgm:pt>
    <dgm:pt modelId="{17B73D91-1B2A-4D3E-916D-B7BCF910E5B3}" type="pres">
      <dgm:prSet presAssocID="{1DF13013-F297-49C9-B6B0-491E44AFB27B}" presName="thickLine" presStyleLbl="alignNode1" presStyleIdx="2" presStyleCnt="6"/>
      <dgm:spPr/>
    </dgm:pt>
    <dgm:pt modelId="{BBCD6EF2-6CF5-4E8F-88C3-D6A38A114365}" type="pres">
      <dgm:prSet presAssocID="{1DF13013-F297-49C9-B6B0-491E44AFB27B}" presName="horz1" presStyleCnt="0"/>
      <dgm:spPr/>
    </dgm:pt>
    <dgm:pt modelId="{6421DC4B-CC6B-45A3-92EA-2AD6A7EEF894}" type="pres">
      <dgm:prSet presAssocID="{1DF13013-F297-49C9-B6B0-491E44AFB27B}" presName="tx1" presStyleLbl="revTx" presStyleIdx="2" presStyleCnt="6"/>
      <dgm:spPr/>
    </dgm:pt>
    <dgm:pt modelId="{F80C5759-113A-403F-A429-EA016611C31A}" type="pres">
      <dgm:prSet presAssocID="{1DF13013-F297-49C9-B6B0-491E44AFB27B}" presName="vert1" presStyleCnt="0"/>
      <dgm:spPr/>
    </dgm:pt>
    <dgm:pt modelId="{7515B54E-E176-423A-B635-60811EB54CE3}" type="pres">
      <dgm:prSet presAssocID="{4330DD22-6A6E-41F5-81D5-CB8B414DACE4}" presName="thickLine" presStyleLbl="alignNode1" presStyleIdx="3" presStyleCnt="6"/>
      <dgm:spPr/>
    </dgm:pt>
    <dgm:pt modelId="{33BA573C-AA53-4518-A3FB-2B008E77E323}" type="pres">
      <dgm:prSet presAssocID="{4330DD22-6A6E-41F5-81D5-CB8B414DACE4}" presName="horz1" presStyleCnt="0"/>
      <dgm:spPr/>
    </dgm:pt>
    <dgm:pt modelId="{84F3936D-91BC-4E80-BC87-23BB95909AB7}" type="pres">
      <dgm:prSet presAssocID="{4330DD22-6A6E-41F5-81D5-CB8B414DACE4}" presName="tx1" presStyleLbl="revTx" presStyleIdx="3" presStyleCnt="6"/>
      <dgm:spPr/>
    </dgm:pt>
    <dgm:pt modelId="{92E84E5E-973D-485D-9F04-690BCAB2D179}" type="pres">
      <dgm:prSet presAssocID="{4330DD22-6A6E-41F5-81D5-CB8B414DACE4}" presName="vert1" presStyleCnt="0"/>
      <dgm:spPr/>
    </dgm:pt>
    <dgm:pt modelId="{1B59960A-9AAE-4423-811F-AF93F07F773F}" type="pres">
      <dgm:prSet presAssocID="{4D7C8E11-186C-472B-895E-8A133CE6CFAE}" presName="thickLine" presStyleLbl="alignNode1" presStyleIdx="4" presStyleCnt="6"/>
      <dgm:spPr/>
    </dgm:pt>
    <dgm:pt modelId="{F9671753-9D00-43A6-92A1-4FD20D9D3694}" type="pres">
      <dgm:prSet presAssocID="{4D7C8E11-186C-472B-895E-8A133CE6CFAE}" presName="horz1" presStyleCnt="0"/>
      <dgm:spPr/>
    </dgm:pt>
    <dgm:pt modelId="{C189AFD1-69E7-4AF2-A826-8002384A2BD0}" type="pres">
      <dgm:prSet presAssocID="{4D7C8E11-186C-472B-895E-8A133CE6CFAE}" presName="tx1" presStyleLbl="revTx" presStyleIdx="4" presStyleCnt="6"/>
      <dgm:spPr/>
    </dgm:pt>
    <dgm:pt modelId="{F33EE26E-ADCB-49BB-8FF2-9742D30AC4A5}" type="pres">
      <dgm:prSet presAssocID="{4D7C8E11-186C-472B-895E-8A133CE6CFAE}" presName="vert1" presStyleCnt="0"/>
      <dgm:spPr/>
    </dgm:pt>
    <dgm:pt modelId="{0D027B55-1B06-4476-9E7A-84AD9E90D922}" type="pres">
      <dgm:prSet presAssocID="{9D002C28-7CD7-41C9-9950-740FC364F9A7}" presName="thickLine" presStyleLbl="alignNode1" presStyleIdx="5" presStyleCnt="6"/>
      <dgm:spPr/>
    </dgm:pt>
    <dgm:pt modelId="{CD157F91-09EA-4D89-A32D-ED39A6273B85}" type="pres">
      <dgm:prSet presAssocID="{9D002C28-7CD7-41C9-9950-740FC364F9A7}" presName="horz1" presStyleCnt="0"/>
      <dgm:spPr/>
    </dgm:pt>
    <dgm:pt modelId="{C2D4BBF0-C648-4567-BE54-2994DFBEB11A}" type="pres">
      <dgm:prSet presAssocID="{9D002C28-7CD7-41C9-9950-740FC364F9A7}" presName="tx1" presStyleLbl="revTx" presStyleIdx="5" presStyleCnt="6"/>
      <dgm:spPr/>
    </dgm:pt>
    <dgm:pt modelId="{EBDCC51E-B19B-496D-96B8-DE13082F7545}" type="pres">
      <dgm:prSet presAssocID="{9D002C28-7CD7-41C9-9950-740FC364F9A7}" presName="vert1" presStyleCnt="0"/>
      <dgm:spPr/>
    </dgm:pt>
  </dgm:ptLst>
  <dgm:cxnLst>
    <dgm:cxn modelId="{8AA88520-BCC3-4E31-AB18-AC4FBED35233}" srcId="{E697C630-96D2-426E-A00D-AA7D512BDA2C}" destId="{1DF13013-F297-49C9-B6B0-491E44AFB27B}" srcOrd="2" destOrd="0" parTransId="{016BC540-4282-4827-A1F8-19B9B0ED144A}" sibTransId="{6180E2F6-3FB6-4EDE-83B2-C2C401B51122}"/>
    <dgm:cxn modelId="{36DD8B28-DFC8-45BC-BAE8-98A92A9B117E}" type="presOf" srcId="{D48016DE-00C5-405D-9896-B7422D15B325}" destId="{C8DE0271-881A-4E8C-9BCF-64510C8BF2A3}" srcOrd="0" destOrd="0" presId="urn:microsoft.com/office/officeart/2008/layout/LinedList"/>
    <dgm:cxn modelId="{860A7E36-5A0A-4EFC-B272-154709F43CC5}" type="presOf" srcId="{4330DD22-6A6E-41F5-81D5-CB8B414DACE4}" destId="{84F3936D-91BC-4E80-BC87-23BB95909AB7}" srcOrd="0" destOrd="0" presId="urn:microsoft.com/office/officeart/2008/layout/LinedList"/>
    <dgm:cxn modelId="{D76D6E5E-3311-4BCD-A3DE-AB8987F0C9A0}" srcId="{E697C630-96D2-426E-A00D-AA7D512BDA2C}" destId="{4D7C8E11-186C-472B-895E-8A133CE6CFAE}" srcOrd="4" destOrd="0" parTransId="{73B1E659-F4BC-4E3E-B8BF-3B2FE7E432AF}" sibTransId="{60F842BC-DAB7-4837-A64C-E68E911C688E}"/>
    <dgm:cxn modelId="{07727493-8F4B-464D-855B-79E9B19A9216}" type="presOf" srcId="{9D002C28-7CD7-41C9-9950-740FC364F9A7}" destId="{C2D4BBF0-C648-4567-BE54-2994DFBEB11A}" srcOrd="0" destOrd="0" presId="urn:microsoft.com/office/officeart/2008/layout/LinedList"/>
    <dgm:cxn modelId="{7E1D889A-95E5-4A30-A39F-905A70877BAA}" type="presOf" srcId="{4D7C8E11-186C-472B-895E-8A133CE6CFAE}" destId="{C189AFD1-69E7-4AF2-A826-8002384A2BD0}" srcOrd="0" destOrd="0" presId="urn:microsoft.com/office/officeart/2008/layout/LinedList"/>
    <dgm:cxn modelId="{1D412C9C-C082-4C07-B2B3-729DFA681E24}" type="presOf" srcId="{E697C630-96D2-426E-A00D-AA7D512BDA2C}" destId="{281B433F-C024-4E7C-9E85-2A47540D5BBA}" srcOrd="0" destOrd="0" presId="urn:microsoft.com/office/officeart/2008/layout/LinedList"/>
    <dgm:cxn modelId="{3F28EB9C-E4C1-4E2F-8AC5-903BDB2E8427}" type="presOf" srcId="{1DF13013-F297-49C9-B6B0-491E44AFB27B}" destId="{6421DC4B-CC6B-45A3-92EA-2AD6A7EEF894}" srcOrd="0" destOrd="0" presId="urn:microsoft.com/office/officeart/2008/layout/LinedList"/>
    <dgm:cxn modelId="{DCF3549E-0A5D-45C2-A3AE-5C9D596320D9}" srcId="{E697C630-96D2-426E-A00D-AA7D512BDA2C}" destId="{9D002C28-7CD7-41C9-9950-740FC364F9A7}" srcOrd="5" destOrd="0" parTransId="{457A18EA-4713-41C9-9EFD-360AC69AF3EE}" sibTransId="{4205AA8B-6C2D-4F85-9548-7B5988951788}"/>
    <dgm:cxn modelId="{158089C0-FC84-424D-9734-A8CA97A0A165}" srcId="{E697C630-96D2-426E-A00D-AA7D512BDA2C}" destId="{D48016DE-00C5-405D-9896-B7422D15B325}" srcOrd="1" destOrd="0" parTransId="{8E6500D8-3BD6-4E69-9E95-940080742F89}" sibTransId="{0E9DB8F3-C6BB-47F0-B477-E5433644D575}"/>
    <dgm:cxn modelId="{1141E2D4-9B77-4FD1-A4F6-8BBB5C42A0A9}" srcId="{E697C630-96D2-426E-A00D-AA7D512BDA2C}" destId="{4330DD22-6A6E-41F5-81D5-CB8B414DACE4}" srcOrd="3" destOrd="0" parTransId="{06C03106-A83F-452C-91DF-7837CB599602}" sibTransId="{84A5C764-5386-42B6-AF29-0ECD43965E03}"/>
    <dgm:cxn modelId="{17BA93D7-02AA-4BA4-86B8-0C913624FFBC}" type="presOf" srcId="{B8786640-F2E3-487E-A7DA-BDF015CF9A8C}" destId="{2F62B4DB-0D66-4A35-A945-E93AC163E444}" srcOrd="0" destOrd="0" presId="urn:microsoft.com/office/officeart/2008/layout/LinedList"/>
    <dgm:cxn modelId="{0F6A08E3-9703-46AD-A3E7-071F19BCB8A1}" srcId="{E697C630-96D2-426E-A00D-AA7D512BDA2C}" destId="{B8786640-F2E3-487E-A7DA-BDF015CF9A8C}" srcOrd="0" destOrd="0" parTransId="{D6D69ED7-0D84-4AD0-A83E-EB4473AD1669}" sibTransId="{F8119B07-EA17-4E5E-B2C1-42C2D4BFCA9A}"/>
    <dgm:cxn modelId="{841C3908-ED50-4F4D-9D05-E4321EA5B704}" type="presParOf" srcId="{281B433F-C024-4E7C-9E85-2A47540D5BBA}" destId="{7A5F1196-7CC4-4137-B780-4A441F92107A}" srcOrd="0" destOrd="0" presId="urn:microsoft.com/office/officeart/2008/layout/LinedList"/>
    <dgm:cxn modelId="{50BE2148-FD49-48CE-8E53-9B96B000DF93}" type="presParOf" srcId="{281B433F-C024-4E7C-9E85-2A47540D5BBA}" destId="{53FD3CF8-77F1-46FD-9C30-88E9563F63FC}" srcOrd="1" destOrd="0" presId="urn:microsoft.com/office/officeart/2008/layout/LinedList"/>
    <dgm:cxn modelId="{1CAB3E85-4976-4D1F-B086-9A47D234443B}" type="presParOf" srcId="{53FD3CF8-77F1-46FD-9C30-88E9563F63FC}" destId="{2F62B4DB-0D66-4A35-A945-E93AC163E444}" srcOrd="0" destOrd="0" presId="urn:microsoft.com/office/officeart/2008/layout/LinedList"/>
    <dgm:cxn modelId="{93E343BD-2A11-4714-A625-83AB164B182E}" type="presParOf" srcId="{53FD3CF8-77F1-46FD-9C30-88E9563F63FC}" destId="{D5E5499E-6FAC-4E61-A270-44A48088124A}" srcOrd="1" destOrd="0" presId="urn:microsoft.com/office/officeart/2008/layout/LinedList"/>
    <dgm:cxn modelId="{1F3FA345-63B8-49D4-BA50-340A9CED7837}" type="presParOf" srcId="{281B433F-C024-4E7C-9E85-2A47540D5BBA}" destId="{17C5C859-2718-4198-89ED-0CCBE529ACA9}" srcOrd="2" destOrd="0" presId="urn:microsoft.com/office/officeart/2008/layout/LinedList"/>
    <dgm:cxn modelId="{D2426F3A-71DF-40BC-B94B-9209F86F31C8}" type="presParOf" srcId="{281B433F-C024-4E7C-9E85-2A47540D5BBA}" destId="{A1634FDE-8994-463A-B6E8-2AF722AB42ED}" srcOrd="3" destOrd="0" presId="urn:microsoft.com/office/officeart/2008/layout/LinedList"/>
    <dgm:cxn modelId="{89424428-5AC9-4F18-A936-1A40023CE473}" type="presParOf" srcId="{A1634FDE-8994-463A-B6E8-2AF722AB42ED}" destId="{C8DE0271-881A-4E8C-9BCF-64510C8BF2A3}" srcOrd="0" destOrd="0" presId="urn:microsoft.com/office/officeart/2008/layout/LinedList"/>
    <dgm:cxn modelId="{6BB176CE-8BE0-47A6-B81D-E68A5C17B800}" type="presParOf" srcId="{A1634FDE-8994-463A-B6E8-2AF722AB42ED}" destId="{49168387-4813-450D-9AAB-C6208DDEF2B4}" srcOrd="1" destOrd="0" presId="urn:microsoft.com/office/officeart/2008/layout/LinedList"/>
    <dgm:cxn modelId="{3FE7AE33-6CCB-4330-84CA-57A432794AC7}" type="presParOf" srcId="{281B433F-C024-4E7C-9E85-2A47540D5BBA}" destId="{17B73D91-1B2A-4D3E-916D-B7BCF910E5B3}" srcOrd="4" destOrd="0" presId="urn:microsoft.com/office/officeart/2008/layout/LinedList"/>
    <dgm:cxn modelId="{17D13B59-5197-4CBE-A5D8-909ADFEDC986}" type="presParOf" srcId="{281B433F-C024-4E7C-9E85-2A47540D5BBA}" destId="{BBCD6EF2-6CF5-4E8F-88C3-D6A38A114365}" srcOrd="5" destOrd="0" presId="urn:microsoft.com/office/officeart/2008/layout/LinedList"/>
    <dgm:cxn modelId="{23D5DD9B-2F38-4958-B37B-9E51D045B5FF}" type="presParOf" srcId="{BBCD6EF2-6CF5-4E8F-88C3-D6A38A114365}" destId="{6421DC4B-CC6B-45A3-92EA-2AD6A7EEF894}" srcOrd="0" destOrd="0" presId="urn:microsoft.com/office/officeart/2008/layout/LinedList"/>
    <dgm:cxn modelId="{8E7F6217-EA7C-40E4-8D77-0DDB7F86C1E8}" type="presParOf" srcId="{BBCD6EF2-6CF5-4E8F-88C3-D6A38A114365}" destId="{F80C5759-113A-403F-A429-EA016611C31A}" srcOrd="1" destOrd="0" presId="urn:microsoft.com/office/officeart/2008/layout/LinedList"/>
    <dgm:cxn modelId="{4F6D992C-FA35-4EFB-92B4-31AD84D2E12A}" type="presParOf" srcId="{281B433F-C024-4E7C-9E85-2A47540D5BBA}" destId="{7515B54E-E176-423A-B635-60811EB54CE3}" srcOrd="6" destOrd="0" presId="urn:microsoft.com/office/officeart/2008/layout/LinedList"/>
    <dgm:cxn modelId="{3338042A-5BE3-4EF0-8742-817A638BEDF7}" type="presParOf" srcId="{281B433F-C024-4E7C-9E85-2A47540D5BBA}" destId="{33BA573C-AA53-4518-A3FB-2B008E77E323}" srcOrd="7" destOrd="0" presId="urn:microsoft.com/office/officeart/2008/layout/LinedList"/>
    <dgm:cxn modelId="{0EF32338-A8D7-4FC3-B698-8E832B0F4DC9}" type="presParOf" srcId="{33BA573C-AA53-4518-A3FB-2B008E77E323}" destId="{84F3936D-91BC-4E80-BC87-23BB95909AB7}" srcOrd="0" destOrd="0" presId="urn:microsoft.com/office/officeart/2008/layout/LinedList"/>
    <dgm:cxn modelId="{7D79EC1B-F400-4161-9AB7-4FC1F84281AC}" type="presParOf" srcId="{33BA573C-AA53-4518-A3FB-2B008E77E323}" destId="{92E84E5E-973D-485D-9F04-690BCAB2D179}" srcOrd="1" destOrd="0" presId="urn:microsoft.com/office/officeart/2008/layout/LinedList"/>
    <dgm:cxn modelId="{9C31D9B9-F0B1-4FA6-87EE-6CBA47E93FE3}" type="presParOf" srcId="{281B433F-C024-4E7C-9E85-2A47540D5BBA}" destId="{1B59960A-9AAE-4423-811F-AF93F07F773F}" srcOrd="8" destOrd="0" presId="urn:microsoft.com/office/officeart/2008/layout/LinedList"/>
    <dgm:cxn modelId="{1519E7B6-E558-41FE-A857-FDE0E57B75E2}" type="presParOf" srcId="{281B433F-C024-4E7C-9E85-2A47540D5BBA}" destId="{F9671753-9D00-43A6-92A1-4FD20D9D3694}" srcOrd="9" destOrd="0" presId="urn:microsoft.com/office/officeart/2008/layout/LinedList"/>
    <dgm:cxn modelId="{1AE15289-D9AD-4C66-8634-C90A11C39517}" type="presParOf" srcId="{F9671753-9D00-43A6-92A1-4FD20D9D3694}" destId="{C189AFD1-69E7-4AF2-A826-8002384A2BD0}" srcOrd="0" destOrd="0" presId="urn:microsoft.com/office/officeart/2008/layout/LinedList"/>
    <dgm:cxn modelId="{DBC261E1-C278-4028-97F2-91FEC29CF5F0}" type="presParOf" srcId="{F9671753-9D00-43A6-92A1-4FD20D9D3694}" destId="{F33EE26E-ADCB-49BB-8FF2-9742D30AC4A5}" srcOrd="1" destOrd="0" presId="urn:microsoft.com/office/officeart/2008/layout/LinedList"/>
    <dgm:cxn modelId="{B3B10111-0FEF-49E4-87AD-80D2CF3A0DF1}" type="presParOf" srcId="{281B433F-C024-4E7C-9E85-2A47540D5BBA}" destId="{0D027B55-1B06-4476-9E7A-84AD9E90D922}" srcOrd="10" destOrd="0" presId="urn:microsoft.com/office/officeart/2008/layout/LinedList"/>
    <dgm:cxn modelId="{623AA82E-DB55-4A30-8419-D23EA62ED575}" type="presParOf" srcId="{281B433F-C024-4E7C-9E85-2A47540D5BBA}" destId="{CD157F91-09EA-4D89-A32D-ED39A6273B85}" srcOrd="11" destOrd="0" presId="urn:microsoft.com/office/officeart/2008/layout/LinedList"/>
    <dgm:cxn modelId="{6F77D745-BDBB-46F0-8A61-A67F398D47E6}" type="presParOf" srcId="{CD157F91-09EA-4D89-A32D-ED39A6273B85}" destId="{C2D4BBF0-C648-4567-BE54-2994DFBEB11A}" srcOrd="0" destOrd="0" presId="urn:microsoft.com/office/officeart/2008/layout/LinedList"/>
    <dgm:cxn modelId="{593D04A6-38EE-4E41-8E19-ED1C0E1929C4}" type="presParOf" srcId="{CD157F91-09EA-4D89-A32D-ED39A6273B85}" destId="{EBDCC51E-B19B-496D-96B8-DE13082F75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4357F-FC57-4B56-B47C-141BB3FE5B2D}">
      <dsp:nvSpPr>
        <dsp:cNvPr id="0" name=""/>
        <dsp:cNvSpPr/>
      </dsp:nvSpPr>
      <dsp:spPr>
        <a:xfrm>
          <a:off x="0" y="343831"/>
          <a:ext cx="10515600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This database mechanism stores data in blocks that are linked together in a chain for a transparent information sharing within a business network</a:t>
          </a:r>
          <a:r>
            <a:rPr lang="en-US" sz="1900" kern="1200" dirty="0">
              <a:latin typeface="Aptos Display" panose="020F0302020204030204"/>
            </a:rPr>
            <a:t> managed by a peer-to-peer(P2P) computer network.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The data is</a:t>
          </a:r>
          <a:r>
            <a:rPr lang="en-US" sz="1900" kern="1200" dirty="0">
              <a:latin typeface="Aptos Display" panose="020F0302020204030204"/>
            </a:rPr>
            <a:t> safe and </a:t>
          </a:r>
          <a:r>
            <a:rPr lang="en-US" sz="1900" kern="1200" dirty="0"/>
            <a:t> consistent because you cannot delete or modify the chain without consensus from the network.</a:t>
          </a:r>
        </a:p>
      </dsp:txBody>
      <dsp:txXfrm>
        <a:off x="0" y="343831"/>
        <a:ext cx="10515600" cy="1915200"/>
      </dsp:txXfrm>
    </dsp:sp>
    <dsp:sp modelId="{A1852555-9609-444A-8F18-140D870D2597}">
      <dsp:nvSpPr>
        <dsp:cNvPr id="0" name=""/>
        <dsp:cNvSpPr/>
      </dsp:nvSpPr>
      <dsp:spPr>
        <a:xfrm>
          <a:off x="525780" y="63391"/>
          <a:ext cx="736092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What is a blockchain network?</a:t>
          </a:r>
          <a:endParaRPr lang="en-US" sz="1900" kern="1200" dirty="0"/>
        </a:p>
      </dsp:txBody>
      <dsp:txXfrm>
        <a:off x="553160" y="90771"/>
        <a:ext cx="7306160" cy="506120"/>
      </dsp:txXfrm>
    </dsp:sp>
    <dsp:sp modelId="{BC600DF0-A567-43B3-AFE6-53BEDEED70D5}">
      <dsp:nvSpPr>
        <dsp:cNvPr id="0" name=""/>
        <dsp:cNvSpPr/>
      </dsp:nvSpPr>
      <dsp:spPr>
        <a:xfrm>
          <a:off x="0" y="2642071"/>
          <a:ext cx="10515600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Blockchain security is a comprehensive risk management system for a blockchain network.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It uses cybersecurity frameworks, assurance services and best practices to reduce risks against attacks and fraud.</a:t>
          </a:r>
        </a:p>
      </dsp:txBody>
      <dsp:txXfrm>
        <a:off x="0" y="2642071"/>
        <a:ext cx="10515600" cy="1645875"/>
      </dsp:txXfrm>
    </dsp:sp>
    <dsp:sp modelId="{A33A17F4-7200-4CD3-B4CC-01BDE53A3950}">
      <dsp:nvSpPr>
        <dsp:cNvPr id="0" name=""/>
        <dsp:cNvSpPr/>
      </dsp:nvSpPr>
      <dsp:spPr>
        <a:xfrm>
          <a:off x="525780" y="2361631"/>
          <a:ext cx="736092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Blockchain Security:</a:t>
          </a:r>
          <a:endParaRPr lang="en-US" sz="1900" kern="1200" dirty="0"/>
        </a:p>
      </dsp:txBody>
      <dsp:txXfrm>
        <a:off x="553160" y="2389011"/>
        <a:ext cx="73061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C8C5A-3988-43E1-8AB8-76874F77FC67}">
      <dsp:nvSpPr>
        <dsp:cNvPr id="0" name=""/>
        <dsp:cNvSpPr/>
      </dsp:nvSpPr>
      <dsp:spPr>
        <a:xfrm>
          <a:off x="0" y="25092"/>
          <a:ext cx="10515600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Impersonation: </a:t>
          </a:r>
          <a:r>
            <a:rPr lang="en-US" sz="1700" kern="1200"/>
            <a:t>– Someone claiming to be a Blockchain.com employee contacts you via email, phone, or social media</a:t>
          </a:r>
        </a:p>
      </dsp:txBody>
      <dsp:txXfrm>
        <a:off x="33012" y="58104"/>
        <a:ext cx="10449576" cy="610236"/>
      </dsp:txXfrm>
    </dsp:sp>
    <dsp:sp modelId="{3B3EC653-BF69-4125-96F8-4D90766E3B4C}">
      <dsp:nvSpPr>
        <dsp:cNvPr id="0" name=""/>
        <dsp:cNvSpPr/>
      </dsp:nvSpPr>
      <dsp:spPr>
        <a:xfrm>
          <a:off x="0" y="750312"/>
          <a:ext cx="10515600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Phishing Emails or Websites: </a:t>
          </a:r>
          <a:r>
            <a:rPr lang="en-US" sz="1700" kern="1200"/>
            <a:t>If an email asks you to go to a website and reset your password, do not do it unless you have specifically requested this.</a:t>
          </a:r>
        </a:p>
      </dsp:txBody>
      <dsp:txXfrm>
        <a:off x="33012" y="783324"/>
        <a:ext cx="10449576" cy="610236"/>
      </dsp:txXfrm>
    </dsp:sp>
    <dsp:sp modelId="{E9C3C7B5-5019-47EB-B2CD-790F8124ADA6}">
      <dsp:nvSpPr>
        <dsp:cNvPr id="0" name=""/>
        <dsp:cNvSpPr/>
      </dsp:nvSpPr>
      <dsp:spPr>
        <a:xfrm>
          <a:off x="0" y="1475532"/>
          <a:ext cx="10515600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Fake Investment Proposals: </a:t>
          </a:r>
          <a:r>
            <a:rPr lang="en-US" sz="1700" kern="1200"/>
            <a:t>It asks you to “pay a fee” or “pay a tax” in order to release a bigger amount of funds to you</a:t>
          </a:r>
        </a:p>
      </dsp:txBody>
      <dsp:txXfrm>
        <a:off x="33012" y="1508544"/>
        <a:ext cx="10449576" cy="610236"/>
      </dsp:txXfrm>
    </dsp:sp>
    <dsp:sp modelId="{A4EE7549-CF4A-4357-A7CC-30938FDAAD3F}">
      <dsp:nvSpPr>
        <dsp:cNvPr id="0" name=""/>
        <dsp:cNvSpPr/>
      </dsp:nvSpPr>
      <dsp:spPr>
        <a:xfrm>
          <a:off x="0" y="2200752"/>
          <a:ext cx="10515600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Fake Refunds: </a:t>
          </a:r>
          <a:r>
            <a:rPr lang="en-US" sz="1700" kern="1200"/>
            <a:t>f someone asks for payment in order to recover/refund lost or old forgotten wallets, then this request is definitely a fraud.</a:t>
          </a:r>
        </a:p>
      </dsp:txBody>
      <dsp:txXfrm>
        <a:off x="33012" y="2233764"/>
        <a:ext cx="10449576" cy="610236"/>
      </dsp:txXfrm>
    </dsp:sp>
    <dsp:sp modelId="{F8603E28-77BF-40B7-BADD-34332E436258}">
      <dsp:nvSpPr>
        <dsp:cNvPr id="0" name=""/>
        <dsp:cNvSpPr/>
      </dsp:nvSpPr>
      <dsp:spPr>
        <a:xfrm>
          <a:off x="0" y="2925972"/>
          <a:ext cx="10515600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Money Transfers / Deposits / Withdrawals: </a:t>
          </a:r>
          <a:r>
            <a:rPr lang="en-US" sz="1700" kern="1200"/>
            <a:t>Never perform money transfers on behalf of another individual, either for them or by giving them your login details.</a:t>
          </a:r>
        </a:p>
      </dsp:txBody>
      <dsp:txXfrm>
        <a:off x="33012" y="2958984"/>
        <a:ext cx="10449576" cy="610236"/>
      </dsp:txXfrm>
    </dsp:sp>
    <dsp:sp modelId="{A267C214-80FE-4169-9E1F-1A96E41704C6}">
      <dsp:nvSpPr>
        <dsp:cNvPr id="0" name=""/>
        <dsp:cNvSpPr/>
      </dsp:nvSpPr>
      <dsp:spPr>
        <a:xfrm>
          <a:off x="0" y="3651192"/>
          <a:ext cx="10515600" cy="6762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Platform Clones: </a:t>
          </a:r>
          <a:r>
            <a:rPr lang="en-US" sz="1700" kern="1200"/>
            <a:t>Be cautious of modified URLs such as </a:t>
          </a:r>
          <a:r>
            <a:rPr lang="en-US" sz="1700" i="1" kern="1200"/>
            <a:t>b1ockchain.com</a:t>
          </a:r>
          <a:r>
            <a:rPr lang="en-US" sz="1700" kern="1200"/>
            <a:t>, </a:t>
          </a:r>
          <a:r>
            <a:rPr lang="en-US" sz="1700" i="1" kern="1200"/>
            <a:t>bl0ckchain.com</a:t>
          </a:r>
          <a:r>
            <a:rPr lang="en-US" sz="1700" kern="1200"/>
            <a:t>, </a:t>
          </a:r>
          <a:r>
            <a:rPr lang="en-US" sz="1700" i="1" kern="1200"/>
            <a:t>blockchain.io</a:t>
          </a:r>
          <a:r>
            <a:rPr lang="en-US" sz="1700" kern="1200"/>
            <a:t>, etc. </a:t>
          </a:r>
        </a:p>
      </dsp:txBody>
      <dsp:txXfrm>
        <a:off x="33012" y="3684204"/>
        <a:ext cx="10449576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67880-FB69-4728-B1A2-D26DE18A4DC9}">
      <dsp:nvSpPr>
        <dsp:cNvPr id="0" name=""/>
        <dsp:cNvSpPr/>
      </dsp:nvSpPr>
      <dsp:spPr>
        <a:xfrm>
          <a:off x="0" y="246428"/>
          <a:ext cx="10515600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DevSecOps and Shift left security</a:t>
          </a:r>
          <a:r>
            <a:rPr lang="en-US" sz="2300" kern="1200"/>
            <a:t>: Integrating security practices into the early stages of the software development lifecycle.</a:t>
          </a:r>
        </a:p>
      </dsp:txBody>
      <dsp:txXfrm>
        <a:off x="44664" y="291092"/>
        <a:ext cx="10426272" cy="825612"/>
      </dsp:txXfrm>
    </dsp:sp>
    <dsp:sp modelId="{323E134C-5F1C-41E4-B1AC-85E207946F0D}">
      <dsp:nvSpPr>
        <dsp:cNvPr id="0" name=""/>
        <dsp:cNvSpPr/>
      </dsp:nvSpPr>
      <dsp:spPr>
        <a:xfrm>
          <a:off x="0" y="1227608"/>
          <a:ext cx="10515600" cy="91494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AWS Blockchain services</a:t>
          </a:r>
          <a:r>
            <a:rPr lang="en-US" sz="2300" kern="1200"/>
            <a:t>: Amazon Quantum Ledger Database(QLDB), Amazon managed database, Amazon blockchain partners</a:t>
          </a:r>
        </a:p>
      </dsp:txBody>
      <dsp:txXfrm>
        <a:off x="44664" y="1272272"/>
        <a:ext cx="10426272" cy="825612"/>
      </dsp:txXfrm>
    </dsp:sp>
    <dsp:sp modelId="{CB5E7879-959C-4DFC-A2C3-5BDC50AECFB8}">
      <dsp:nvSpPr>
        <dsp:cNvPr id="0" name=""/>
        <dsp:cNvSpPr/>
      </dsp:nvSpPr>
      <dsp:spPr>
        <a:xfrm>
          <a:off x="0" y="2208789"/>
          <a:ext cx="10515600" cy="91494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Role-Based Access Control (RBAC)</a:t>
          </a:r>
          <a:r>
            <a:rPr lang="en-US" sz="2300" kern="1200"/>
            <a:t>: A participant ‘validator’ can validate and add new blocks to the chain, while a participant ‘reader’ can read only the data</a:t>
          </a:r>
        </a:p>
      </dsp:txBody>
      <dsp:txXfrm>
        <a:off x="44664" y="2253453"/>
        <a:ext cx="10426272" cy="825612"/>
      </dsp:txXfrm>
    </dsp:sp>
    <dsp:sp modelId="{BF5EBAD0-B11D-426D-87D3-27AA91AD229B}">
      <dsp:nvSpPr>
        <dsp:cNvPr id="0" name=""/>
        <dsp:cNvSpPr/>
      </dsp:nvSpPr>
      <dsp:spPr>
        <a:xfrm>
          <a:off x="0" y="3189969"/>
          <a:ext cx="10515600" cy="9149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Attribute-Based Access Control (ABAC)</a:t>
          </a:r>
          <a:r>
            <a:rPr lang="en-US" sz="2300" kern="1200"/>
            <a:t>: A rule might state that only participants with the attribute ‘location: EU’ can access certain data.</a:t>
          </a:r>
        </a:p>
      </dsp:txBody>
      <dsp:txXfrm>
        <a:off x="44664" y="3234633"/>
        <a:ext cx="10426272" cy="825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F1196-7CC4-4137-B780-4A441F92107A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62B4DB-0D66-4A35-A945-E93AC163E444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Identity access management:</a:t>
          </a:r>
          <a:r>
            <a:rPr lang="en-US" sz="2000" kern="1200" dirty="0">
              <a:latin typeface="Aptos Display" panose="020F0302020204030204"/>
            </a:rPr>
            <a:t> </a:t>
          </a:r>
          <a:r>
            <a:rPr lang="en-US" sz="2000" kern="1200" dirty="0">
              <a:hlinkClick xmlns:r="http://schemas.openxmlformats.org/officeDocument/2006/relationships" r:id="rId1"/>
            </a:rPr>
            <a:t>https://docs.aws.amazon.com/prescriptive-guidance/latest/saas-multitenant-api-access-authorization/access-control-types.html</a:t>
          </a:r>
        </a:p>
      </dsp:txBody>
      <dsp:txXfrm>
        <a:off x="0" y="2124"/>
        <a:ext cx="10515600" cy="724514"/>
      </dsp:txXfrm>
    </dsp:sp>
    <dsp:sp modelId="{17C5C859-2718-4198-89ED-0CCBE529ACA9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DE0271-881A-4E8C-9BCF-64510C8BF2A3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ptos Display" panose="020F0302020204030204"/>
            </a:rPr>
            <a:t>Penetration Testing</a:t>
          </a:r>
          <a:r>
            <a:rPr lang="en-US" sz="2000" kern="1200" dirty="0"/>
            <a:t>: </a:t>
          </a:r>
          <a:r>
            <a:rPr lang="en-US" sz="2000" kern="1200" dirty="0">
              <a:hlinkClick xmlns:r="http://schemas.openxmlformats.org/officeDocument/2006/relationships" r:id="rId2"/>
            </a:rPr>
            <a:t>https://www.getastra.com/blog/knowledge-base/blockchain-security/</a:t>
          </a:r>
        </a:p>
      </dsp:txBody>
      <dsp:txXfrm>
        <a:off x="0" y="726639"/>
        <a:ext cx="10515600" cy="724514"/>
      </dsp:txXfrm>
    </dsp:sp>
    <dsp:sp modelId="{17B73D91-1B2A-4D3E-916D-B7BCF910E5B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21DC4B-CC6B-45A3-92EA-2AD6A7EEF894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Blockchain security : </a:t>
          </a:r>
          <a:r>
            <a:rPr lang="en-US" sz="2000" kern="1200" dirty="0">
              <a:hlinkClick xmlns:r="http://schemas.openxmlformats.org/officeDocument/2006/relationships" r:id="rId3"/>
            </a:rPr>
            <a:t>https://cryptosec.com/blockchain-security-services/</a:t>
          </a:r>
          <a:endParaRPr lang="en-US" sz="2000" kern="1200" dirty="0"/>
        </a:p>
      </dsp:txBody>
      <dsp:txXfrm>
        <a:off x="0" y="1451154"/>
        <a:ext cx="10515600" cy="724514"/>
      </dsp:txXfrm>
    </dsp:sp>
    <dsp:sp modelId="{7515B54E-E176-423A-B635-60811EB54CE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F3936D-91BC-4E80-BC87-23BB95909AB7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4"/>
            </a:rPr>
            <a:t>https://aws.amazon.com/blockchain/</a:t>
          </a:r>
          <a:endParaRPr lang="en-US" sz="2000" kern="1200" dirty="0"/>
        </a:p>
      </dsp:txBody>
      <dsp:txXfrm>
        <a:off x="0" y="2175669"/>
        <a:ext cx="10515600" cy="724514"/>
      </dsp:txXfrm>
    </dsp:sp>
    <dsp:sp modelId="{1B59960A-9AAE-4423-811F-AF93F07F773F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89AFD1-69E7-4AF2-A826-8002384A2BD0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hlinkClick xmlns:r="http://schemas.openxmlformats.org/officeDocument/2006/relationships" r:id="rId5"/>
            </a:rPr>
            <a:t>https://www.ibm.com/topics/blockchain-security</a:t>
          </a:r>
          <a:endParaRPr lang="en-US" sz="2000" kern="1200" dirty="0"/>
        </a:p>
      </dsp:txBody>
      <dsp:txXfrm>
        <a:off x="0" y="2900183"/>
        <a:ext cx="10515600" cy="724514"/>
      </dsp:txXfrm>
    </dsp:sp>
    <dsp:sp modelId="{0D027B55-1B06-4476-9E7A-84AD9E90D922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D4BBF0-C648-4567-BE54-2994DFBEB11A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Scams: </a:t>
          </a:r>
          <a:r>
            <a:rPr lang="en-US" sz="2000" kern="1200" dirty="0">
              <a:hlinkClick xmlns:r="http://schemas.openxmlformats.org/officeDocument/2006/relationships" r:id="rId6"/>
            </a:rPr>
            <a:t>https://support.blockchain.com/hc/en-us/articles/4413805384852-What-are-the-most-common-scams</a:t>
          </a:r>
          <a:endParaRPr lang="en-US" sz="2000" kern="1200" dirty="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Blockchain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For cyber attacks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644D7-80C6-1DEB-D3F0-26E66546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/>
              <a:t>Recommendations for a secured Blockchain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25D029-CF99-46C0-4D39-38A174318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6845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05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E784B-558D-D762-B598-C3381531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Blockchain penetration testing</a:t>
            </a:r>
            <a:endParaRPr lang="en-US" sz="5400"/>
          </a:p>
        </p:txBody>
      </p:sp>
      <p:sp>
        <p:nvSpPr>
          <p:cNvPr id="1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0EA723B6-A7F4-4993-93C2-8D7B38109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A security assessment process done by ethical hackers or security professionals to test the security strength of the blockchain-based solution or application.</a:t>
            </a:r>
            <a:endParaRPr lang="en-US" sz="1500"/>
          </a:p>
          <a:p>
            <a:pPr marL="0" indent="0">
              <a:buNone/>
            </a:pPr>
            <a:r>
              <a:rPr lang="en-US" sz="1500" b="1"/>
              <a:t>Phase 1</a:t>
            </a:r>
            <a:r>
              <a:rPr lang="en-US" sz="1500"/>
              <a:t>: </a:t>
            </a:r>
            <a:r>
              <a:rPr lang="en-US" sz="1500" b="1"/>
              <a:t>Information Gathering and Threat Modeling</a:t>
            </a:r>
            <a:endParaRPr lang="en-US" sz="1500"/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Analyze the blockchain architecture and functional requirements of the business. </a:t>
            </a:r>
            <a:endParaRPr lang="en-US" sz="1500"/>
          </a:p>
          <a:p>
            <a:pPr marL="0" indent="0">
              <a:buNone/>
            </a:pPr>
            <a:r>
              <a:rPr lang="en-US" sz="1500" b="1"/>
              <a:t>Phase 2: Testing/Discovery: </a:t>
            </a:r>
            <a:r>
              <a:rPr lang="en-US" sz="1500"/>
              <a:t>Use data</a:t>
            </a:r>
            <a:r>
              <a:rPr lang="en-US" sz="1500">
                <a:ea typeface="+mn-lt"/>
                <a:cs typeface="+mn-lt"/>
              </a:rPr>
              <a:t> from phase 1 to do the active testing of your blockchain. It includes:</a:t>
            </a:r>
            <a:endParaRPr lang="en-US" sz="1500" b="1">
              <a:ea typeface="+mn-lt"/>
              <a:cs typeface="+mn-lt"/>
            </a:endParaRPr>
          </a:p>
          <a:p>
            <a:pPr marL="457200" indent="-457200"/>
            <a:r>
              <a:rPr lang="en-US" sz="1500">
                <a:ea typeface="+mn-lt"/>
                <a:cs typeface="+mn-lt"/>
              </a:rPr>
              <a:t>API security Testing: It keeps the endpoints secure form malicious attacks.</a:t>
            </a:r>
            <a:endParaRPr lang="en-US" sz="1500"/>
          </a:p>
          <a:p>
            <a:pPr marL="457200" indent="-457200"/>
            <a:r>
              <a:rPr lang="en-US" sz="1500" dirty="0">
                <a:ea typeface="+mn-lt"/>
                <a:cs typeface="+mn-lt"/>
              </a:rPr>
              <a:t>Functional Testing:  testing the functionalities of the components.</a:t>
            </a:r>
            <a:endParaRPr lang="en" sz="1500" dirty="0"/>
          </a:p>
          <a:p>
            <a:pPr marL="457200" indent="-457200"/>
            <a:r>
              <a:rPr lang="en-US" sz="1500">
                <a:ea typeface="+mn-lt"/>
                <a:cs typeface="+mn-lt"/>
              </a:rPr>
              <a:t>Network Vulnerability Assessment: Check on </a:t>
            </a:r>
            <a:r>
              <a:rPr lang="en" sz="1500">
                <a:ea typeface="+mn-lt"/>
                <a:cs typeface="+mn-lt"/>
              </a:rPr>
              <a:t>network security loopholes and strength of network infrastructure.</a:t>
            </a:r>
            <a:endParaRPr lang="en-US" sz="1500"/>
          </a:p>
          <a:p>
            <a:pPr>
              <a:buNone/>
            </a:pPr>
            <a:r>
              <a:rPr lang="en-US" sz="1500" b="1"/>
              <a:t>Phase 3: Exploitation: </a:t>
            </a:r>
            <a:r>
              <a:rPr lang="en-US" sz="1500">
                <a:ea typeface="+mn-lt"/>
                <a:cs typeface="+mn-lt"/>
              </a:rPr>
              <a:t>focuses solely on establishing access to a system or resource by bypassing security restrictions and identify high-value target assets. It includes</a:t>
            </a:r>
          </a:p>
          <a:p>
            <a:pPr>
              <a:buFont typeface="Arial"/>
              <a:buChar char="•"/>
            </a:pPr>
            <a:r>
              <a:rPr lang="en-US" sz="1500"/>
              <a:t>Network penetration testing</a:t>
            </a:r>
            <a:endParaRPr lang="en-US" sz="15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Web Application penetration testing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64160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adlock on computer motherboard">
            <a:extLst>
              <a:ext uri="{FF2B5EF4-FFF2-40B4-BE49-F238E27FC236}">
                <a16:creationId xmlns:a16="http://schemas.microsoft.com/office/drawing/2014/main" id="{BDD01714-D88B-E45D-A85A-DBCF4E64C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343" r="9091" b="190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09BFF-6692-80CF-D3D3-5C70F299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3AA59326-91AA-3008-FC4D-B526732E6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5001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89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F40252-3377-F78A-3654-5AC3400B3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7" r="9091" b="22064"/>
          <a:stretch/>
        </p:blipFill>
        <p:spPr>
          <a:xfrm>
            <a:off x="20" y="10307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36DAA-063B-1658-950B-23720931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038AE7-011E-04A1-C9C9-602126E7F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842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07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7CCBB-99E4-C7CB-1CAC-CF4E307D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Features of Blockchain technology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7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88BDA628-AE14-23C0-E737-D6DAC7CC4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Decentralization</a:t>
            </a:r>
            <a:r>
              <a:rPr lang="en-US" sz="1800">
                <a:solidFill>
                  <a:schemeClr val="bg1"/>
                </a:solidFill>
              </a:rPr>
              <a:t>: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 It refers to transferring control and decision making from a centralized entity (individual, organization, or group) to a distributed network. These networks  use </a:t>
            </a:r>
            <a:r>
              <a:rPr lang="en-US" sz="1800">
                <a:solidFill>
                  <a:srgbClr val="FF0000"/>
                </a:solidFill>
                <a:ea typeface="+mn-lt"/>
                <a:cs typeface="+mn-lt"/>
              </a:rPr>
              <a:t>transparency 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to reduce the need for trust among participants.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 b="1">
                <a:solidFill>
                  <a:schemeClr val="bg1"/>
                </a:solidFill>
              </a:rPr>
              <a:t>Immutability: 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Immutability means something cannot be changed or altered. If a transaction record includes an error, you must </a:t>
            </a:r>
            <a:r>
              <a:rPr lang="en-US" sz="1800">
                <a:solidFill>
                  <a:srgbClr val="FF0000"/>
                </a:solidFill>
                <a:ea typeface="+mn-lt"/>
                <a:cs typeface="+mn-lt"/>
              </a:rPr>
              <a:t>add a new transaction to reverse 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the mistake, and both transactions are visible to the network.</a:t>
            </a:r>
          </a:p>
          <a:p>
            <a:r>
              <a:rPr lang="en-US" sz="1800" b="1">
                <a:solidFill>
                  <a:schemeClr val="bg1"/>
                </a:solidFill>
              </a:rPr>
              <a:t>Consensus</a:t>
            </a:r>
            <a:r>
              <a:rPr lang="en-US" sz="1800">
                <a:solidFill>
                  <a:schemeClr val="bg1"/>
                </a:solidFill>
              </a:rPr>
              <a:t>: 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A blockchain system establishes rules about participant </a:t>
            </a:r>
            <a:r>
              <a:rPr lang="en-US" sz="1800">
                <a:solidFill>
                  <a:srgbClr val="FF0000"/>
                </a:solidFill>
                <a:ea typeface="+mn-lt"/>
                <a:cs typeface="+mn-lt"/>
              </a:rPr>
              <a:t>consent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(majority) for recording transactions(Transaction endorsement)</a:t>
            </a:r>
          </a:p>
        </p:txBody>
      </p:sp>
      <p:grpSp>
        <p:nvGrpSpPr>
          <p:cNvPr id="7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0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07FCE-8943-B19A-BDBE-5EF51940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</a:rPr>
              <a:t> Components of blockchain technology: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83E5-55E2-8F51-DB48-093ADF15E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Distributed Ledger</a:t>
            </a:r>
            <a:r>
              <a:rPr lang="en-US" sz="2000" dirty="0">
                <a:solidFill>
                  <a:schemeClr val="bg1"/>
                </a:solidFill>
              </a:rPr>
              <a:t>: It is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the shared database in the blockchain network that stores the transactions. If malicious actors try to move or change the information in a block on the chain, it can be traced back to them through the key or digital signature that allowed them to access the blockchain.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Smart contracts</a:t>
            </a:r>
            <a:r>
              <a:rPr lang="en-US" sz="2000" dirty="0">
                <a:solidFill>
                  <a:schemeClr val="bg1"/>
                </a:solidFill>
              </a:rPr>
              <a:t>: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They are programs that run automatically when certain conditions are met.(stored in blockchain database) used by companies for self-manage contracts Ex: It makes payment once goods have arrived the warehouse.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Cryptography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It generates two sets of keys for network members. Public(common) and private(Uniquely) Key. They work together to decrypt the data in the ledger, but private key holder has more privilege.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AB158-6674-2A24-5E73-6DE6BEA7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Common Scams in Blockchain Technology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6CB6143-6699-712D-68A5-6D5DBD977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74301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730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1132-0C9A-719A-3850-559898DD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Smart Contract security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4976-0B70-01DE-4C64-93A49170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Smart contract security involves ensuring that the code of a smart contract is free from vulnerabilities and malicious behaviors.</a:t>
            </a:r>
          </a:p>
          <a:p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Secure Coding Practices: 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Avoiding known vulnerabilities and handling errors correctly(Shift Left approach in 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DevSecOps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Code Auditing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: This includes manual reviews by experienced developers, as well as automated reviews using static and dynamic analysis tools. 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Formal Verification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: Formal verification involves mathematically proving that a smart contract behaves as intended.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Testing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: Rigorous testing of smart contracts(unit tests, integration tests, security tests) can help identify vulnerabilities.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20163-897B-84E0-74F0-D40AB8EA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>
                <a:solidFill>
                  <a:schemeClr val="bg1"/>
                </a:solidFill>
              </a:rPr>
              <a:t>Key management Services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C4A4-B12E-FEBE-EAF3-ED00130CF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  <a:ea typeface="+mn-lt"/>
                <a:cs typeface="+mn-lt"/>
              </a:rPr>
              <a:t>KMS provide a secure and efficient way to manage cryptographic keys in a blockchain network. This includes:</a:t>
            </a:r>
          </a:p>
          <a:p>
            <a:r>
              <a:rPr lang="en-US" sz="1900" b="1">
                <a:solidFill>
                  <a:schemeClr val="bg1"/>
                </a:solidFill>
                <a:ea typeface="+mn-lt"/>
                <a:cs typeface="+mn-lt"/>
              </a:rPr>
              <a:t>Key Generation</a:t>
            </a:r>
            <a:r>
              <a:rPr lang="en-US" sz="1900">
                <a:solidFill>
                  <a:schemeClr val="bg1"/>
                </a:solidFill>
                <a:ea typeface="+mn-lt"/>
                <a:cs typeface="+mn-lt"/>
              </a:rPr>
              <a:t>: Creating strong, random keys that are suitable for cryptographic use.</a:t>
            </a:r>
            <a:endParaRPr lang="en-US" sz="1900">
              <a:solidFill>
                <a:schemeClr val="bg1"/>
              </a:solidFill>
            </a:endParaRPr>
          </a:p>
          <a:p>
            <a:r>
              <a:rPr lang="en-US" sz="1900" b="1">
                <a:solidFill>
                  <a:schemeClr val="bg1"/>
                </a:solidFill>
                <a:ea typeface="+mn-lt"/>
                <a:cs typeface="+mn-lt"/>
              </a:rPr>
              <a:t>Key Storage</a:t>
            </a:r>
            <a:r>
              <a:rPr lang="en-US" sz="1900">
                <a:solidFill>
                  <a:schemeClr val="bg1"/>
                </a:solidFill>
                <a:ea typeface="+mn-lt"/>
                <a:cs typeface="+mn-lt"/>
              </a:rPr>
              <a:t>: Storing keys securely to prevent unauthorized access.</a:t>
            </a:r>
            <a:endParaRPr lang="en-US" sz="1900">
              <a:solidFill>
                <a:schemeClr val="bg1"/>
              </a:solidFill>
            </a:endParaRPr>
          </a:p>
          <a:p>
            <a:r>
              <a:rPr lang="en-US" sz="1900" b="1">
                <a:solidFill>
                  <a:schemeClr val="bg1"/>
                </a:solidFill>
                <a:ea typeface="+mn-lt"/>
                <a:cs typeface="+mn-lt"/>
              </a:rPr>
              <a:t>Key Distribution</a:t>
            </a:r>
            <a:r>
              <a:rPr lang="en-US" sz="1900">
                <a:solidFill>
                  <a:schemeClr val="bg1"/>
                </a:solidFill>
                <a:ea typeface="+mn-lt"/>
                <a:cs typeface="+mn-lt"/>
              </a:rPr>
              <a:t>: Distributing keys securely to authorized users or systems.</a:t>
            </a:r>
            <a:endParaRPr lang="en-US" sz="1900">
              <a:solidFill>
                <a:schemeClr val="bg1"/>
              </a:solidFill>
            </a:endParaRPr>
          </a:p>
          <a:p>
            <a:r>
              <a:rPr lang="en-US" sz="1900" b="1">
                <a:solidFill>
                  <a:schemeClr val="bg1"/>
                </a:solidFill>
                <a:ea typeface="+mn-lt"/>
                <a:cs typeface="+mn-lt"/>
              </a:rPr>
              <a:t>Key Rotation</a:t>
            </a:r>
            <a:r>
              <a:rPr lang="en-US" sz="1900">
                <a:solidFill>
                  <a:schemeClr val="bg1"/>
                </a:solidFill>
                <a:ea typeface="+mn-lt"/>
                <a:cs typeface="+mn-lt"/>
              </a:rPr>
              <a:t>: Regularly changing keys to reduce the risk of a key being compromised.</a:t>
            </a:r>
            <a:endParaRPr lang="en-US" sz="1900">
              <a:solidFill>
                <a:schemeClr val="bg1"/>
              </a:solidFill>
            </a:endParaRPr>
          </a:p>
          <a:p>
            <a:r>
              <a:rPr lang="en-US" sz="1900" b="1">
                <a:solidFill>
                  <a:schemeClr val="bg1"/>
                </a:solidFill>
                <a:ea typeface="+mn-lt"/>
                <a:cs typeface="+mn-lt"/>
              </a:rPr>
              <a:t>Key Backup and Recovery</a:t>
            </a:r>
            <a:r>
              <a:rPr lang="en-US" sz="1900">
                <a:solidFill>
                  <a:schemeClr val="bg1"/>
                </a:solidFill>
                <a:ea typeface="+mn-lt"/>
                <a:cs typeface="+mn-lt"/>
              </a:rPr>
              <a:t>: Creating backup copies of keys and providing mechanisms to recover lost keys.</a:t>
            </a:r>
            <a:endParaRPr lang="en-US" sz="1900">
              <a:solidFill>
                <a:schemeClr val="bg1"/>
              </a:solidFill>
            </a:endParaRPr>
          </a:p>
          <a:p>
            <a:r>
              <a:rPr lang="en-US" sz="1900" b="1">
                <a:solidFill>
                  <a:schemeClr val="bg1"/>
                </a:solidFill>
                <a:ea typeface="+mn-lt"/>
                <a:cs typeface="+mn-lt"/>
              </a:rPr>
              <a:t>Key Retirement and Deletion</a:t>
            </a:r>
            <a:r>
              <a:rPr lang="en-US" sz="1900">
                <a:solidFill>
                  <a:schemeClr val="bg1"/>
                </a:solidFill>
                <a:ea typeface="+mn-lt"/>
                <a:cs typeface="+mn-lt"/>
              </a:rPr>
              <a:t>: Retiring and deleting keys when they are no longer needed.</a:t>
            </a:r>
            <a:endParaRPr lang="en-US" sz="19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96898-E417-CBE2-406F-6CD704EF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Benefits of blockchain technology: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171A-4B04-5AFC-5840-B4D8E845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Advanced Security:</a:t>
            </a:r>
            <a:r>
              <a:rPr lang="en-US" sz="1800" b="1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It uses the three features to create a highly secure underlying software system that is nearly impossible to tamper with. A single user cannot change the transaction records.</a:t>
            </a:r>
            <a:endParaRPr lang="en-US" sz="1800" b="1">
              <a:solidFill>
                <a:schemeClr val="bg1"/>
              </a:solidFill>
            </a:endParaRPr>
          </a:p>
          <a:p>
            <a:r>
              <a:rPr lang="en-US" sz="1800" b="1">
                <a:solidFill>
                  <a:schemeClr val="bg1"/>
                </a:solidFill>
              </a:rPr>
              <a:t>Improved efficiency: </a:t>
            </a:r>
            <a:r>
              <a:rPr lang="en-US" sz="1800">
                <a:solidFill>
                  <a:schemeClr val="bg1"/>
                </a:solidFill>
              </a:rPr>
              <a:t>T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ransactions between Businesses take a lot of time, especially when compliance and third-party regulatory bodies are involved. Transparency and smart contracts in blockchain makes them easier and efficient.</a:t>
            </a:r>
          </a:p>
          <a:p>
            <a:r>
              <a:rPr lang="en-US" sz="1800" b="1">
                <a:solidFill>
                  <a:schemeClr val="bg1"/>
                </a:solidFill>
              </a:rPr>
              <a:t>Faster auditing:</a:t>
            </a:r>
            <a:r>
              <a:rPr lang="en-US" sz="1800" b="1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Blockchain transaction records are chronologically immutable, which means that all records are always ordered by time. This data transparency makes audit processing much faster.</a:t>
            </a:r>
          </a:p>
          <a:p>
            <a:endParaRPr lang="en-US" sz="1800" b="1">
              <a:solidFill>
                <a:schemeClr val="bg1"/>
              </a:solidFill>
            </a:endParaRPr>
          </a:p>
          <a:p>
            <a:endParaRPr lang="en-US" sz="1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7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1A4E8-547F-11D7-A6EB-697F97E5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Blockchain security for the enterprise: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CF048-CD78-F8BD-E59A-CA9CA6F9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When building an enterprise blockchain application, it’s important to consider security at all layers of the technology stack. Some of the security controls are:</a:t>
            </a:r>
          </a:p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Identity and access management(IAM)-MFA and least privilege principle</a:t>
            </a:r>
          </a:p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Key management</a:t>
            </a:r>
          </a:p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Data privacy</a:t>
            </a:r>
          </a:p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Secure communications</a:t>
            </a:r>
          </a:p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Smart contract security</a:t>
            </a:r>
          </a:p>
          <a:p>
            <a:pPr marL="457200" indent="-457200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Transaction endorsement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69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Blockchain Security</vt:lpstr>
      <vt:lpstr>Introduction</vt:lpstr>
      <vt:lpstr>Features of Blockchain technology</vt:lpstr>
      <vt:lpstr> Components of blockchain technology:</vt:lpstr>
      <vt:lpstr>Common Scams in Blockchain Technology</vt:lpstr>
      <vt:lpstr>Smart Contract security</vt:lpstr>
      <vt:lpstr>Key management Services</vt:lpstr>
      <vt:lpstr>Benefits of blockchain technology:</vt:lpstr>
      <vt:lpstr>Blockchain security for the enterprise:</vt:lpstr>
      <vt:lpstr>Recommendations for a secured Blockchain</vt:lpstr>
      <vt:lpstr>Blockchain penetration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151</cp:revision>
  <dcterms:created xsi:type="dcterms:W3CDTF">2024-04-16T00:41:44Z</dcterms:created>
  <dcterms:modified xsi:type="dcterms:W3CDTF">2024-04-18T21:59:04Z</dcterms:modified>
</cp:coreProperties>
</file>