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Excel%20project%20Sudharsini31221635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5"/>
  <c:pivotSource>
    <c:name>[Excel project Sudharsini312216354.xlsx]sheet1!PivotTable2</c:name>
    <c:fmtId val="7"/>
  </c:pivotSource>
  <c:chart>
    <c:title>
      <c:tx>
        <c:rich>
          <a:bodyPr rot="0" vert="horz"/>
          <a:lstStyle/>
          <a:p>
            <a:pPr>
              <a:defRPr/>
            </a:pPr>
            <a:r>
              <a:rPr lang="en-IN"/>
              <a:t>employee performance analysis</a:t>
            </a:r>
          </a:p>
        </c:rich>
      </c:tx>
      <c:layout>
        <c:manualLayout>
          <c:xMode val="edge"/>
          <c:yMode val="edge"/>
          <c:x val="0.30604832578161878"/>
          <c:y val="1.3508311461067382E-2"/>
        </c:manualLayout>
      </c:layout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526920150056677"/>
          <c:y val="9.1291921843102947E-2"/>
          <c:w val="0.63828018372703366"/>
          <c:h val="0.5669590259550894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AE8-4329-BF85-45F20D878C86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AE8-4329-BF85-45F20D878C86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AE8-4329-BF85-45F20D878C86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AE8-4329-BF85-45F20D878C86}"/>
            </c:ext>
          </c:extLst>
        </c:ser>
        <c:gapWidth val="219"/>
        <c:axId val="77658368"/>
        <c:axId val="77849344"/>
      </c:barChart>
      <c:catAx>
        <c:axId val="77658368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77849344"/>
        <c:crosses val="autoZero"/>
        <c:auto val="1"/>
        <c:lblAlgn val="ctr"/>
        <c:lblOffset val="100"/>
      </c:catAx>
      <c:valAx>
        <c:axId val="7784934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776583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053760372210459"/>
          <c:y val="0.51055429565793309"/>
          <c:w val="0.15917065556261811"/>
          <c:h val="0.38071648413252202"/>
        </c:manualLayout>
      </c:layout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2464" y="1428736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239404" y="507207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10710" y="592933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8"/>
            <a:ext cx="9982200" cy="20479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1093452" y="1137"/>
            <a:ext cx="996949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3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 SUDHARSINI B P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312216354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</a:t>
            </a:r>
            <a:r>
              <a:rPr lang="en-US" sz="2400" dirty="0" err="1" smtClean="0"/>
              <a:t>Bcom</a:t>
            </a:r>
            <a:r>
              <a:rPr lang="en-US" sz="2400" dirty="0" smtClean="0"/>
              <a:t> General</a:t>
            </a:r>
            <a:endParaRPr lang="en-US" sz="2400" dirty="0"/>
          </a:p>
          <a:p>
            <a:r>
              <a:rPr lang="en-US" sz="2400" dirty="0" smtClean="0"/>
              <a:t>COLLEGE: SHRI  SHANKARLAL  SUNDARBAI  SHASUN  JAIN 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239140" y="4786322"/>
            <a:ext cx="652446" cy="64769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150" y="785794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7596198" y="52863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452530" y="207167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 smtClean="0"/>
              <a:t>The </a:t>
            </a:r>
            <a:r>
              <a:rPr lang="en-US" sz="2400" b="1" i="1" dirty="0" smtClean="0"/>
              <a:t>modeling </a:t>
            </a:r>
            <a:r>
              <a:rPr lang="en-US" sz="2400" b="1" i="1" dirty="0" smtClean="0"/>
              <a:t>in this employee performance analysis project includes the following:</a:t>
            </a:r>
            <a:endParaRPr lang="en-IN" sz="2400" b="1" i="1" dirty="0" smtClean="0"/>
          </a:p>
          <a:p>
            <a:pPr marL="400050" lvl="1" indent="0">
              <a:buFont typeface="Wingdings" pitchFamily="2" charset="2"/>
              <a:buChar char="q"/>
            </a:pPr>
            <a:r>
              <a:rPr lang="en-US" sz="2400" b="1" i="1" dirty="0" smtClean="0"/>
              <a:t>Data </a:t>
            </a:r>
            <a:r>
              <a:rPr lang="en-US" sz="2400" b="1" i="1" dirty="0" smtClean="0"/>
              <a:t>collection</a:t>
            </a:r>
          </a:p>
          <a:p>
            <a:pPr marL="400050" lvl="1" indent="0">
              <a:buFont typeface="Wingdings" pitchFamily="2" charset="2"/>
              <a:buChar char="q"/>
            </a:pPr>
            <a:r>
              <a:rPr lang="en-US" sz="2400" b="1" i="1" dirty="0" smtClean="0"/>
              <a:t>Data </a:t>
            </a:r>
            <a:r>
              <a:rPr lang="en-US" sz="2400" b="1" i="1" dirty="0" smtClean="0"/>
              <a:t>cleaning</a:t>
            </a:r>
          </a:p>
          <a:p>
            <a:pPr marL="400050" lvl="1" indent="0">
              <a:buFont typeface="Wingdings" pitchFamily="2" charset="2"/>
              <a:buChar char="q"/>
            </a:pPr>
            <a:r>
              <a:rPr lang="en-US" sz="2400" b="1" i="1" dirty="0" smtClean="0"/>
              <a:t>Techniques</a:t>
            </a:r>
            <a:endParaRPr lang="en-US" sz="2400" b="1" i="1" dirty="0" smtClean="0"/>
          </a:p>
          <a:p>
            <a:pPr marL="400050" lvl="1" indent="0">
              <a:buFont typeface="Wingdings" pitchFamily="2" charset="2"/>
              <a:buChar char="q"/>
            </a:pPr>
            <a:r>
              <a:rPr lang="en-US" sz="2400" b="1" i="1" dirty="0" smtClean="0"/>
              <a:t>Results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8150" y="714356"/>
            <a:ext cx="243713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C1FCFC75-D9A0-9971-98BF-B16E1334C7F0}"/>
              </a:ext>
            </a:extLst>
          </p:cNvPr>
          <p:cNvGraphicFramePr/>
          <p:nvPr/>
        </p:nvGraphicFramePr>
        <p:xfrm>
          <a:off x="2524100" y="1928802"/>
          <a:ext cx="6429420" cy="4000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" y="428604"/>
            <a:ext cx="9929882" cy="1143000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24166" y="2071678"/>
            <a:ext cx="609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To conclude,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525156" y="57148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5090" y="107154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596594" y="121442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8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899648" y="2273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952464" y="1500174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380960" y="2714620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14"/>
          <p:cNvSpPr/>
          <p:nvPr/>
        </p:nvSpPr>
        <p:spPr>
          <a:xfrm>
            <a:off x="11096660" y="564357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5"/>
          <p:cNvSpPr/>
          <p:nvPr/>
        </p:nvSpPr>
        <p:spPr>
          <a:xfrm>
            <a:off x="10596594" y="542926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6"/>
          <p:cNvSpPr/>
          <p:nvPr/>
        </p:nvSpPr>
        <p:spPr>
          <a:xfrm>
            <a:off x="10739470" y="592933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8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68098" y="5357826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0908" y="5857892"/>
            <a:ext cx="247651" cy="2476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274" y="4500570"/>
            <a:ext cx="1309654" cy="1866916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9"/>
            <a:ext cx="23571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899648" y="2273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5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16"/>
          <p:cNvSpPr/>
          <p:nvPr/>
        </p:nvSpPr>
        <p:spPr>
          <a:xfrm>
            <a:off x="11025222" y="785794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32" y="642918"/>
            <a:ext cx="247651" cy="24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60" y="2571744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881950" y="192880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5" y="575057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smtClean="0"/>
              <a:t>P</a:t>
            </a:r>
            <a:r>
              <a:rPr sz="4250" spc="15" smtClean="0"/>
              <a:t>ROB</a:t>
            </a:r>
            <a:r>
              <a:rPr sz="4250" spc="55" smtClean="0"/>
              <a:t>L</a:t>
            </a:r>
            <a:r>
              <a:rPr sz="4250" spc="-20" smtClean="0"/>
              <a:t>E</a:t>
            </a:r>
            <a:r>
              <a:rPr sz="4250" spc="20" smtClean="0"/>
              <a:t>M</a:t>
            </a:r>
            <a:r>
              <a:rPr lang="en-US" sz="4250" spc="20" dirty="0"/>
              <a:t> </a:t>
            </a:r>
            <a:r>
              <a:rPr sz="4250" spc="10" smtClean="0"/>
              <a:t>S</a:t>
            </a:r>
            <a:r>
              <a:rPr sz="4250" spc="-370" smtClean="0"/>
              <a:t>T</a:t>
            </a:r>
            <a:r>
              <a:rPr sz="4250" spc="-375" smtClean="0"/>
              <a:t>A</a:t>
            </a:r>
            <a:r>
              <a:rPr sz="4250" spc="15" smtClean="0"/>
              <a:t>T</a:t>
            </a:r>
            <a:r>
              <a:rPr sz="4250" spc="-10" smtClean="0"/>
              <a:t>E</a:t>
            </a:r>
            <a:r>
              <a:rPr sz="4250" spc="-20" smtClean="0"/>
              <a:t>ME</a:t>
            </a:r>
            <a:r>
              <a:rPr sz="4250" spc="10" smtClean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899648" y="2273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1" name="object 7"/>
          <p:cNvSpPr txBox="1">
            <a:spLocks/>
          </p:cNvSpPr>
          <p:nvPr/>
        </p:nvSpPr>
        <p:spPr>
          <a:xfrm>
            <a:off x="369112" y="2257235"/>
            <a:ext cx="4506485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27960" algn="l"/>
              </a:tabLst>
              <a:defRPr/>
            </a:pPr>
            <a:endParaRPr kumimoji="0" lang="en-US" sz="42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3968" y="2143117"/>
            <a:ext cx="5572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companies assess their employees performance on an annual </a:t>
            </a:r>
            <a:r>
              <a:rPr lang="en-US" dirty="0" smtClean="0"/>
              <a:t> or </a:t>
            </a:r>
            <a:r>
              <a:rPr lang="en-US" dirty="0" smtClean="0"/>
              <a:t>quarterly </a:t>
            </a:r>
            <a:r>
              <a:rPr lang="en-US" dirty="0" smtClean="0"/>
              <a:t>basis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66910" y="3214686"/>
            <a:ext cx="45720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Dataset overview of an employee, contains the information about employees in a company, including their educational backgrounds and employment related factors.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60" y="2428868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24694" y="171448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829628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smtClean="0"/>
              <a:t>PROJECT</a:t>
            </a:r>
            <a:r>
              <a:rPr lang="en-US" sz="4250" spc="5" dirty="0" smtClean="0"/>
              <a:t> </a:t>
            </a:r>
            <a:r>
              <a:rPr sz="4250" spc="-20" smtClean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899648" y="2273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8216" y="2214554"/>
            <a:ext cx="47863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143512"/>
            <a:ext cx="814415" cy="676263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10578" y="171448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10644" y="5786454"/>
            <a:ext cx="428628" cy="395289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1794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899648" y="2273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522" y="6072206"/>
            <a:ext cx="2824167" cy="3428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81092" y="2428868"/>
            <a:ext cx="64294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The end users in employee performance analysis include</a:t>
            </a:r>
            <a:r>
              <a:rPr lang="en-US" sz="2000" b="1" dirty="0" smtClean="0"/>
              <a:t>: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	1. Human Resource management </a:t>
            </a:r>
            <a:r>
              <a:rPr lang="en-US" sz="2000" b="1" dirty="0" smtClean="0"/>
              <a:t>   professionals</a:t>
            </a:r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	</a:t>
            </a:r>
            <a:r>
              <a:rPr lang="en-US" sz="2000" b="1" dirty="0" smtClean="0"/>
              <a:t>2</a:t>
            </a:r>
            <a:r>
              <a:rPr lang="en-US" sz="2000" b="1" dirty="0" smtClean="0"/>
              <a:t>. Data Analysts.</a:t>
            </a:r>
          </a:p>
          <a:p>
            <a:r>
              <a:rPr lang="en-US" sz="2000" b="1" dirty="0" smtClean="0"/>
              <a:t>	3. Department supervisors.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68" y="2071678"/>
            <a:ext cx="2214578" cy="278608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810908" y="500063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25156" y="16430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53718" y="564357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7" y="857888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899648" y="2273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398" y="6286520"/>
            <a:ext cx="2143125" cy="200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881554" y="2428868"/>
            <a:ext cx="40005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*Filtering- purpose to fill the missing values.</a:t>
            </a:r>
          </a:p>
          <a:p>
            <a:r>
              <a:rPr lang="en-US" sz="2400" dirty="0" smtClean="0"/>
              <a:t>*Conditional formatting- blank values.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5557838" cy="114300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6844" y="1643050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b="1" dirty="0" smtClean="0"/>
              <a:t>Employee data set- </a:t>
            </a:r>
            <a:r>
              <a:rPr lang="en-US" sz="2000" b="1" dirty="0" err="1" smtClean="0"/>
              <a:t>Kaggle</a:t>
            </a:r>
            <a:endParaRPr lang="en-IN" sz="2000" b="1" dirty="0" smtClean="0"/>
          </a:p>
          <a:p>
            <a:pPr>
              <a:buFont typeface="Wingdings" pitchFamily="2" charset="2"/>
              <a:buChar char="§"/>
            </a:pPr>
            <a:r>
              <a:rPr lang="en-IN" sz="2000" b="1" dirty="0" smtClean="0"/>
              <a:t>There are </a:t>
            </a:r>
            <a:r>
              <a:rPr lang="en-US" sz="2000" b="1" dirty="0" smtClean="0"/>
              <a:t>26 features</a:t>
            </a:r>
            <a:endParaRPr lang="en-IN" sz="2000" b="1" dirty="0" smtClean="0"/>
          </a:p>
          <a:p>
            <a:pPr>
              <a:buFont typeface="Wingdings" pitchFamily="2" charset="2"/>
              <a:buChar char="§"/>
            </a:pPr>
            <a:r>
              <a:rPr lang="en-IN" sz="2000" b="1" dirty="0" smtClean="0"/>
              <a:t>The important ten features </a:t>
            </a:r>
            <a:r>
              <a:rPr lang="en-IN" sz="2000" b="1" dirty="0" smtClean="0"/>
              <a:t>are,</a:t>
            </a:r>
          </a:p>
          <a:p>
            <a:pPr lvl="1">
              <a:buFont typeface="Wingdings" pitchFamily="2" charset="2"/>
              <a:buChar char="q"/>
            </a:pPr>
            <a:r>
              <a:rPr lang="en-IN" sz="2000" b="1" dirty="0" smtClean="0"/>
              <a:t>Employment ID</a:t>
            </a:r>
          </a:p>
          <a:p>
            <a:pPr lvl="1">
              <a:buFont typeface="Wingdings" pitchFamily="2" charset="2"/>
              <a:buChar char="q"/>
            </a:pPr>
            <a:r>
              <a:rPr lang="en-IN" sz="2000" b="1" dirty="0" smtClean="0"/>
              <a:t>First </a:t>
            </a:r>
            <a:r>
              <a:rPr lang="en-IN" sz="2000" b="1" dirty="0" smtClean="0"/>
              <a:t>name</a:t>
            </a:r>
          </a:p>
          <a:p>
            <a:pPr lvl="1">
              <a:buFont typeface="Wingdings" pitchFamily="2" charset="2"/>
              <a:buChar char="q"/>
            </a:pPr>
            <a:r>
              <a:rPr lang="en-IN" sz="2000" b="1" dirty="0" smtClean="0"/>
              <a:t>Last name</a:t>
            </a:r>
          </a:p>
          <a:p>
            <a:pPr lvl="1">
              <a:buFont typeface="Wingdings" pitchFamily="2" charset="2"/>
              <a:buChar char="q"/>
            </a:pPr>
            <a:r>
              <a:rPr lang="en-IN" sz="2000" b="1" dirty="0" smtClean="0"/>
              <a:t>Gender</a:t>
            </a:r>
          </a:p>
          <a:p>
            <a:pPr lvl="1">
              <a:buFont typeface="Wingdings" pitchFamily="2" charset="2"/>
              <a:buChar char="q"/>
            </a:pPr>
            <a:r>
              <a:rPr lang="en-IN" sz="2000" b="1" dirty="0" smtClean="0"/>
              <a:t>Employee status</a:t>
            </a:r>
          </a:p>
          <a:p>
            <a:pPr lvl="1">
              <a:buFont typeface="Wingdings" pitchFamily="2" charset="2"/>
              <a:buChar char="q"/>
            </a:pPr>
            <a:r>
              <a:rPr lang="en-IN" sz="2000" b="1" dirty="0" smtClean="0"/>
              <a:t>Employee </a:t>
            </a:r>
            <a:r>
              <a:rPr lang="en-IN" sz="2000" b="1" dirty="0" smtClean="0"/>
              <a:t>type</a:t>
            </a:r>
          </a:p>
          <a:p>
            <a:pPr lvl="1">
              <a:buFont typeface="Wingdings" pitchFamily="2" charset="2"/>
              <a:buChar char="q"/>
            </a:pPr>
            <a:r>
              <a:rPr lang="en-IN" sz="2000" b="1" dirty="0" smtClean="0"/>
              <a:t>Employee classification</a:t>
            </a:r>
          </a:p>
          <a:p>
            <a:pPr lvl="1">
              <a:buFont typeface="Wingdings" pitchFamily="2" charset="2"/>
              <a:buChar char="q"/>
            </a:pPr>
            <a:r>
              <a:rPr lang="en-IN" sz="2000" b="1" dirty="0" smtClean="0"/>
              <a:t>Performance score</a:t>
            </a:r>
          </a:p>
          <a:p>
            <a:pPr lvl="1">
              <a:buFont typeface="Wingdings" pitchFamily="2" charset="2"/>
              <a:buChar char="q"/>
            </a:pPr>
            <a:r>
              <a:rPr lang="en-IN" sz="2000" b="1" dirty="0" smtClean="0"/>
              <a:t>Current employee ratings</a:t>
            </a:r>
          </a:p>
          <a:p>
            <a:pPr lvl="1">
              <a:buFont typeface="Wingdings" pitchFamily="2" charset="2"/>
              <a:buChar char="q"/>
            </a:pPr>
            <a:r>
              <a:rPr lang="en-IN" sz="2000" b="1" dirty="0" smtClean="0"/>
              <a:t>Business units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810776" y="52863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96528" y="150017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25024" y="585789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398" y="3429000"/>
            <a:ext cx="2100232" cy="290514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9588" y="857232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3381356" y="2214554"/>
            <a:ext cx="53578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307</Words>
  <Application>Microsoft Office PowerPoint</Application>
  <PresentationFormat>Custom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17</cp:revision>
  <dcterms:created xsi:type="dcterms:W3CDTF">2024-03-29T15:07:22Z</dcterms:created>
  <dcterms:modified xsi:type="dcterms:W3CDTF">2024-09-09T16:03:55Z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