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3" r:id="rId3"/>
    <p:sldId id="266" r:id="rId4"/>
    <p:sldId id="271" r:id="rId5"/>
    <p:sldId id="267" r:id="rId6"/>
    <p:sldId id="264" r:id="rId7"/>
    <p:sldId id="260" r:id="rId8"/>
    <p:sldId id="265" r:id="rId9"/>
    <p:sldId id="268" r:id="rId10"/>
    <p:sldId id="269" r:id="rId11"/>
    <p:sldId id="262" r:id="rId12"/>
    <p:sldId id="259" r:id="rId13"/>
    <p:sldId id="272" r:id="rId14"/>
    <p:sldId id="273" r:id="rId15"/>
    <p:sldId id="275" r:id="rId16"/>
    <p:sldId id="25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64114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81089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08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247952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619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2006186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51101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109440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80117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1CF4-F0DA-4BF5-9EE8-F62720A7805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224506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D21CF4-F0DA-4BF5-9EE8-F62720A7805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5435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D21CF4-F0DA-4BF5-9EE8-F62720A78056}"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291784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1D21CF4-F0DA-4BF5-9EE8-F62720A78056}"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353209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21CF4-F0DA-4BF5-9EE8-F62720A78056}"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314305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D21CF4-F0DA-4BF5-9EE8-F62720A7805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A1902-D1A4-4301-88C6-634B953AE5EA}" type="slidenum">
              <a:rPr lang="en-IN" smtClean="0"/>
              <a:t>‹#›</a:t>
            </a:fld>
            <a:endParaRPr lang="en-IN"/>
          </a:p>
        </p:txBody>
      </p:sp>
    </p:spTree>
    <p:extLst>
      <p:ext uri="{BB962C8B-B14F-4D97-AF65-F5344CB8AC3E}">
        <p14:creationId xmlns:p14="http://schemas.microsoft.com/office/powerpoint/2010/main" val="65485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A1902-D1A4-4301-88C6-634B953AE5EA}" type="slidenum">
              <a:rPr lang="en-IN" smtClean="0"/>
              <a:t>‹#›</a:t>
            </a:fld>
            <a:endParaRPr lang="en-IN"/>
          </a:p>
        </p:txBody>
      </p:sp>
      <p:sp>
        <p:nvSpPr>
          <p:cNvPr id="5" name="Date Placeholder 4"/>
          <p:cNvSpPr>
            <a:spLocks noGrp="1"/>
          </p:cNvSpPr>
          <p:nvPr>
            <p:ph type="dt" sz="half" idx="10"/>
          </p:nvPr>
        </p:nvSpPr>
        <p:spPr/>
        <p:txBody>
          <a:bodyPr/>
          <a:lstStyle/>
          <a:p>
            <a:fld id="{A1D21CF4-F0DA-4BF5-9EE8-F62720A78056}" type="datetimeFigureOut">
              <a:rPr lang="en-IN" smtClean="0"/>
              <a:t>05-04-2024</a:t>
            </a:fld>
            <a:endParaRPr lang="en-IN"/>
          </a:p>
        </p:txBody>
      </p:sp>
    </p:spTree>
    <p:extLst>
      <p:ext uri="{BB962C8B-B14F-4D97-AF65-F5344CB8AC3E}">
        <p14:creationId xmlns:p14="http://schemas.microsoft.com/office/powerpoint/2010/main" val="322061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D21CF4-F0DA-4BF5-9EE8-F62720A78056}"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DA1902-D1A4-4301-88C6-634B953AE5EA}" type="slidenum">
              <a:rPr lang="en-IN" smtClean="0"/>
              <a:t>‹#›</a:t>
            </a:fld>
            <a:endParaRPr lang="en-IN"/>
          </a:p>
        </p:txBody>
      </p:sp>
    </p:spTree>
    <p:extLst>
      <p:ext uri="{BB962C8B-B14F-4D97-AF65-F5344CB8AC3E}">
        <p14:creationId xmlns:p14="http://schemas.microsoft.com/office/powerpoint/2010/main" val="72934523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B50-33B6-FA8A-2D35-AF8D270AB9B2}"/>
              </a:ext>
            </a:extLst>
          </p:cNvPr>
          <p:cNvSpPr>
            <a:spLocks noGrp="1"/>
          </p:cNvSpPr>
          <p:nvPr>
            <p:ph type="title"/>
          </p:nvPr>
        </p:nvSpPr>
        <p:spPr>
          <a:xfrm>
            <a:off x="0" y="634049"/>
            <a:ext cx="10093050" cy="3022600"/>
          </a:xfrm>
        </p:spPr>
        <p:txBody>
          <a:bodyPr/>
          <a:lstStyle/>
          <a:p>
            <a:r>
              <a:rPr lang="en-US" sz="4800" b="1" dirty="0">
                <a:solidFill>
                  <a:srgbClr val="7030A0"/>
                </a:solidFill>
                <a:latin typeface="Aharoni" panose="02010803020104030203" pitchFamily="2" charset="-79"/>
                <a:cs typeface="Aharoni" panose="02010803020104030203" pitchFamily="2" charset="-79"/>
              </a:rPr>
              <a:t>Object Detection </a:t>
            </a:r>
            <a:r>
              <a:rPr lang="en-IN" sz="4800" b="1" dirty="0">
                <a:solidFill>
                  <a:srgbClr val="7030A0"/>
                </a:solidFill>
                <a:latin typeface="Aharoni" panose="02010803020104030203" pitchFamily="2" charset="-79"/>
                <a:cs typeface="Aharoni" panose="02010803020104030203" pitchFamily="2" charset="-79"/>
              </a:rPr>
              <a:t>with </a:t>
            </a:r>
            <a:r>
              <a:rPr lang="en-IN" sz="4800" b="1" dirty="0" err="1">
                <a:solidFill>
                  <a:srgbClr val="7030A0"/>
                </a:solidFill>
                <a:latin typeface="Aharoni" panose="02010803020104030203" pitchFamily="2" charset="-79"/>
                <a:cs typeface="Aharoni" panose="02010803020104030203" pitchFamily="2" charset="-79"/>
              </a:rPr>
              <a:t>Tensorflow</a:t>
            </a:r>
            <a:br>
              <a:rPr lang="en-IN" b="1" dirty="0">
                <a:solidFill>
                  <a:srgbClr val="7030A0"/>
                </a:solidFill>
                <a:latin typeface="Aharoni" panose="02010803020104030203" pitchFamily="2" charset="-79"/>
                <a:cs typeface="Aharoni" panose="02010803020104030203" pitchFamily="2" charset="-79"/>
              </a:rPr>
            </a:br>
            <a:endParaRPr lang="en-IN" b="1" dirty="0">
              <a:solidFill>
                <a:srgbClr val="7030A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C0725D-44DD-D321-A3A1-0EDCA9BF1605}"/>
              </a:ext>
            </a:extLst>
          </p:cNvPr>
          <p:cNvSpPr>
            <a:spLocks noGrp="1"/>
          </p:cNvSpPr>
          <p:nvPr>
            <p:ph type="body" idx="1"/>
          </p:nvPr>
        </p:nvSpPr>
        <p:spPr>
          <a:xfrm>
            <a:off x="3481776" y="3170517"/>
            <a:ext cx="8596668" cy="3247397"/>
          </a:xfrm>
        </p:spPr>
        <p:txBody>
          <a:bodyPr>
            <a:normAutofit fontScale="92500" lnSpcReduction="10000"/>
          </a:bodyPr>
          <a:lstStyle/>
          <a:p>
            <a:r>
              <a:rPr lang="en-IN" sz="3200" b="1" dirty="0">
                <a:solidFill>
                  <a:schemeClr val="tx1"/>
                </a:solidFill>
                <a:latin typeface="Aharoni" panose="02010803020104030203" pitchFamily="2" charset="-79"/>
                <a:cs typeface="Aharoni" panose="02010803020104030203" pitchFamily="2" charset="-79"/>
              </a:rPr>
              <a:t>Done by </a:t>
            </a:r>
          </a:p>
          <a:p>
            <a:r>
              <a:rPr lang="en-IN" sz="3200" b="1" dirty="0" err="1">
                <a:solidFill>
                  <a:schemeClr val="tx1"/>
                </a:solidFill>
                <a:latin typeface="Aharoni" panose="02010803020104030203" pitchFamily="2" charset="-79"/>
                <a:cs typeface="Aharoni" panose="02010803020104030203" pitchFamily="2" charset="-79"/>
              </a:rPr>
              <a:t>T.Sudharssan</a:t>
            </a:r>
            <a:endParaRPr lang="en-IN" sz="3200" b="1" dirty="0">
              <a:solidFill>
                <a:schemeClr val="tx1"/>
              </a:solidFill>
              <a:latin typeface="Aharoni" panose="02010803020104030203" pitchFamily="2" charset="-79"/>
              <a:cs typeface="Aharoni" panose="02010803020104030203" pitchFamily="2" charset="-79"/>
            </a:endParaRPr>
          </a:p>
          <a:p>
            <a:r>
              <a:rPr lang="en-IN" sz="3200" dirty="0">
                <a:solidFill>
                  <a:schemeClr val="tx1"/>
                </a:solidFill>
                <a:latin typeface="Aharoni" panose="02010803020104030203" pitchFamily="2" charset="-79"/>
                <a:cs typeface="Aharoni" panose="02010803020104030203" pitchFamily="2" charset="-79"/>
              </a:rPr>
              <a:t>III</a:t>
            </a:r>
            <a:r>
              <a:rPr lang="en-IN" sz="3200" b="1" dirty="0">
                <a:solidFill>
                  <a:schemeClr val="tx1"/>
                </a:solidFill>
                <a:latin typeface="Aharoni" panose="02010803020104030203" pitchFamily="2" charset="-79"/>
                <a:cs typeface="Aharoni" panose="02010803020104030203" pitchFamily="2" charset="-79"/>
              </a:rPr>
              <a:t> Year CSE</a:t>
            </a:r>
          </a:p>
          <a:p>
            <a:r>
              <a:rPr lang="en-IN" sz="3200" dirty="0" err="1">
                <a:solidFill>
                  <a:schemeClr val="tx1"/>
                </a:solidFill>
                <a:latin typeface="Aharoni" panose="02010803020104030203" pitchFamily="2" charset="-79"/>
                <a:cs typeface="Aharoni" panose="02010803020104030203" pitchFamily="2" charset="-79"/>
              </a:rPr>
              <a:t>Reg.No</a:t>
            </a:r>
            <a:r>
              <a:rPr lang="en-IN" sz="3200" dirty="0">
                <a:solidFill>
                  <a:schemeClr val="tx1"/>
                </a:solidFill>
                <a:latin typeface="Aharoni" panose="02010803020104030203" pitchFamily="2" charset="-79"/>
                <a:cs typeface="Aharoni" panose="02010803020104030203" pitchFamily="2" charset="-79"/>
              </a:rPr>
              <a:t>.</a:t>
            </a:r>
            <a:r>
              <a:rPr lang="en-IN" sz="3200" b="1" dirty="0">
                <a:solidFill>
                  <a:schemeClr val="tx1"/>
                </a:solidFill>
                <a:latin typeface="Aharoni" panose="02010803020104030203" pitchFamily="2" charset="-79"/>
                <a:cs typeface="Aharoni" panose="02010803020104030203" pitchFamily="2" charset="-79"/>
              </a:rPr>
              <a:t> :912321104046</a:t>
            </a:r>
          </a:p>
          <a:p>
            <a:r>
              <a:rPr lang="en-IN" sz="3200" b="1" dirty="0">
                <a:solidFill>
                  <a:schemeClr val="tx1"/>
                </a:solidFill>
                <a:latin typeface="Aharoni" panose="02010803020104030203" pitchFamily="2" charset="-79"/>
                <a:cs typeface="Aharoni" panose="02010803020104030203" pitchFamily="2" charset="-79"/>
              </a:rPr>
              <a:t>SACS MAVMM Engineering College</a:t>
            </a:r>
          </a:p>
          <a:p>
            <a:r>
              <a:rPr lang="en-IN" sz="3200" b="1" dirty="0">
                <a:solidFill>
                  <a:schemeClr val="tx1"/>
                </a:solidFill>
                <a:latin typeface="Aharoni" panose="02010803020104030203" pitchFamily="2" charset="-79"/>
                <a:cs typeface="Aharoni" panose="02010803020104030203" pitchFamily="2" charset="-79"/>
              </a:rPr>
              <a:t>Madurai</a:t>
            </a:r>
          </a:p>
          <a:p>
            <a:endParaRPr lang="en-IN" sz="3200" b="1" dirty="0">
              <a:solidFill>
                <a:schemeClr val="tx1"/>
              </a:solidFill>
              <a:latin typeface="Aharoni" panose="02010803020104030203" pitchFamily="2" charset="-79"/>
              <a:cs typeface="Aharoni" panose="02010803020104030203" pitchFamily="2" charset="-79"/>
            </a:endParaRPr>
          </a:p>
          <a:p>
            <a:endParaRPr lang="en-IN" sz="3200" dirty="0">
              <a:solidFill>
                <a:schemeClr val="tx1"/>
              </a:solidFill>
              <a:latin typeface="Aharoni" panose="02010803020104030203" pitchFamily="2" charset="-79"/>
              <a:cs typeface="Aharoni" panose="02010803020104030203" pitchFamily="2" charset="-79"/>
            </a:endParaRPr>
          </a:p>
          <a:p>
            <a:endParaRPr lang="en-IN" sz="3200" b="1" dirty="0">
              <a:solidFill>
                <a:srgbClr val="7030A0"/>
              </a:solidFill>
              <a:latin typeface="Aharoni" panose="02010803020104030203" pitchFamily="2" charset="-79"/>
              <a:cs typeface="Aharoni" panose="02010803020104030203" pitchFamily="2" charset="-79"/>
            </a:endParaRPr>
          </a:p>
          <a:p>
            <a:endParaRPr lang="en-US" sz="3200" dirty="0"/>
          </a:p>
        </p:txBody>
      </p:sp>
    </p:spTree>
    <p:extLst>
      <p:ext uri="{BB962C8B-B14F-4D97-AF65-F5344CB8AC3E}">
        <p14:creationId xmlns:p14="http://schemas.microsoft.com/office/powerpoint/2010/main" val="392386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CFED-7994-AA8C-37D1-63C2C43B7E1F}"/>
              </a:ext>
            </a:extLst>
          </p:cNvPr>
          <p:cNvSpPr>
            <a:spLocks noGrp="1"/>
          </p:cNvSpPr>
          <p:nvPr>
            <p:ph type="title"/>
          </p:nvPr>
        </p:nvSpPr>
        <p:spPr>
          <a:xfrm>
            <a:off x="506190" y="646273"/>
            <a:ext cx="8596668" cy="1320800"/>
          </a:xfrm>
        </p:spPr>
        <p:txBody>
          <a:bodyPr/>
          <a:lstStyle/>
          <a:p>
            <a:r>
              <a:rPr lang="en-IN" dirty="0">
                <a:solidFill>
                  <a:srgbClr val="7030A0"/>
                </a:solidFill>
                <a:latin typeface="Aharoni" panose="02010803020104030203" pitchFamily="2" charset="-79"/>
                <a:cs typeface="Aharoni" panose="02010803020104030203" pitchFamily="2" charset="-79"/>
              </a:rPr>
              <a:t>Algorithm (Contd...):</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FF8D411-2361-19F3-3D24-91DEDF1E258A}"/>
              </a:ext>
            </a:extLst>
          </p:cNvPr>
          <p:cNvSpPr>
            <a:spLocks noGrp="1"/>
          </p:cNvSpPr>
          <p:nvPr>
            <p:ph idx="1"/>
          </p:nvPr>
        </p:nvSpPr>
        <p:spPr>
          <a:xfrm>
            <a:off x="990192" y="1564750"/>
            <a:ext cx="8503851" cy="5293250"/>
          </a:xfrm>
        </p:spPr>
        <p:txBody>
          <a:bodyPr>
            <a:normAutofit/>
          </a:bodyPr>
          <a:lstStyle/>
          <a:p>
            <a:pPr marL="0" indent="0" algn="justLow">
              <a:buNone/>
            </a:pPr>
            <a:r>
              <a:rPr lang="en-IN" sz="3600" dirty="0">
                <a:solidFill>
                  <a:srgbClr val="7030A0"/>
                </a:solidFill>
                <a:latin typeface="Aharoni" panose="02010803020104030203" pitchFamily="2" charset="-79"/>
                <a:cs typeface="Aharoni" panose="02010803020104030203" pitchFamily="2" charset="-79"/>
              </a:rPr>
              <a:t>5</a:t>
            </a:r>
            <a:r>
              <a:rPr lang="en-IN" sz="2400" dirty="0">
                <a:solidFill>
                  <a:srgbClr val="7030A0"/>
                </a:solidFill>
                <a:latin typeface="Aharoni" panose="02010803020104030203" pitchFamily="2" charset="-79"/>
                <a:cs typeface="Aharoni" panose="02010803020104030203" pitchFamily="2" charset="-79"/>
              </a:rPr>
              <a:t>.Inference:</a:t>
            </a:r>
          </a:p>
          <a:p>
            <a:pPr marL="0" indent="0" algn="justLow">
              <a:buNone/>
            </a:pPr>
            <a:r>
              <a:rPr lang="en-IN" sz="2000" dirty="0">
                <a:latin typeface="Aharoni" panose="02010803020104030203" pitchFamily="2" charset="-79"/>
                <a:cs typeface="Aharoni" panose="02010803020104030203" pitchFamily="2" charset="-79"/>
              </a:rPr>
              <a:t>        Perform inference on the input images using the loaded model to detect objects.</a:t>
            </a:r>
          </a:p>
          <a:p>
            <a:pPr marL="0" indent="0" algn="justLow">
              <a:buNone/>
            </a:pPr>
            <a:r>
              <a:rPr lang="en-IN" sz="3600" dirty="0">
                <a:solidFill>
                  <a:srgbClr val="7030A0"/>
                </a:solidFill>
                <a:latin typeface="Aharoni" panose="02010803020104030203" pitchFamily="2" charset="-79"/>
                <a:cs typeface="Aharoni" panose="02010803020104030203" pitchFamily="2" charset="-79"/>
              </a:rPr>
              <a:t>6</a:t>
            </a:r>
            <a:r>
              <a:rPr lang="en-IN" sz="2400" dirty="0">
                <a:solidFill>
                  <a:srgbClr val="7030A0"/>
                </a:solidFill>
                <a:latin typeface="Aharoni" panose="02010803020104030203" pitchFamily="2" charset="-79"/>
                <a:cs typeface="Aharoni" panose="02010803020104030203" pitchFamily="2" charset="-79"/>
              </a:rPr>
              <a:t>.Post-processing:</a:t>
            </a:r>
          </a:p>
          <a:p>
            <a:pPr marL="0" indent="0" algn="justLow">
              <a:buNone/>
            </a:pPr>
            <a:r>
              <a:rPr lang="en-IN" sz="2000" dirty="0">
                <a:latin typeface="Aharoni" panose="02010803020104030203" pitchFamily="2" charset="-79"/>
                <a:cs typeface="Aharoni" panose="02010803020104030203" pitchFamily="2" charset="-79"/>
              </a:rPr>
              <a:t>       Process the model output to extract the bounding boxes, class labels, and confidence scores of the detected objects.</a:t>
            </a:r>
          </a:p>
          <a:p>
            <a:pPr marL="0" indent="0" algn="justLow">
              <a:buNone/>
            </a:pPr>
            <a:r>
              <a:rPr lang="en-IN" sz="3600" dirty="0">
                <a:solidFill>
                  <a:srgbClr val="7030A0"/>
                </a:solidFill>
                <a:latin typeface="Aharoni" panose="02010803020104030203" pitchFamily="2" charset="-79"/>
                <a:cs typeface="Aharoni" panose="02010803020104030203" pitchFamily="2" charset="-79"/>
              </a:rPr>
              <a:t>7</a:t>
            </a:r>
            <a:r>
              <a:rPr lang="en-IN" sz="2400" dirty="0">
                <a:solidFill>
                  <a:srgbClr val="7030A0"/>
                </a:solidFill>
                <a:latin typeface="Aharoni" panose="02010803020104030203" pitchFamily="2" charset="-79"/>
                <a:cs typeface="Aharoni" panose="02010803020104030203" pitchFamily="2" charset="-79"/>
              </a:rPr>
              <a:t>.Visualization: </a:t>
            </a:r>
          </a:p>
          <a:p>
            <a:pPr marL="0" indent="0" algn="justLow">
              <a:buNone/>
            </a:pPr>
            <a:r>
              <a:rPr lang="en-IN" sz="2000" dirty="0">
                <a:latin typeface="Aharoni" panose="02010803020104030203" pitchFamily="2" charset="-79"/>
                <a:cs typeface="Aharoni" panose="02010803020104030203" pitchFamily="2" charset="-79"/>
              </a:rPr>
              <a:t>       Draw bounding boxes on the input images to visualize the detected objects.</a:t>
            </a:r>
            <a:endParaRPr lang="en-U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6471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15DCA30-D641-9A6A-24C5-EB81F53E84A6}"/>
              </a:ext>
            </a:extLst>
          </p:cNvPr>
          <p:cNvSpPr>
            <a:spLocks noGrp="1"/>
          </p:cNvSpPr>
          <p:nvPr>
            <p:ph idx="1"/>
          </p:nvPr>
        </p:nvSpPr>
        <p:spPr>
          <a:xfrm>
            <a:off x="574556" y="513434"/>
            <a:ext cx="11352185" cy="6087914"/>
          </a:xfrm>
        </p:spPr>
        <p:txBody>
          <a:bodyPr/>
          <a:lstStyle/>
          <a:p>
            <a:pPr marL="0" indent="0">
              <a:buNone/>
            </a:pPr>
            <a:r>
              <a:rPr lang="en-IN" sz="3600">
                <a:solidFill>
                  <a:srgbClr val="7030A0"/>
                </a:solidFill>
                <a:latin typeface="Aharoni" panose="02010803020104030203" pitchFamily="2" charset="-79"/>
                <a:cs typeface="Aharoni" panose="02010803020104030203" pitchFamily="2" charset="-79"/>
              </a:rPr>
              <a:t>Deployment :</a:t>
            </a:r>
            <a:endParaRPr lang="en-IN" sz="2000">
              <a:solidFill>
                <a:srgbClr val="7030A0"/>
              </a:solidFill>
              <a:latin typeface="Aharoni" panose="02010803020104030203" pitchFamily="2" charset="-79"/>
              <a:cs typeface="Aharoni" panose="02010803020104030203" pitchFamily="2" charset="-79"/>
            </a:endParaRPr>
          </a:p>
          <a:p>
            <a:pPr marL="0" indent="0">
              <a:buNone/>
            </a:pPr>
            <a:endParaRPr lang="en-US" sz="2000">
              <a:solidFill>
                <a:srgbClr val="7030A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5030A76D-B46C-19E1-31DC-55CF4FDDBD8D}"/>
              </a:ext>
            </a:extLst>
          </p:cNvPr>
          <p:cNvSpPr txBox="1"/>
          <p:nvPr/>
        </p:nvSpPr>
        <p:spPr>
          <a:xfrm>
            <a:off x="892741" y="1041023"/>
            <a:ext cx="8163463" cy="5816977"/>
          </a:xfrm>
          <a:prstGeom prst="rect">
            <a:avLst/>
          </a:prstGeom>
          <a:noFill/>
        </p:spPr>
        <p:txBody>
          <a:bodyPr wrap="square">
            <a:spAutoFit/>
          </a:bodyPr>
          <a:lstStyle/>
          <a:p>
            <a:pPr algn="justLow"/>
            <a:endParaRPr lang="en-IN" sz="2000" dirty="0">
              <a:latin typeface="Aharoni" panose="02010803020104030203" pitchFamily="2" charset="-79"/>
              <a:cs typeface="Aharoni" panose="02010803020104030203" pitchFamily="2" charset="-79"/>
            </a:endParaRPr>
          </a:p>
          <a:p>
            <a:pPr algn="justLow"/>
            <a:r>
              <a:rPr lang="en-IN" sz="2000" dirty="0">
                <a:latin typeface="Aharoni" panose="02010803020104030203" pitchFamily="2" charset="-79"/>
                <a:cs typeface="Aharoni" panose="02010803020104030203" pitchFamily="2" charset="-79"/>
              </a:rPr>
              <a:t>Deploying an object detection model with TensorFlow involves several steps.
</a:t>
            </a:r>
            <a:r>
              <a:rPr lang="en-IN" sz="3600" dirty="0">
                <a:solidFill>
                  <a:srgbClr val="7030A0"/>
                </a:solidFill>
                <a:latin typeface="Aharoni" panose="02010803020104030203" pitchFamily="2" charset="-79"/>
                <a:cs typeface="Aharoni" panose="02010803020104030203" pitchFamily="2" charset="-79"/>
              </a:rPr>
              <a:t>1.</a:t>
            </a:r>
            <a:r>
              <a:rPr lang="en-IN" sz="2400" dirty="0">
                <a:solidFill>
                  <a:srgbClr val="7030A0"/>
                </a:solidFill>
                <a:latin typeface="Aharoni" panose="02010803020104030203" pitchFamily="2" charset="-79"/>
                <a:cs typeface="Aharoni" panose="02010803020104030203" pitchFamily="2" charset="-79"/>
              </a:rPr>
              <a:t>Training the Model:</a:t>
            </a:r>
          </a:p>
          <a:p>
            <a:pPr algn="justLow"/>
            <a:r>
              <a:rPr lang="en-IN" sz="2000" dirty="0">
                <a:latin typeface="Aharoni" panose="02010803020104030203" pitchFamily="2" charset="-79"/>
                <a:cs typeface="Aharoni" panose="02010803020104030203" pitchFamily="2" charset="-79"/>
              </a:rPr>
              <a:t>        Train your object detection model using TensorFlow. You can use a pre-trained model and fine-tune it on your dataset or train a model from scratch.
</a:t>
            </a:r>
            <a:r>
              <a:rPr lang="en-IN" sz="3600" dirty="0">
                <a:solidFill>
                  <a:srgbClr val="7030A0"/>
                </a:solidFill>
                <a:latin typeface="Aharoni" panose="02010803020104030203" pitchFamily="2" charset="-79"/>
                <a:cs typeface="Aharoni" panose="02010803020104030203" pitchFamily="2" charset="-79"/>
              </a:rPr>
              <a:t>2.</a:t>
            </a:r>
            <a:r>
              <a:rPr lang="en-IN" sz="2400" dirty="0">
                <a:solidFill>
                  <a:srgbClr val="7030A0"/>
                </a:solidFill>
                <a:latin typeface="Aharoni" panose="02010803020104030203" pitchFamily="2" charset="-79"/>
                <a:cs typeface="Aharoni" panose="02010803020104030203" pitchFamily="2" charset="-79"/>
              </a:rPr>
              <a:t>Exporting the Model: </a:t>
            </a:r>
          </a:p>
          <a:p>
            <a:pPr algn="justLow"/>
            <a:r>
              <a:rPr lang="en-IN" sz="2000" dirty="0">
                <a:latin typeface="Aharoni" panose="02010803020104030203" pitchFamily="2" charset="-79"/>
                <a:cs typeface="Aharoni" panose="02010803020104030203" pitchFamily="2" charset="-79"/>
              </a:rPr>
              <a:t>       Once you have a trained model, export it to a format suitable for deployment. TensorFlow provides tools like tf.saved_model.save or model. Save to save the model in a format like Saved Model or HDF5.</a:t>
            </a:r>
            <a:r>
              <a:rPr lang="en-IN" sz="2400" dirty="0">
                <a:solidFill>
                  <a:srgbClr val="7030A0"/>
                </a:solidFill>
                <a:latin typeface="Aharoni" panose="02010803020104030203" pitchFamily="2" charset="-79"/>
                <a:cs typeface="Aharoni" panose="02010803020104030203" pitchFamily="2" charset="-79"/>
              </a:rPr>
              <a:t>
</a:t>
            </a:r>
            <a:r>
              <a:rPr lang="en-IN" sz="3600" dirty="0">
                <a:solidFill>
                  <a:srgbClr val="7030A0"/>
                </a:solidFill>
                <a:latin typeface="Aharoni" panose="02010803020104030203" pitchFamily="2" charset="-79"/>
                <a:cs typeface="Aharoni" panose="02010803020104030203" pitchFamily="2" charset="-79"/>
              </a:rPr>
              <a:t>3.</a:t>
            </a:r>
            <a:r>
              <a:rPr lang="en-IN" sz="2400" dirty="0">
                <a:solidFill>
                  <a:srgbClr val="7030A0"/>
                </a:solidFill>
                <a:latin typeface="Aharoni" panose="02010803020104030203" pitchFamily="2" charset="-79"/>
                <a:cs typeface="Aharoni" panose="02010803020104030203" pitchFamily="2" charset="-79"/>
              </a:rPr>
              <a:t>Conversion to TensorFlow Lite:</a:t>
            </a:r>
          </a:p>
          <a:p>
            <a:pPr algn="justLow"/>
            <a:r>
              <a:rPr lang="en-IN" sz="2000" dirty="0">
                <a:latin typeface="Aharoni" panose="02010803020104030203" pitchFamily="2" charset="-79"/>
                <a:cs typeface="Aharoni" panose="02010803020104030203" pitchFamily="2" charset="-79"/>
              </a:rPr>
              <a:t>        If you want to deploy your model on mobile or edge devices, you can convert it to TensorFlow Lite format using the TensorFlow Lite Converter.</a:t>
            </a:r>
            <a:endParaRPr lang="en-U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4943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02D1B-A7ED-C4F9-4552-D0C3D518B4B6}"/>
              </a:ext>
            </a:extLst>
          </p:cNvPr>
          <p:cNvSpPr>
            <a:spLocks noGrp="1"/>
          </p:cNvSpPr>
          <p:nvPr>
            <p:ph type="title"/>
          </p:nvPr>
        </p:nvSpPr>
        <p:spPr>
          <a:xfrm>
            <a:off x="628436" y="303985"/>
            <a:ext cx="8596668" cy="1320800"/>
          </a:xfrm>
        </p:spPr>
        <p:txBody>
          <a:bodyPr/>
          <a:lstStyle/>
          <a:p>
            <a:r>
              <a:rPr lang="en-IN" dirty="0">
                <a:solidFill>
                  <a:srgbClr val="7030A0"/>
                </a:solidFill>
                <a:latin typeface="Aharoni" panose="02010803020104030203" pitchFamily="2" charset="-79"/>
                <a:cs typeface="Aharoni" panose="02010803020104030203" pitchFamily="2" charset="-79"/>
              </a:rPr>
              <a:t>Deployment (Contd...):</a:t>
            </a:r>
            <a:endParaRPr lang="en-US" dirty="0">
              <a:solidFill>
                <a:srgbClr val="7030A0"/>
              </a:solidFill>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8E21F730-E458-AB49-A498-E4CF254180E8}"/>
              </a:ext>
            </a:extLst>
          </p:cNvPr>
          <p:cNvSpPr>
            <a:spLocks noGrp="1"/>
          </p:cNvSpPr>
          <p:nvPr>
            <p:ph idx="1"/>
          </p:nvPr>
        </p:nvSpPr>
        <p:spPr>
          <a:xfrm>
            <a:off x="1190766" y="964385"/>
            <a:ext cx="8596668" cy="4587390"/>
          </a:xfrm>
        </p:spPr>
        <p:txBody>
          <a:bodyPr>
            <a:noAutofit/>
          </a:bodyPr>
          <a:lstStyle/>
          <a:p>
            <a:pPr marL="0" indent="0" algn="justLow">
              <a:buNone/>
            </a:pPr>
            <a:r>
              <a:rPr lang="en-IN" sz="3600" dirty="0">
                <a:solidFill>
                  <a:srgbClr val="7030A0"/>
                </a:solidFill>
                <a:latin typeface="Aharoni" panose="02010803020104030203" pitchFamily="2" charset="-79"/>
                <a:cs typeface="Aharoni" panose="02010803020104030203" pitchFamily="2" charset="-79"/>
              </a:rPr>
              <a:t>4.</a:t>
            </a:r>
            <a:r>
              <a:rPr lang="en-IN" sz="2400" dirty="0">
                <a:solidFill>
                  <a:srgbClr val="7030A0"/>
                </a:solidFill>
                <a:latin typeface="Aharoni" panose="02010803020104030203" pitchFamily="2" charset="-79"/>
                <a:cs typeface="Aharoni" panose="02010803020104030203" pitchFamily="2" charset="-79"/>
              </a:rPr>
              <a:t>Deployment:</a:t>
            </a:r>
            <a:r>
              <a:rPr lang="en-IN" sz="2000" dirty="0"/>
              <a:t>
      </a:t>
            </a:r>
            <a:r>
              <a:rPr lang="en-IN" sz="2400" dirty="0">
                <a:solidFill>
                  <a:srgbClr val="7030A0"/>
                </a:solidFill>
                <a:latin typeface="Aharoni" panose="02010803020104030203" pitchFamily="2" charset="-79"/>
                <a:cs typeface="Aharoni" panose="02010803020104030203" pitchFamily="2" charset="-79"/>
              </a:rPr>
              <a:t>TensorFlow Serving: </a:t>
            </a:r>
          </a:p>
          <a:p>
            <a:pPr marL="0" indent="0" algn="justLow">
              <a:buNone/>
            </a:pPr>
            <a:r>
              <a:rPr lang="en-IN" sz="2400" dirty="0">
                <a:solidFill>
                  <a:srgbClr val="7030A0"/>
                </a:solidFill>
                <a:latin typeface="Aharoni" panose="02010803020104030203" pitchFamily="2" charset="-79"/>
                <a:cs typeface="Aharoni" panose="02010803020104030203" pitchFamily="2" charset="-79"/>
              </a:rPr>
              <a:t>    </a:t>
            </a:r>
            <a:r>
              <a:rPr lang="en-IN" sz="2000" dirty="0"/>
              <a:t>          </a:t>
            </a:r>
            <a:r>
              <a:rPr lang="en-IN" sz="2000" dirty="0">
                <a:latin typeface="Aharoni" panose="02010803020104030203" pitchFamily="2" charset="-79"/>
                <a:cs typeface="Aharoni" panose="02010803020104030203" pitchFamily="2" charset="-79"/>
              </a:rPr>
              <a:t>For serving models in a production environment, TensorFlow Serving is a common choice. It allows you to deploy your model as a service and provides APIs for making predictions.</a:t>
            </a:r>
            <a:r>
              <a:rPr lang="en-IN" sz="2000" dirty="0"/>
              <a:t>
      </a:t>
            </a:r>
            <a:r>
              <a:rPr lang="en-IN" sz="2400" dirty="0">
                <a:solidFill>
                  <a:srgbClr val="7030A0"/>
                </a:solidFill>
                <a:latin typeface="Aharoni" panose="02010803020104030203" pitchFamily="2" charset="-79"/>
                <a:cs typeface="Aharoni" panose="02010803020104030203" pitchFamily="2" charset="-79"/>
              </a:rPr>
              <a:t>TensorFlow Lite Interpreter: </a:t>
            </a:r>
          </a:p>
          <a:p>
            <a:pPr marL="0" indent="0" algn="justLow">
              <a:buNone/>
            </a:pPr>
            <a:r>
              <a:rPr lang="en-IN" sz="2400" dirty="0">
                <a:solidFill>
                  <a:srgbClr val="7030A0"/>
                </a:solidFill>
                <a:latin typeface="Aharoni" panose="02010803020104030203" pitchFamily="2" charset="-79"/>
                <a:cs typeface="Aharoni" panose="02010803020104030203" pitchFamily="2" charset="-79"/>
              </a:rPr>
              <a:t>          </a:t>
            </a:r>
            <a:r>
              <a:rPr lang="en-IN" sz="2000" dirty="0">
                <a:latin typeface="Aharoni" panose="02010803020104030203" pitchFamily="2" charset="-79"/>
                <a:cs typeface="Aharoni" panose="02010803020104030203" pitchFamily="2" charset="-79"/>
              </a:rPr>
              <a:t>   If you’re deploying on mobile or edge devices, you can use the TensorFlow Lite Interpreter to load and run your model.</a:t>
            </a:r>
          </a:p>
          <a:p>
            <a:pPr marL="0" indent="0" algn="justLow">
              <a:buNone/>
            </a:pPr>
            <a:r>
              <a:rPr lang="en-IN" sz="2000" dirty="0">
                <a:solidFill>
                  <a:srgbClr val="7030A0"/>
                </a:solidFill>
                <a:latin typeface="Aharoni" panose="02010803020104030203" pitchFamily="2" charset="-79"/>
                <a:cs typeface="Aharoni" panose="02010803020104030203" pitchFamily="2" charset="-79"/>
              </a:rPr>
              <a:t>       </a:t>
            </a:r>
            <a:r>
              <a:rPr lang="en-IN" sz="2400" dirty="0">
                <a:solidFill>
                  <a:srgbClr val="7030A0"/>
                </a:solidFill>
                <a:latin typeface="Aharoni" panose="02010803020104030203" pitchFamily="2" charset="-79"/>
                <a:cs typeface="Aharoni" panose="02010803020104030203" pitchFamily="2" charset="-79"/>
              </a:rPr>
              <a:t>TensorFlow.js</a:t>
            </a:r>
          </a:p>
          <a:p>
            <a:pPr marL="0" indent="0" algn="justLow">
              <a:buNone/>
            </a:pPr>
            <a:r>
              <a:rPr lang="en-IN" sz="2400" dirty="0">
                <a:solidFill>
                  <a:srgbClr val="7030A0"/>
                </a:solidFill>
                <a:latin typeface="Aharoni" panose="02010803020104030203" pitchFamily="2" charset="-79"/>
                <a:cs typeface="Aharoni" panose="02010803020104030203" pitchFamily="2" charset="-79"/>
              </a:rPr>
              <a:t>        </a:t>
            </a:r>
            <a:r>
              <a:rPr lang="en-IN" sz="2000" dirty="0">
                <a:solidFill>
                  <a:srgbClr val="7030A0"/>
                </a:solidFill>
                <a:latin typeface="Aharoni" panose="02010803020104030203" pitchFamily="2" charset="-79"/>
                <a:cs typeface="Aharoni" panose="02010803020104030203" pitchFamily="2" charset="-79"/>
              </a:rPr>
              <a:t>      </a:t>
            </a:r>
            <a:r>
              <a:rPr lang="en-IN" sz="2000" dirty="0">
                <a:latin typeface="Aharoni" panose="02010803020104030203" pitchFamily="2" charset="-79"/>
                <a:cs typeface="Aharoni" panose="02010803020104030203" pitchFamily="2" charset="-79"/>
              </a:rPr>
              <a:t>For deployment in web applications, you can use TensorFlow.js to load and run your model directly in the browser.</a:t>
            </a:r>
            <a:endParaRPr lang="en-U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5363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21B9-116D-2D92-51AB-3B0863195052}"/>
              </a:ext>
            </a:extLst>
          </p:cNvPr>
          <p:cNvSpPr>
            <a:spLocks noGrp="1"/>
          </p:cNvSpPr>
          <p:nvPr>
            <p:ph type="title"/>
          </p:nvPr>
        </p:nvSpPr>
        <p:spPr/>
        <p:txBody>
          <a:bodyPr/>
          <a:lstStyle/>
          <a:p>
            <a:r>
              <a:rPr lang="en-IN" dirty="0">
                <a:solidFill>
                  <a:srgbClr val="7030A0"/>
                </a:solidFill>
                <a:latin typeface="Aharoni" panose="02010803020104030203" pitchFamily="2" charset="-79"/>
                <a:cs typeface="Aharoni" panose="02010803020104030203" pitchFamily="2" charset="-79"/>
              </a:rPr>
              <a:t>Deployment (Contd...):</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C1A0912-5060-D821-FD1D-319C9E5F0170}"/>
              </a:ext>
            </a:extLst>
          </p:cNvPr>
          <p:cNvSpPr>
            <a:spLocks noGrp="1"/>
          </p:cNvSpPr>
          <p:nvPr>
            <p:ph idx="1"/>
          </p:nvPr>
        </p:nvSpPr>
        <p:spPr>
          <a:xfrm>
            <a:off x="1398584" y="1488613"/>
            <a:ext cx="8596668" cy="3880773"/>
          </a:xfrm>
        </p:spPr>
        <p:txBody>
          <a:bodyPr/>
          <a:lstStyle/>
          <a:p>
            <a:pPr marL="0" indent="0" algn="justLow">
              <a:buNone/>
            </a:pPr>
            <a:r>
              <a:rPr lang="en-IN" sz="3600" dirty="0">
                <a:solidFill>
                  <a:srgbClr val="7030A0"/>
                </a:solidFill>
                <a:latin typeface="Aharoni" panose="02010803020104030203" pitchFamily="2" charset="-79"/>
                <a:cs typeface="Aharoni" panose="02010803020104030203" pitchFamily="2" charset="-79"/>
              </a:rPr>
              <a:t>5</a:t>
            </a:r>
            <a:r>
              <a:rPr lang="en-IN" sz="2400" dirty="0">
                <a:solidFill>
                  <a:srgbClr val="7030A0"/>
                </a:solidFill>
                <a:latin typeface="Aharoni" panose="02010803020104030203" pitchFamily="2" charset="-79"/>
                <a:cs typeface="Aharoni" panose="02010803020104030203" pitchFamily="2" charset="-79"/>
              </a:rPr>
              <a:t>.Integration: </a:t>
            </a:r>
          </a:p>
          <a:p>
            <a:pPr marL="0" indent="0" algn="justLow">
              <a:buNone/>
            </a:pPr>
            <a:r>
              <a:rPr lang="en-IN" sz="2400" dirty="0">
                <a:solidFill>
                  <a:srgbClr val="7030A0"/>
                </a:solidFill>
                <a:latin typeface="Aharoni" panose="02010803020104030203" pitchFamily="2" charset="-79"/>
                <a:cs typeface="Aharoni" panose="02010803020104030203" pitchFamily="2" charset="-79"/>
              </a:rPr>
              <a:t>        </a:t>
            </a:r>
            <a:r>
              <a:rPr lang="en-IN" dirty="0"/>
              <a:t> </a:t>
            </a:r>
            <a:r>
              <a:rPr lang="en-IN" sz="2000" dirty="0">
                <a:latin typeface="Aharoni" panose="02010803020104030203" pitchFamily="2" charset="-79"/>
                <a:cs typeface="Aharoni" panose="02010803020104030203" pitchFamily="2" charset="-79"/>
              </a:rPr>
              <a:t>  Integrate the deployed model into your application. This may involve writing code to load the model, pre-process input data, make predictions, and post-process the output for display or further processing.</a:t>
            </a:r>
          </a:p>
          <a:p>
            <a:pPr marL="0" indent="0" algn="justLow">
              <a:buNone/>
            </a:pPr>
            <a:r>
              <a:rPr lang="en-IN" sz="3600" dirty="0">
                <a:solidFill>
                  <a:srgbClr val="7030A0"/>
                </a:solidFill>
                <a:latin typeface="Aharoni" panose="02010803020104030203" pitchFamily="2" charset="-79"/>
                <a:cs typeface="Aharoni" panose="02010803020104030203" pitchFamily="2" charset="-79"/>
              </a:rPr>
              <a:t>6.</a:t>
            </a:r>
            <a:r>
              <a:rPr lang="en-IN" sz="2400" dirty="0">
                <a:solidFill>
                  <a:srgbClr val="7030A0"/>
                </a:solidFill>
                <a:latin typeface="Aharoni" panose="02010803020104030203" pitchFamily="2" charset="-79"/>
                <a:cs typeface="Aharoni" panose="02010803020104030203" pitchFamily="2" charset="-79"/>
              </a:rPr>
              <a:t>Optimization:</a:t>
            </a:r>
          </a:p>
          <a:p>
            <a:pPr marL="0" indent="0" algn="justLow">
              <a:buNone/>
            </a:pPr>
            <a:r>
              <a:rPr lang="en-IN" sz="2400" dirty="0">
                <a:solidFill>
                  <a:srgbClr val="7030A0"/>
                </a:solidFill>
                <a:latin typeface="Aharoni" panose="02010803020104030203" pitchFamily="2" charset="-79"/>
                <a:cs typeface="Aharoni" panose="02010803020104030203" pitchFamily="2" charset="-79"/>
              </a:rPr>
              <a:t>     </a:t>
            </a:r>
            <a:r>
              <a:rPr lang="en-IN" sz="2000" dirty="0">
                <a:latin typeface="Aharoni" panose="02010803020104030203" pitchFamily="2" charset="-79"/>
                <a:cs typeface="Aharoni" panose="02010803020104030203" pitchFamily="2" charset="-79"/>
              </a:rPr>
              <a:t>     Test your deployed model to ensure it performs as expected. You may also need to optimize your model for performance, especially on resource-constrained devices.</a:t>
            </a:r>
            <a:endParaRPr lang="en-U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4451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3144-0CFA-80DF-83BA-77ADFA0B876E}"/>
              </a:ext>
            </a:extLst>
          </p:cNvPr>
          <p:cNvSpPr>
            <a:spLocks noGrp="1"/>
          </p:cNvSpPr>
          <p:nvPr>
            <p:ph type="title"/>
          </p:nvPr>
        </p:nvSpPr>
        <p:spPr/>
        <p:txBody>
          <a:bodyPr/>
          <a:lstStyle/>
          <a:p>
            <a:r>
              <a:rPr lang="en-IN" dirty="0">
                <a:solidFill>
                  <a:srgbClr val="7030A0"/>
                </a:solidFill>
                <a:latin typeface="Aharoni" panose="02010803020104030203" pitchFamily="2" charset="-79"/>
                <a:cs typeface="Aharoni" panose="02010803020104030203" pitchFamily="2" charset="-79"/>
              </a:rPr>
              <a:t>Result:</a:t>
            </a:r>
            <a:endParaRPr lang="en-US" dirty="0">
              <a:solidFill>
                <a:srgbClr val="7030A0"/>
              </a:solidFill>
              <a:latin typeface="Aharoni" panose="02010803020104030203" pitchFamily="2" charset="-79"/>
              <a:cs typeface="Aharoni" panose="02010803020104030203" pitchFamily="2" charset="-79"/>
            </a:endParaRPr>
          </a:p>
        </p:txBody>
      </p:sp>
      <p:pic>
        <p:nvPicPr>
          <p:cNvPr id="8" name="Content Placeholder 7">
            <a:extLst>
              <a:ext uri="{FF2B5EF4-FFF2-40B4-BE49-F238E27FC236}">
                <a16:creationId xmlns:a16="http://schemas.microsoft.com/office/drawing/2014/main" id="{E9507E89-EA85-0EB8-E31B-E13C48953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2143"/>
            <a:ext cx="2447925" cy="2400300"/>
          </a:xfrm>
        </p:spPr>
      </p:pic>
      <p:pic>
        <p:nvPicPr>
          <p:cNvPr id="9" name="Picture 8">
            <a:extLst>
              <a:ext uri="{FF2B5EF4-FFF2-40B4-BE49-F238E27FC236}">
                <a16:creationId xmlns:a16="http://schemas.microsoft.com/office/drawing/2014/main" id="{11268CAA-093C-BFA4-ED93-F6EAF2122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609" y="1921272"/>
            <a:ext cx="2447925" cy="2400300"/>
          </a:xfrm>
          <a:prstGeom prst="rect">
            <a:avLst/>
          </a:prstGeom>
        </p:spPr>
      </p:pic>
      <p:sp>
        <p:nvSpPr>
          <p:cNvPr id="10" name="TextBox 9">
            <a:extLst>
              <a:ext uri="{FF2B5EF4-FFF2-40B4-BE49-F238E27FC236}">
                <a16:creationId xmlns:a16="http://schemas.microsoft.com/office/drawing/2014/main" id="{A6CD4F5D-3020-EE5F-4891-307120D90891}"/>
              </a:ext>
            </a:extLst>
          </p:cNvPr>
          <p:cNvSpPr txBox="1"/>
          <p:nvPr/>
        </p:nvSpPr>
        <p:spPr>
          <a:xfrm>
            <a:off x="1067612" y="4927601"/>
            <a:ext cx="6173424" cy="523220"/>
          </a:xfrm>
          <a:prstGeom prst="rect">
            <a:avLst/>
          </a:prstGeom>
          <a:noFill/>
        </p:spPr>
        <p:txBody>
          <a:bodyPr wrap="square" rtlCol="0">
            <a:spAutoFit/>
          </a:bodyPr>
          <a:lstStyle/>
          <a:p>
            <a:pPr algn="l"/>
            <a:r>
              <a:rPr lang="en-IN" sz="2800" dirty="0">
                <a:latin typeface="Aharoni" panose="02010803020104030203" pitchFamily="2" charset="-79"/>
                <a:cs typeface="Aharoni" panose="02010803020104030203" pitchFamily="2" charset="-79"/>
              </a:rPr>
              <a:t>Fig. :Before Detection</a:t>
            </a:r>
            <a:endParaRPr lang="en-US" sz="28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E81148F6-E68A-D24E-C62C-49D2A8193260}"/>
              </a:ext>
            </a:extLst>
          </p:cNvPr>
          <p:cNvSpPr txBox="1"/>
          <p:nvPr/>
        </p:nvSpPr>
        <p:spPr>
          <a:xfrm>
            <a:off x="5442392" y="5091766"/>
            <a:ext cx="3567138" cy="523220"/>
          </a:xfrm>
          <a:prstGeom prst="rect">
            <a:avLst/>
          </a:prstGeom>
          <a:noFill/>
        </p:spPr>
        <p:txBody>
          <a:bodyPr wrap="square" rtlCol="0">
            <a:spAutoFit/>
          </a:bodyPr>
          <a:lstStyle/>
          <a:p>
            <a:pPr algn="l"/>
            <a:r>
              <a:rPr lang="en-IN" sz="2800" dirty="0">
                <a:latin typeface="Aharoni" panose="02010803020104030203" pitchFamily="2" charset="-79"/>
                <a:cs typeface="Aharoni" panose="02010803020104030203" pitchFamily="2" charset="-79"/>
              </a:rPr>
              <a:t>Fig. :After Detection</a:t>
            </a:r>
            <a:endParaRPr lang="en-US"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3523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900-2DF2-51D4-FC7C-6F42D2A5AFEF}"/>
              </a:ext>
            </a:extLst>
          </p:cNvPr>
          <p:cNvSpPr>
            <a:spLocks noGrp="1"/>
          </p:cNvSpPr>
          <p:nvPr>
            <p:ph type="title"/>
          </p:nvPr>
        </p:nvSpPr>
        <p:spPr/>
        <p:txBody>
          <a:bodyPr/>
          <a:lstStyle/>
          <a:p>
            <a:r>
              <a:rPr lang="en-IN" dirty="0">
                <a:solidFill>
                  <a:srgbClr val="7030A0"/>
                </a:solidFill>
                <a:latin typeface="Aharoni" panose="02010803020104030203" pitchFamily="2" charset="-79"/>
                <a:cs typeface="Aharoni" panose="02010803020104030203" pitchFamily="2" charset="-79"/>
              </a:rPr>
              <a:t>References:</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81482629-8A79-F6FA-6E3B-98EE2B460278}"/>
              </a:ext>
            </a:extLst>
          </p:cNvPr>
          <p:cNvSpPr>
            <a:spLocks noGrp="1"/>
          </p:cNvSpPr>
          <p:nvPr>
            <p:ph idx="1"/>
          </p:nvPr>
        </p:nvSpPr>
        <p:spPr>
          <a:xfrm>
            <a:off x="1202992" y="1503626"/>
            <a:ext cx="8596668" cy="4403266"/>
          </a:xfrm>
        </p:spPr>
        <p:txBody>
          <a:bodyPr/>
          <a:lstStyle/>
          <a:p>
            <a:pPr marL="0" indent="0">
              <a:buNone/>
            </a:pPr>
            <a:endParaRPr lang="en-IN" sz="2400" dirty="0">
              <a:solidFill>
                <a:schemeClr val="accent1"/>
              </a:solidFill>
              <a:latin typeface="Aharoni" panose="02010803020104030203" pitchFamily="2" charset="-79"/>
              <a:cs typeface="Aharoni" panose="02010803020104030203" pitchFamily="2" charset="-79"/>
            </a:endParaRPr>
          </a:p>
          <a:p>
            <a:pPr marL="0" indent="0">
              <a:buNone/>
            </a:pPr>
            <a:endParaRPr lang="en-IN" sz="2400" dirty="0">
              <a:solidFill>
                <a:schemeClr val="accent1"/>
              </a:solidFill>
              <a:latin typeface="Aharoni" panose="02010803020104030203" pitchFamily="2" charset="-79"/>
              <a:cs typeface="Aharoni" panose="02010803020104030203" pitchFamily="2" charset="-79"/>
            </a:endParaRPr>
          </a:p>
          <a:p>
            <a:pPr marL="0" indent="0">
              <a:buNone/>
            </a:pPr>
            <a:endParaRPr lang="en-IN" sz="2400" dirty="0">
              <a:solidFill>
                <a:schemeClr val="accent1"/>
              </a:solidFill>
              <a:latin typeface="Aharoni" panose="02010803020104030203" pitchFamily="2" charset="-79"/>
              <a:cs typeface="Aharoni" panose="02010803020104030203" pitchFamily="2" charset="-79"/>
            </a:endParaRPr>
          </a:p>
          <a:p>
            <a:pPr marL="0" indent="0">
              <a:buNone/>
            </a:pPr>
            <a:endParaRPr lang="en-US" sz="2400" dirty="0">
              <a:solidFill>
                <a:schemeClr val="accent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632EB7C6-5DBE-CCDE-0CAF-93BC8AE462CA}"/>
              </a:ext>
            </a:extLst>
          </p:cNvPr>
          <p:cNvSpPr txBox="1"/>
          <p:nvPr/>
        </p:nvSpPr>
        <p:spPr>
          <a:xfrm>
            <a:off x="1536617" y="1962437"/>
            <a:ext cx="7534036" cy="1815882"/>
          </a:xfrm>
          <a:prstGeom prst="rect">
            <a:avLst/>
          </a:prstGeom>
          <a:noFill/>
        </p:spPr>
        <p:txBody>
          <a:bodyPr wrap="square">
            <a:spAutoFit/>
          </a:bodyPr>
          <a:lstStyle/>
          <a:p>
            <a:pPr marL="457200" indent="-457200">
              <a:buFont typeface="Arial" panose="020B0604020202020204" pitchFamily="34" charset="0"/>
              <a:buChar char="•"/>
            </a:pPr>
            <a:r>
              <a:rPr lang="en-IN" sz="2800" dirty="0">
                <a:solidFill>
                  <a:schemeClr val="accent1"/>
                </a:solidFill>
                <a:latin typeface="Aharoni" panose="02010803020104030203" pitchFamily="2" charset="-79"/>
                <a:cs typeface="Aharoni" panose="02010803020104030203" pitchFamily="2" charset="-79"/>
              </a:rPr>
              <a:t>www.google.colab.com￼￼￼￼￼￼￼￼￼￼￼￼￼</a:t>
            </a:r>
          </a:p>
          <a:p>
            <a:pPr marL="457200" indent="-457200">
              <a:buFont typeface="Arial" panose="020B0604020202020204" pitchFamily="34" charset="0"/>
              <a:buChar char="•"/>
            </a:pPr>
            <a:r>
              <a:rPr lang="en-IN" sz="2800" dirty="0">
                <a:solidFill>
                  <a:schemeClr val="accent1"/>
                </a:solidFill>
                <a:latin typeface="Aharoni" panose="02010803020104030203" pitchFamily="2" charset="-79"/>
                <a:cs typeface="Aharoni" panose="02010803020104030203" pitchFamily="2" charset="-79"/>
              </a:rPr>
              <a:t>Dataset:</a:t>
            </a:r>
          </a:p>
          <a:p>
            <a:pPr marL="457200" indent="-457200">
              <a:buFont typeface="Arial" panose="020B0604020202020204" pitchFamily="34" charset="0"/>
              <a:buChar char="•"/>
            </a:pPr>
            <a:r>
              <a:rPr lang="en-US" sz="2800" u="sng" dirty="0">
                <a:solidFill>
                  <a:schemeClr val="accent1"/>
                </a:solidFill>
                <a:latin typeface="Aharoni" panose="02010803020104030203" pitchFamily="2" charset="-79"/>
                <a:cs typeface="Aharoni" panose="02010803020104030203" pitchFamily="2" charset="-79"/>
              </a:rPr>
              <a:t>https://www.kaggle.com/datasets/kishanj/simple-object-detection</a:t>
            </a:r>
          </a:p>
        </p:txBody>
      </p:sp>
    </p:spTree>
    <p:extLst>
      <p:ext uri="{BB962C8B-B14F-4D97-AF65-F5344CB8AC3E}">
        <p14:creationId xmlns:p14="http://schemas.microsoft.com/office/powerpoint/2010/main" val="421162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6E08-1FED-024A-DAFF-4894A27B52DE}"/>
              </a:ext>
            </a:extLst>
          </p:cNvPr>
          <p:cNvSpPr>
            <a:spLocks noGrp="1"/>
          </p:cNvSpPr>
          <p:nvPr>
            <p:ph type="title"/>
          </p:nvPr>
        </p:nvSpPr>
        <p:spPr/>
        <p:txBody>
          <a:bodyPr/>
          <a:lstStyle/>
          <a:p>
            <a:r>
              <a:rPr lang="en-IN">
                <a:solidFill>
                  <a:srgbClr val="7030A0"/>
                </a:solidFill>
                <a:latin typeface="Aharoni" panose="02010803020104030203" pitchFamily="2" charset="-79"/>
                <a:cs typeface="Aharoni" panose="02010803020104030203" pitchFamily="2" charset="-79"/>
              </a:rPr>
              <a:t>Conclusion :</a:t>
            </a:r>
          </a:p>
        </p:txBody>
      </p:sp>
      <p:sp>
        <p:nvSpPr>
          <p:cNvPr id="3" name="Content Placeholder 2">
            <a:extLst>
              <a:ext uri="{FF2B5EF4-FFF2-40B4-BE49-F238E27FC236}">
                <a16:creationId xmlns:a16="http://schemas.microsoft.com/office/drawing/2014/main" id="{0413D5AE-9D74-E162-F4DF-1B2B8D325095}"/>
              </a:ext>
            </a:extLst>
          </p:cNvPr>
          <p:cNvSpPr>
            <a:spLocks noGrp="1"/>
          </p:cNvSpPr>
          <p:nvPr>
            <p:ph idx="1"/>
          </p:nvPr>
        </p:nvSpPr>
        <p:spPr>
          <a:xfrm>
            <a:off x="921826" y="1696054"/>
            <a:ext cx="8596668" cy="5015251"/>
          </a:xfrm>
        </p:spPr>
        <p:txBody>
          <a:bodyPr>
            <a:noAutofit/>
          </a:bodyPr>
          <a:lstStyle/>
          <a:p>
            <a:pPr marL="0" indent="0" algn="justLow">
              <a:buNone/>
            </a:pPr>
            <a:r>
              <a:rPr lang="en-IN" sz="2000" dirty="0">
                <a:latin typeface="Aharoni" panose="02010803020104030203" pitchFamily="2" charset="-79"/>
                <a:cs typeface="Aharoni" panose="02010803020104030203" pitchFamily="2" charset="-79"/>
              </a:rPr>
              <a:t>             Object detection using TensorFlow can be a powerful tool for a variety of applications, from surveillance to image recognition. TensorFlow provides a flexible framework for building and training custom object detection models, allowing you to tailor the model to your specific needs. By leveraging pre-trained models and transfer learning, you can achieve impressive results with relatively little data. </a:t>
            </a:r>
          </a:p>
        </p:txBody>
      </p:sp>
    </p:spTree>
    <p:extLst>
      <p:ext uri="{BB962C8B-B14F-4D97-AF65-F5344CB8AC3E}">
        <p14:creationId xmlns:p14="http://schemas.microsoft.com/office/powerpoint/2010/main" val="265751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3D7A-6530-5469-913B-360771548FE9}"/>
              </a:ext>
            </a:extLst>
          </p:cNvPr>
          <p:cNvSpPr>
            <a:spLocks noGrp="1"/>
          </p:cNvSpPr>
          <p:nvPr>
            <p:ph type="title"/>
          </p:nvPr>
        </p:nvSpPr>
        <p:spPr>
          <a:xfrm>
            <a:off x="1912019" y="2406616"/>
            <a:ext cx="8596668" cy="1320800"/>
          </a:xfrm>
        </p:spPr>
        <p:txBody>
          <a:bodyPr>
            <a:normAutofit/>
          </a:bodyPr>
          <a:lstStyle/>
          <a:p>
            <a:r>
              <a:rPr lang="en-IN" sz="8000" dirty="0">
                <a:solidFill>
                  <a:srgbClr val="7030A0"/>
                </a:solidFill>
                <a:latin typeface="Aharoni" panose="02010803020104030203" pitchFamily="2" charset="-79"/>
                <a:cs typeface="Aharoni" panose="02010803020104030203" pitchFamily="2" charset="-79"/>
              </a:rPr>
              <a:t>Thank you</a:t>
            </a:r>
            <a:endParaRPr lang="en-US" sz="8000" dirty="0">
              <a:solidFill>
                <a:srgbClr val="7030A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2522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EA83C-F04A-8FD2-6672-45B39DF866EA}"/>
              </a:ext>
            </a:extLst>
          </p:cNvPr>
          <p:cNvSpPr>
            <a:spLocks noGrp="1"/>
          </p:cNvSpPr>
          <p:nvPr>
            <p:ph idx="1"/>
          </p:nvPr>
        </p:nvSpPr>
        <p:spPr>
          <a:xfrm>
            <a:off x="1981035" y="1611236"/>
            <a:ext cx="9179117" cy="4977823"/>
          </a:xfrm>
        </p:spPr>
        <p:txBody>
          <a:bodyPr>
            <a:normAutofit lnSpcReduction="10000"/>
          </a:bodyPr>
          <a:lstStyle/>
          <a:p>
            <a:pPr marL="0" indent="0" algn="just">
              <a:buNone/>
            </a:pPr>
            <a:r>
              <a:rPr lang="en-IN" sz="4800" b="1" dirty="0">
                <a:solidFill>
                  <a:schemeClr val="tx1"/>
                </a:solidFill>
                <a:latin typeface="Aharoni" panose="02010803020104030203" pitchFamily="2" charset="-79"/>
                <a:cs typeface="Aharoni" panose="02010803020104030203" pitchFamily="2" charset="-79"/>
              </a:rPr>
              <a:t>1</a:t>
            </a:r>
            <a:r>
              <a:rPr lang="en-IN" sz="3600" b="1" dirty="0">
                <a:solidFill>
                  <a:schemeClr val="tx1"/>
                </a:solidFill>
                <a:latin typeface="Aharoni" panose="02010803020104030203" pitchFamily="2" charset="-79"/>
                <a:cs typeface="Aharoni" panose="02010803020104030203" pitchFamily="2" charset="-79"/>
              </a:rPr>
              <a:t>.Problem Statement </a:t>
            </a:r>
          </a:p>
          <a:p>
            <a:pPr marL="0" indent="0" algn="just">
              <a:buNone/>
            </a:pPr>
            <a:r>
              <a:rPr lang="en-IN" sz="4800" b="1" dirty="0">
                <a:solidFill>
                  <a:schemeClr val="tx1"/>
                </a:solidFill>
                <a:latin typeface="Aharoni" panose="02010803020104030203" pitchFamily="2" charset="-79"/>
                <a:cs typeface="Aharoni" panose="02010803020104030203" pitchFamily="2" charset="-79"/>
              </a:rPr>
              <a:t>2</a:t>
            </a:r>
            <a:r>
              <a:rPr lang="en-IN" sz="3600" b="1" dirty="0">
                <a:solidFill>
                  <a:schemeClr val="tx1"/>
                </a:solidFill>
                <a:latin typeface="Aharoni" panose="02010803020104030203" pitchFamily="2" charset="-79"/>
                <a:cs typeface="Aharoni" panose="02010803020104030203" pitchFamily="2" charset="-79"/>
              </a:rPr>
              <a:t>.Proposed System/Solution</a:t>
            </a:r>
          </a:p>
          <a:p>
            <a:pPr marL="0" indent="0">
              <a:buNone/>
            </a:pPr>
            <a:r>
              <a:rPr lang="en-IN" sz="4800" b="1" dirty="0">
                <a:solidFill>
                  <a:schemeClr val="tx1"/>
                </a:solidFill>
                <a:latin typeface="Aharoni" panose="02010803020104030203" pitchFamily="2" charset="-79"/>
                <a:cs typeface="Aharoni" panose="02010803020104030203" pitchFamily="2" charset="-79"/>
              </a:rPr>
              <a:t>3</a:t>
            </a:r>
            <a:r>
              <a:rPr lang="en-IN" sz="3600" b="1" dirty="0">
                <a:solidFill>
                  <a:schemeClr val="tx1"/>
                </a:solidFill>
                <a:latin typeface="Aharoni" panose="02010803020104030203" pitchFamily="2" charset="-79"/>
                <a:cs typeface="Aharoni" panose="02010803020104030203" pitchFamily="2" charset="-79"/>
              </a:rPr>
              <a:t>.System Development Approach</a:t>
            </a:r>
          </a:p>
          <a:p>
            <a:pPr marL="0" indent="0">
              <a:buNone/>
            </a:pPr>
            <a:r>
              <a:rPr lang="en-IN" sz="4800" b="1" dirty="0">
                <a:solidFill>
                  <a:schemeClr val="tx1"/>
                </a:solidFill>
                <a:latin typeface="Aharoni" panose="02010803020104030203" pitchFamily="2" charset="-79"/>
                <a:cs typeface="Aharoni" panose="02010803020104030203" pitchFamily="2" charset="-79"/>
              </a:rPr>
              <a:t>4</a:t>
            </a:r>
            <a:r>
              <a:rPr lang="en-IN" sz="3600" b="1" dirty="0">
                <a:solidFill>
                  <a:schemeClr val="tx1"/>
                </a:solidFill>
                <a:latin typeface="Aharoni" panose="02010803020104030203" pitchFamily="2" charset="-79"/>
                <a:cs typeface="Aharoni" panose="02010803020104030203" pitchFamily="2" charset="-79"/>
              </a:rPr>
              <a:t>.Algorithm and Deployment</a:t>
            </a:r>
          </a:p>
          <a:p>
            <a:pPr marL="0" indent="0">
              <a:buNone/>
            </a:pPr>
            <a:r>
              <a:rPr lang="en-IN" sz="4800" b="1" dirty="0">
                <a:solidFill>
                  <a:schemeClr val="tx1"/>
                </a:solidFill>
                <a:latin typeface="Aharoni" panose="02010803020104030203" pitchFamily="2" charset="-79"/>
                <a:cs typeface="Aharoni" panose="02010803020104030203" pitchFamily="2" charset="-79"/>
              </a:rPr>
              <a:t>5</a:t>
            </a:r>
            <a:r>
              <a:rPr lang="en-IN" sz="3600" b="1" dirty="0">
                <a:solidFill>
                  <a:schemeClr val="tx1"/>
                </a:solidFill>
                <a:latin typeface="Aharoni" panose="02010803020104030203" pitchFamily="2" charset="-79"/>
                <a:cs typeface="Aharoni" panose="02010803020104030203" pitchFamily="2" charset="-79"/>
              </a:rPr>
              <a:t>.Result</a:t>
            </a:r>
          </a:p>
          <a:p>
            <a:pPr marL="0" indent="0">
              <a:buNone/>
            </a:pPr>
            <a:r>
              <a:rPr lang="en-IN" sz="4800" b="1" dirty="0">
                <a:solidFill>
                  <a:schemeClr val="tx1"/>
                </a:solidFill>
                <a:latin typeface="Aharoni" panose="02010803020104030203" pitchFamily="2" charset="-79"/>
                <a:cs typeface="Aharoni" panose="02010803020104030203" pitchFamily="2" charset="-79"/>
              </a:rPr>
              <a:t>6</a:t>
            </a:r>
            <a:r>
              <a:rPr lang="en-IN" sz="3600" b="1" dirty="0">
                <a:solidFill>
                  <a:schemeClr val="tx1"/>
                </a:solidFill>
                <a:latin typeface="Aharoni" panose="02010803020104030203" pitchFamily="2" charset="-79"/>
                <a:cs typeface="Aharoni" panose="02010803020104030203" pitchFamily="2" charset="-79"/>
              </a:rPr>
              <a:t>.Conclusion</a:t>
            </a:r>
          </a:p>
          <a:p>
            <a:pPr marL="0" indent="0">
              <a:buNone/>
            </a:pPr>
            <a:endParaRPr lang="en-IN" sz="2400" b="1" dirty="0">
              <a:solidFill>
                <a:schemeClr val="tx1"/>
              </a:solidFill>
            </a:endParaRPr>
          </a:p>
          <a:p>
            <a:pPr marL="0" indent="0">
              <a:buNone/>
            </a:pPr>
            <a:endParaRPr lang="en-IN" sz="2400" b="1" dirty="0">
              <a:solidFill>
                <a:schemeClr val="tx1"/>
              </a:solidFill>
            </a:endParaRPr>
          </a:p>
          <a:p>
            <a:pPr marL="0" indent="0">
              <a:buNone/>
            </a:pPr>
            <a:endParaRPr lang="en-IN" sz="2400" b="1" dirty="0">
              <a:solidFill>
                <a:schemeClr val="tx1"/>
              </a:solidFill>
            </a:endParaRPr>
          </a:p>
          <a:p>
            <a:pPr marL="0" indent="0">
              <a:buNone/>
            </a:pPr>
            <a:endParaRPr lang="en-IN" sz="2400" b="1" dirty="0">
              <a:solidFill>
                <a:schemeClr val="tx1"/>
              </a:solidFill>
            </a:endParaRPr>
          </a:p>
        </p:txBody>
      </p:sp>
      <p:sp>
        <p:nvSpPr>
          <p:cNvPr id="5" name="Title 4">
            <a:extLst>
              <a:ext uri="{FF2B5EF4-FFF2-40B4-BE49-F238E27FC236}">
                <a16:creationId xmlns:a16="http://schemas.microsoft.com/office/drawing/2014/main" id="{E0AE758A-AE7A-82EC-77B3-D71065206DA9}"/>
              </a:ext>
            </a:extLst>
          </p:cNvPr>
          <p:cNvSpPr>
            <a:spLocks noGrp="1"/>
          </p:cNvSpPr>
          <p:nvPr>
            <p:ph type="title"/>
          </p:nvPr>
        </p:nvSpPr>
        <p:spPr/>
        <p:txBody>
          <a:bodyPr/>
          <a:lstStyle/>
          <a:p>
            <a:r>
              <a:rPr lang="en-IN" dirty="0">
                <a:solidFill>
                  <a:srgbClr val="7030A0"/>
                </a:solidFill>
                <a:latin typeface="Aharoni" panose="02010803020104030203" pitchFamily="2" charset="-79"/>
                <a:cs typeface="Aharoni" panose="02010803020104030203" pitchFamily="2" charset="-79"/>
              </a:rPr>
              <a:t>Project Outline :</a:t>
            </a:r>
            <a:endParaRPr lang="en-US" dirty="0">
              <a:solidFill>
                <a:srgbClr val="7030A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9746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1413-EA1B-EEC5-6285-98C0D7AC0F82}"/>
              </a:ext>
            </a:extLst>
          </p:cNvPr>
          <p:cNvSpPr>
            <a:spLocks noGrp="1"/>
          </p:cNvSpPr>
          <p:nvPr>
            <p:ph type="title"/>
          </p:nvPr>
        </p:nvSpPr>
        <p:spPr>
          <a:xfrm>
            <a:off x="128357" y="469017"/>
            <a:ext cx="8596668" cy="2959983"/>
          </a:xfrm>
        </p:spPr>
        <p:txBody>
          <a:bodyPr/>
          <a:lstStyle/>
          <a:p>
            <a:r>
              <a:rPr lang="en-IN" b="1">
                <a:solidFill>
                  <a:srgbClr val="7030A0"/>
                </a:solidFill>
                <a:latin typeface="Aharoni" panose="02010803020104030203" pitchFamily="2" charset="-79"/>
                <a:cs typeface="Aharoni" panose="02010803020104030203" pitchFamily="2" charset="-79"/>
              </a:rPr>
              <a:t>Problem Statement :</a:t>
            </a:r>
            <a:endParaRPr lang="en-US" b="1">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869026B0-2A23-63F7-6BF3-8DFA4ECB0816}"/>
              </a:ext>
            </a:extLst>
          </p:cNvPr>
          <p:cNvSpPr>
            <a:spLocks noGrp="1"/>
          </p:cNvSpPr>
          <p:nvPr>
            <p:ph idx="1"/>
          </p:nvPr>
        </p:nvSpPr>
        <p:spPr>
          <a:xfrm>
            <a:off x="1831198" y="1373519"/>
            <a:ext cx="7415863" cy="4110962"/>
          </a:xfrm>
        </p:spPr>
        <p:txBody>
          <a:bodyPr>
            <a:normAutofit fontScale="92500" lnSpcReduction="10000"/>
          </a:bodyPr>
          <a:lstStyle/>
          <a:p>
            <a:pPr marL="0" indent="0" algn="justLow">
              <a:buNone/>
            </a:pPr>
            <a:r>
              <a:rPr lang="en-IN">
                <a:latin typeface="Aharoni" panose="02000000000000000000" pitchFamily="2" charset="0"/>
                <a:ea typeface="Aharoni" panose="02000000000000000000" pitchFamily="2" charset="0"/>
              </a:rPr>
              <a:t>             </a:t>
            </a:r>
            <a:r>
              <a:rPr lang="en-IN" sz="2400">
                <a:latin typeface="Aharoni" panose="02000000000000000000" pitchFamily="2" charset="0"/>
                <a:ea typeface="Aharoni" panose="02000000000000000000" pitchFamily="2" charset="0"/>
              </a:rPr>
              <a:t>       </a:t>
            </a:r>
            <a:r>
              <a:rPr lang="en-US" sz="2400">
                <a:latin typeface="Aharoni" panose="02000000000000000000" pitchFamily="2" charset="0"/>
                <a:ea typeface="Aharoni" panose="02000000000000000000" pitchFamily="2" charset="0"/>
              </a:rPr>
              <a:t>Object Detection with </a:t>
            </a:r>
            <a:r>
              <a:rPr lang="en-US" sz="2400" err="1">
                <a:latin typeface="Aharoni" panose="02000000000000000000" pitchFamily="2" charset="0"/>
                <a:ea typeface="Aharoni" panose="02000000000000000000" pitchFamily="2" charset="0"/>
              </a:rPr>
              <a:t>TensorFlowThe</a:t>
            </a:r>
            <a:r>
              <a:rPr lang="en-US" sz="2400">
                <a:latin typeface="Aharoni" panose="02000000000000000000" pitchFamily="2" charset="0"/>
                <a:ea typeface="Aharoni" panose="02000000000000000000" pitchFamily="2" charset="0"/>
              </a:rPr>
              <a:t> objective is to develop a system that can automatically identify and locate multiple objects within an image or video stream using </a:t>
            </a:r>
            <a:r>
              <a:rPr lang="en-US" sz="2400" err="1">
                <a:latin typeface="Aharoni" panose="02000000000000000000" pitchFamily="2" charset="0"/>
                <a:ea typeface="Aharoni" panose="02000000000000000000" pitchFamily="2" charset="0"/>
              </a:rPr>
              <a:t>TensorFlow</a:t>
            </a:r>
            <a:r>
              <a:rPr lang="en-US" sz="2400">
                <a:latin typeface="Aharoni" panose="02000000000000000000" pitchFamily="2" charset="0"/>
                <a:ea typeface="Aharoni" panose="02000000000000000000" pitchFamily="2" charset="0"/>
              </a:rPr>
              <a:t>, a popular open-source library for machine learning.</a:t>
            </a:r>
            <a:r>
              <a:rPr lang="en-IN" sz="2400">
                <a:latin typeface="Aharoni" panose="02000000000000000000" pitchFamily="2" charset="0"/>
                <a:ea typeface="Aharoni" panose="02000000000000000000" pitchFamily="2" charset="0"/>
              </a:rPr>
              <a:t>Identifying and detecting objects within images or videos is a key task in computer vision. It is critical in a variety of applications, ranging from autonomous vehicles and surveillance systems to augmented reality and medical imaging. TensorFlow, a Google open-source machine learning framework, provides a robust collection of tools for developing and deploying object detection models.</a:t>
            </a:r>
            <a:endParaRPr lang="en-US" sz="2400">
              <a:latin typeface="Aharoni" panose="02000000000000000000" pitchFamily="2" charset="0"/>
              <a:ea typeface="Aharoni" panose="02000000000000000000" pitchFamily="2" charset="0"/>
            </a:endParaRPr>
          </a:p>
        </p:txBody>
      </p:sp>
    </p:spTree>
    <p:extLst>
      <p:ext uri="{BB962C8B-B14F-4D97-AF65-F5344CB8AC3E}">
        <p14:creationId xmlns:p14="http://schemas.microsoft.com/office/powerpoint/2010/main" val="30128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54FE2-9C57-31AD-5E97-4F322490F0A1}"/>
              </a:ext>
            </a:extLst>
          </p:cNvPr>
          <p:cNvSpPr>
            <a:spLocks noGrp="1"/>
          </p:cNvSpPr>
          <p:nvPr>
            <p:ph type="title"/>
          </p:nvPr>
        </p:nvSpPr>
        <p:spPr>
          <a:xfrm>
            <a:off x="0" y="372413"/>
            <a:ext cx="8596668" cy="1196924"/>
          </a:xfrm>
        </p:spPr>
        <p:txBody>
          <a:bodyPr/>
          <a:lstStyle/>
          <a:p>
            <a:r>
              <a:rPr lang="en-IN" dirty="0">
                <a:solidFill>
                  <a:srgbClr val="7030A0"/>
                </a:solidFill>
                <a:latin typeface="Aharoni" panose="02010803020104030203" pitchFamily="2" charset="-79"/>
                <a:cs typeface="Aharoni" panose="02010803020104030203" pitchFamily="2" charset="-79"/>
              </a:rPr>
              <a:t>Problem Statement(Contd...) :</a:t>
            </a:r>
            <a:endParaRPr lang="en-US" dirty="0">
              <a:solidFill>
                <a:srgbClr val="7030A0"/>
              </a:solidFill>
              <a:latin typeface="Aharoni" panose="02010803020104030203" pitchFamily="2" charset="-79"/>
              <a:cs typeface="Aharoni" panose="02010803020104030203" pitchFamily="2" charset="-79"/>
            </a:endParaRPr>
          </a:p>
        </p:txBody>
      </p:sp>
      <p:sp>
        <p:nvSpPr>
          <p:cNvPr id="9" name="Content Placeholder 8">
            <a:extLst>
              <a:ext uri="{FF2B5EF4-FFF2-40B4-BE49-F238E27FC236}">
                <a16:creationId xmlns:a16="http://schemas.microsoft.com/office/drawing/2014/main" id="{75FA591D-AEF6-FCC3-C932-100F2B077FE3}"/>
              </a:ext>
            </a:extLst>
          </p:cNvPr>
          <p:cNvSpPr>
            <a:spLocks noGrp="1"/>
          </p:cNvSpPr>
          <p:nvPr>
            <p:ph idx="1"/>
          </p:nvPr>
        </p:nvSpPr>
        <p:spPr>
          <a:xfrm>
            <a:off x="738456" y="1033416"/>
            <a:ext cx="8596668" cy="5452171"/>
          </a:xfrm>
        </p:spPr>
        <p:txBody>
          <a:bodyPr>
            <a:normAutofit/>
          </a:bodyPr>
          <a:lstStyle/>
          <a:p>
            <a:pPr marL="0" indent="0" algn="justLow">
              <a:buNone/>
            </a:pPr>
            <a:r>
              <a:rPr lang="en-IN" sz="2400">
                <a:solidFill>
                  <a:srgbClr val="7030A0"/>
                </a:solidFill>
                <a:latin typeface="Aharoni" panose="02010803020104030203" pitchFamily="2" charset="-79"/>
                <a:cs typeface="Aharoni" panose="02010803020104030203" pitchFamily="2" charset="-79"/>
              </a:rPr>
              <a:t>Definition:</a:t>
            </a:r>
          </a:p>
          <a:p>
            <a:pPr marL="0" indent="0" algn="justLow">
              <a:buNone/>
            </a:pPr>
            <a:r>
              <a:rPr lang="en-IN" sz="2400">
                <a:solidFill>
                  <a:srgbClr val="7030A0"/>
                </a:solidFill>
                <a:latin typeface="Aharoni" panose="02010803020104030203" pitchFamily="2" charset="-79"/>
                <a:cs typeface="Aharoni" panose="02010803020104030203" pitchFamily="2" charset="-79"/>
              </a:rPr>
              <a:t>      </a:t>
            </a:r>
            <a:r>
              <a:rPr lang="en-IN" sz="2400">
                <a:solidFill>
                  <a:schemeClr val="tx1"/>
                </a:solidFill>
                <a:latin typeface="Aharoni" panose="02010803020104030203" pitchFamily="2" charset="-79"/>
                <a:cs typeface="Aharoni" panose="02010803020104030203" pitchFamily="2" charset="-79"/>
              </a:rPr>
              <a:t>Object detection is a computer vision technique for locating instances of objects in images or videos. </a:t>
            </a:r>
          </a:p>
          <a:p>
            <a:pPr marL="0" indent="0" algn="justLow">
              <a:buNone/>
            </a:pPr>
            <a:r>
              <a:rPr lang="en-IN" sz="2400">
                <a:solidFill>
                  <a:srgbClr val="7030A0"/>
                </a:solidFill>
                <a:latin typeface="Aharoni" panose="02010803020104030203" pitchFamily="2" charset="-79"/>
                <a:cs typeface="Aharoni" panose="02010803020104030203" pitchFamily="2" charset="-79"/>
              </a:rPr>
              <a:t>       </a:t>
            </a:r>
            <a:endParaRPr lang="en-US" sz="2400">
              <a:solidFill>
                <a:srgbClr val="7030A0"/>
              </a:solidFill>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F1378B5D-0DC3-2DDC-81EC-94A2973EA7B4}"/>
              </a:ext>
            </a:extLst>
          </p:cNvPr>
          <p:cNvSpPr txBox="1"/>
          <p:nvPr/>
        </p:nvSpPr>
        <p:spPr>
          <a:xfrm>
            <a:off x="832751" y="2447337"/>
            <a:ext cx="8970410" cy="461665"/>
          </a:xfrm>
          <a:prstGeom prst="rect">
            <a:avLst/>
          </a:prstGeom>
          <a:noFill/>
        </p:spPr>
        <p:txBody>
          <a:bodyPr wrap="square" rtlCol="0">
            <a:spAutoFit/>
          </a:bodyPr>
          <a:lstStyle/>
          <a:p>
            <a:pPr algn="l"/>
            <a:r>
              <a:rPr lang="en-IN" sz="2400" b="1">
                <a:latin typeface="Aharoni" panose="02010803020104030203" pitchFamily="2" charset="-79"/>
                <a:cs typeface="Aharoni" panose="02010803020104030203" pitchFamily="2" charset="-79"/>
              </a:rPr>
              <a:t>Object Detection= Object Classification + Object Localisation</a:t>
            </a:r>
            <a:endParaRPr lang="en-US" sz="2400" b="1">
              <a:latin typeface="Aharoni" panose="02010803020104030203" pitchFamily="2" charset="-79"/>
              <a:cs typeface="Aharoni" panose="02010803020104030203" pitchFamily="2" charset="-79"/>
            </a:endParaRPr>
          </a:p>
        </p:txBody>
      </p:sp>
      <p:pic>
        <p:nvPicPr>
          <p:cNvPr id="14" name="Picture 13">
            <a:extLst>
              <a:ext uri="{FF2B5EF4-FFF2-40B4-BE49-F238E27FC236}">
                <a16:creationId xmlns:a16="http://schemas.microsoft.com/office/drawing/2014/main" id="{A30139AA-C2B6-1736-D75F-B243E8739385}"/>
              </a:ext>
            </a:extLst>
          </p:cNvPr>
          <p:cNvPicPr>
            <a:picLocks noChangeAspect="1"/>
          </p:cNvPicPr>
          <p:nvPr/>
        </p:nvPicPr>
        <p:blipFill>
          <a:blip r:embed="rId2"/>
          <a:stretch>
            <a:fillRect/>
          </a:stretch>
        </p:blipFill>
        <p:spPr>
          <a:xfrm>
            <a:off x="1247164" y="3405441"/>
            <a:ext cx="7579251" cy="3080146"/>
          </a:xfrm>
          <a:prstGeom prst="rect">
            <a:avLst/>
          </a:prstGeom>
        </p:spPr>
      </p:pic>
    </p:spTree>
    <p:extLst>
      <p:ext uri="{BB962C8B-B14F-4D97-AF65-F5344CB8AC3E}">
        <p14:creationId xmlns:p14="http://schemas.microsoft.com/office/powerpoint/2010/main" val="44935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CC36-7A1D-D403-CBF3-75AC13C8CE49}"/>
              </a:ext>
            </a:extLst>
          </p:cNvPr>
          <p:cNvSpPr>
            <a:spLocks noGrp="1"/>
          </p:cNvSpPr>
          <p:nvPr>
            <p:ph type="title"/>
          </p:nvPr>
        </p:nvSpPr>
        <p:spPr>
          <a:xfrm>
            <a:off x="115002" y="574013"/>
            <a:ext cx="8596668" cy="1320800"/>
          </a:xfrm>
        </p:spPr>
        <p:txBody>
          <a:bodyPr/>
          <a:lstStyle/>
          <a:p>
            <a:r>
              <a:rPr lang="en-IN" b="1">
                <a:solidFill>
                  <a:srgbClr val="7030A0"/>
                </a:solidFill>
                <a:latin typeface="Aharoni" panose="02010803020104030203" pitchFamily="2" charset="-79"/>
                <a:cs typeface="Aharoni" panose="02010803020104030203" pitchFamily="2" charset="-79"/>
              </a:rPr>
              <a:t>Proposed System/Solution :</a:t>
            </a:r>
            <a:endParaRPr lang="en-US" b="1">
              <a:solidFill>
                <a:srgbClr val="7030A0"/>
              </a:solidFill>
              <a:latin typeface="Aharoni" panose="02010803020104030203" pitchFamily="2" charset="-79"/>
              <a:cs typeface="Aharoni" panose="02010803020104030203" pitchFamily="2" charset="-79"/>
            </a:endParaRPr>
          </a:p>
        </p:txBody>
      </p:sp>
      <p:sp>
        <p:nvSpPr>
          <p:cNvPr id="7" name="Content Placeholder 6">
            <a:extLst>
              <a:ext uri="{FF2B5EF4-FFF2-40B4-BE49-F238E27FC236}">
                <a16:creationId xmlns:a16="http://schemas.microsoft.com/office/drawing/2014/main" id="{F582D51C-5A69-8F22-87EE-CFED691F3D20}"/>
              </a:ext>
            </a:extLst>
          </p:cNvPr>
          <p:cNvSpPr>
            <a:spLocks noGrp="1"/>
          </p:cNvSpPr>
          <p:nvPr>
            <p:ph idx="1"/>
          </p:nvPr>
        </p:nvSpPr>
        <p:spPr>
          <a:xfrm>
            <a:off x="714007" y="1442503"/>
            <a:ext cx="8596668" cy="5415497"/>
          </a:xfrm>
        </p:spPr>
        <p:txBody>
          <a:bodyPr>
            <a:noAutofit/>
          </a:bodyPr>
          <a:lstStyle/>
          <a:p>
            <a:pPr marL="0" indent="0" algn="justLow">
              <a:buNone/>
            </a:pPr>
            <a:r>
              <a:rPr lang="en-IN" sz="2400" dirty="0">
                <a:latin typeface="Aharoni" panose="02010803020104030203" pitchFamily="2" charset="-79"/>
                <a:cs typeface="Aharoni" panose="02010803020104030203" pitchFamily="2" charset="-79"/>
              </a:rPr>
              <a:t>                     TensorFlow offers a robust toolkit for object detection, including various pre-trained models and the </a:t>
            </a:r>
            <a:r>
              <a:rPr lang="en-IN" sz="2400" b="1" dirty="0">
                <a:latin typeface="Aharoni" panose="02010803020104030203" pitchFamily="2" charset="-79"/>
                <a:cs typeface="Aharoni" panose="02010803020104030203" pitchFamily="2" charset="-79"/>
              </a:rPr>
              <a:t>flexibility</a:t>
            </a:r>
            <a:r>
              <a:rPr lang="en-IN" sz="2400" dirty="0">
                <a:latin typeface="Aharoni" panose="02010803020104030203" pitchFamily="2" charset="-79"/>
                <a:cs typeface="Aharoni" panose="02010803020104030203" pitchFamily="2" charset="-79"/>
              </a:rPr>
              <a:t> to build your own. Here are some common network architectures used for object detection with TensorFlow:
</a:t>
            </a:r>
            <a:r>
              <a:rPr lang="en-IN" sz="3600" dirty="0">
                <a:solidFill>
                  <a:srgbClr val="7030A0"/>
                </a:solidFill>
                <a:latin typeface="Aharoni" panose="02010803020104030203" pitchFamily="2" charset="-79"/>
                <a:cs typeface="Aharoni" panose="02010803020104030203" pitchFamily="2" charset="-79"/>
              </a:rPr>
              <a:t>1</a:t>
            </a:r>
            <a:r>
              <a:rPr lang="en-IN" sz="3600" dirty="0">
                <a:latin typeface="Aharoni" panose="02010803020104030203" pitchFamily="2" charset="-79"/>
                <a:cs typeface="Aharoni" panose="02010803020104030203" pitchFamily="2" charset="-79"/>
              </a:rPr>
              <a:t>.</a:t>
            </a:r>
            <a:r>
              <a:rPr lang="en-IN" sz="2800" b="1" dirty="0">
                <a:solidFill>
                  <a:srgbClr val="7030A0"/>
                </a:solidFill>
                <a:latin typeface="Aharoni" panose="02010803020104030203" pitchFamily="2" charset="-79"/>
                <a:cs typeface="Aharoni" panose="02010803020104030203" pitchFamily="2" charset="-79"/>
              </a:rPr>
              <a:t>Faster R-CNN (Region-based Convolutional Neural Network): </a:t>
            </a:r>
          </a:p>
          <a:p>
            <a:pPr marL="0" indent="0" algn="justLow">
              <a:buNone/>
            </a:pPr>
            <a:r>
              <a:rPr lang="en-IN" sz="2400" dirty="0">
                <a:latin typeface="Aharoni" panose="02010803020104030203" pitchFamily="2" charset="-79"/>
                <a:cs typeface="Aharoni" panose="02010803020104030203" pitchFamily="2" charset="-79"/>
              </a:rPr>
              <a:t>                       This two-stage detector uses a region proposal network (RPN) to identify potential object locations and then classifies those regions. It delivers high accuracy but can be computationally </a:t>
            </a:r>
            <a:r>
              <a:rPr lang="en-IN" sz="2800" dirty="0">
                <a:latin typeface="Aharoni" panose="02010803020104030203" pitchFamily="2" charset="-79"/>
                <a:cs typeface="Aharoni" panose="02010803020104030203" pitchFamily="2" charset="-79"/>
              </a:rPr>
              <a:t>expensive</a:t>
            </a:r>
            <a:r>
              <a:rPr lang="en-IN" sz="2400" dirty="0">
                <a:latin typeface="Aharoni" panose="02010803020104030203" pitchFamily="2" charset="-79"/>
                <a:cs typeface="Aharoni" panose="02010803020104030203" pitchFamily="2" charset="-79"/>
              </a:rPr>
              <a:t>.</a:t>
            </a:r>
            <a:endParaRPr lang="en-US"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0131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FCAC-C841-0023-3EC6-72D12FF44CA0}"/>
              </a:ext>
            </a:extLst>
          </p:cNvPr>
          <p:cNvSpPr>
            <a:spLocks noGrp="1"/>
          </p:cNvSpPr>
          <p:nvPr>
            <p:ph type="title"/>
          </p:nvPr>
        </p:nvSpPr>
        <p:spPr>
          <a:xfrm>
            <a:off x="0" y="561364"/>
            <a:ext cx="8596668" cy="1320800"/>
          </a:xfrm>
        </p:spPr>
        <p:txBody>
          <a:bodyPr/>
          <a:lstStyle/>
          <a:p>
            <a:r>
              <a:rPr lang="en-IN" dirty="0">
                <a:solidFill>
                  <a:srgbClr val="7030A0"/>
                </a:solidFill>
                <a:latin typeface="Aharoni" panose="02010803020104030203" pitchFamily="2" charset="-79"/>
                <a:cs typeface="Aharoni" panose="02010803020104030203" pitchFamily="2" charset="-79"/>
              </a:rPr>
              <a:t>Proposed System/Solution(Contd...):</a:t>
            </a:r>
            <a:endParaRPr lang="en-US"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B27360B1-E070-0D68-F953-505D5A61718F}"/>
              </a:ext>
            </a:extLst>
          </p:cNvPr>
          <p:cNvSpPr>
            <a:spLocks noGrp="1"/>
          </p:cNvSpPr>
          <p:nvPr>
            <p:ph idx="4294967295"/>
          </p:nvPr>
        </p:nvSpPr>
        <p:spPr>
          <a:xfrm>
            <a:off x="1112438" y="1331555"/>
            <a:ext cx="8009532" cy="4818386"/>
          </a:xfrm>
        </p:spPr>
        <p:txBody>
          <a:bodyPr>
            <a:normAutofit fontScale="85000" lnSpcReduction="20000"/>
          </a:bodyPr>
          <a:lstStyle/>
          <a:p>
            <a:pPr marL="0" indent="0">
              <a:buNone/>
            </a:pPr>
            <a:endParaRPr lang="en-IN" dirty="0">
              <a:solidFill>
                <a:srgbClr val="7030A0"/>
              </a:solidFill>
              <a:latin typeface="Aharoni" panose="02010803020104030203" pitchFamily="2" charset="-79"/>
              <a:cs typeface="Aharoni" panose="02010803020104030203" pitchFamily="2" charset="-79"/>
            </a:endParaRPr>
          </a:p>
          <a:p>
            <a:pPr marL="0" indent="0">
              <a:buNone/>
            </a:pPr>
            <a:r>
              <a:rPr lang="en-IN" sz="3900" dirty="0">
                <a:solidFill>
                  <a:srgbClr val="7030A0"/>
                </a:solidFill>
                <a:latin typeface="Aharoni" panose="02010803020104030203" pitchFamily="2" charset="-79"/>
                <a:cs typeface="Aharoni" panose="02010803020104030203" pitchFamily="2" charset="-79"/>
              </a:rPr>
              <a:t>2</a:t>
            </a:r>
            <a:r>
              <a:rPr lang="en-IN" sz="2400" dirty="0">
                <a:solidFill>
                  <a:srgbClr val="7030A0"/>
                </a:solidFill>
                <a:latin typeface="Aharoni" panose="02010803020104030203" pitchFamily="2" charset="-79"/>
                <a:cs typeface="Aharoni" panose="02010803020104030203" pitchFamily="2" charset="-79"/>
              </a:rPr>
              <a:t>.YOLO (You Only Look Once): </a:t>
            </a:r>
          </a:p>
          <a:p>
            <a:pPr marL="0" indent="0">
              <a:buNone/>
            </a:pPr>
            <a:r>
              <a:rPr lang="en-IN" dirty="0">
                <a:latin typeface="Aharoni" panose="02010803020104030203" pitchFamily="2" charset="-79"/>
                <a:cs typeface="Aharoni" panose="02010803020104030203" pitchFamily="2" charset="-79"/>
              </a:rPr>
              <a:t>     </a:t>
            </a:r>
            <a:r>
              <a:rPr lang="en-IN" sz="2000" dirty="0">
                <a:latin typeface="Aharoni" panose="02010803020104030203" pitchFamily="2" charset="-79"/>
                <a:cs typeface="Aharoni" panose="02010803020104030203" pitchFamily="2" charset="-79"/>
              </a:rPr>
              <a:t>This single-stage detector performs both bounding box localization and classification in one go. It’s known for its speed, making it suitable for real-time applications, but may trade some accuracy for efficiency.</a:t>
            </a:r>
          </a:p>
          <a:p>
            <a:pPr marL="0" indent="0">
              <a:buNone/>
            </a:pPr>
            <a:r>
              <a:rPr lang="en-IN" sz="4200" dirty="0">
                <a:solidFill>
                  <a:srgbClr val="7030A0"/>
                </a:solidFill>
                <a:latin typeface="Aharoni" panose="02010803020104030203" pitchFamily="2" charset="-79"/>
                <a:cs typeface="Aharoni" panose="02010803020104030203" pitchFamily="2" charset="-79"/>
              </a:rPr>
              <a:t>3.</a:t>
            </a:r>
            <a:r>
              <a:rPr lang="en-IN" sz="2400" dirty="0">
                <a:solidFill>
                  <a:srgbClr val="7030A0"/>
                </a:solidFill>
                <a:latin typeface="Aharoni" panose="02010803020104030203" pitchFamily="2" charset="-79"/>
                <a:cs typeface="Aharoni" panose="02010803020104030203" pitchFamily="2" charset="-79"/>
              </a:rPr>
              <a:t>SSD (Single Shot MultiBox Detector)</a:t>
            </a:r>
            <a:r>
              <a:rPr lang="en-IN" dirty="0">
                <a:solidFill>
                  <a:srgbClr val="7030A0"/>
                </a:solidFill>
                <a:latin typeface="Aharoni" panose="02010803020104030203" pitchFamily="2" charset="-79"/>
                <a:cs typeface="Aharoni" panose="02010803020104030203" pitchFamily="2" charset="-79"/>
              </a:rPr>
              <a:t>: </a:t>
            </a:r>
          </a:p>
          <a:p>
            <a:pPr marL="0" indent="0">
              <a:buNone/>
            </a:pPr>
            <a:r>
              <a:rPr lang="en-IN" sz="2200" dirty="0">
                <a:latin typeface="Aharoni" panose="02010803020104030203" pitchFamily="2" charset="-79"/>
                <a:cs typeface="Aharoni" panose="02010803020104030203" pitchFamily="2" charset="-79"/>
              </a:rPr>
              <a:t>    Another single-stage detector, SSD achieves a balance between speed and accuracy. It utilizes multiple convolutional layers to predict bounding boxes at various scales within the image.</a:t>
            </a:r>
            <a:endParaRPr lang="en-IN" sz="2200" dirty="0">
              <a:solidFill>
                <a:srgbClr val="7030A0"/>
              </a:solidFill>
              <a:latin typeface="Aharoni" panose="02010803020104030203" pitchFamily="2" charset="-79"/>
              <a:cs typeface="Aharoni" panose="02010803020104030203" pitchFamily="2" charset="-79"/>
            </a:endParaRPr>
          </a:p>
          <a:p>
            <a:pPr marL="0" indent="0">
              <a:buNone/>
            </a:pPr>
            <a:r>
              <a:rPr lang="en-IN" sz="3600" dirty="0">
                <a:solidFill>
                  <a:srgbClr val="7030A0"/>
                </a:solidFill>
                <a:latin typeface="Aharoni" panose="02010803020104030203" pitchFamily="2" charset="-79"/>
                <a:cs typeface="Aharoni" panose="02010803020104030203" pitchFamily="2" charset="-79"/>
              </a:rPr>
              <a:t>4.</a:t>
            </a:r>
            <a:r>
              <a:rPr lang="en-IN" sz="2600" dirty="0">
                <a:solidFill>
                  <a:srgbClr val="7030A0"/>
                </a:solidFill>
                <a:latin typeface="Aharoni" panose="02010803020104030203" pitchFamily="2" charset="-79"/>
                <a:cs typeface="Aharoni" panose="02010803020104030203" pitchFamily="2" charset="-79"/>
              </a:rPr>
              <a:t>Tensor Flow Object Detection API:</a:t>
            </a:r>
          </a:p>
          <a:p>
            <a:pPr marL="0" indent="0">
              <a:buNone/>
            </a:pPr>
            <a:r>
              <a:rPr lang="en-IN" sz="2600" dirty="0">
                <a:solidFill>
                  <a:srgbClr val="7030A0"/>
                </a:solidFill>
                <a:latin typeface="Aharoni" panose="02010803020104030203" pitchFamily="2" charset="-79"/>
                <a:cs typeface="Aharoni" panose="02010803020104030203" pitchFamily="2" charset="-79"/>
              </a:rPr>
              <a:t>  </a:t>
            </a:r>
            <a:r>
              <a:rPr lang="en-IN" dirty="0">
                <a:latin typeface="Aharoni" panose="02010803020104030203" pitchFamily="2" charset="-79"/>
                <a:cs typeface="Aharoni" panose="02010803020104030203" pitchFamily="2" charset="-79"/>
              </a:rPr>
              <a:t> </a:t>
            </a:r>
            <a:r>
              <a:rPr lang="en-IN" sz="2200" dirty="0">
                <a:latin typeface="Aharoni" panose="02010803020104030203" pitchFamily="2" charset="-79"/>
                <a:cs typeface="Aharoni" panose="02010803020104030203" pitchFamily="2" charset="-79"/>
              </a:rPr>
              <a:t>This open-source framework simplifies object detection tasks. It provides pre-trained models based on architectures like Faster R-CNN and SSD, along with tools for training and deploying your custom models.</a:t>
            </a:r>
          </a:p>
        </p:txBody>
      </p:sp>
    </p:spTree>
    <p:extLst>
      <p:ext uri="{BB962C8B-B14F-4D97-AF65-F5344CB8AC3E}">
        <p14:creationId xmlns:p14="http://schemas.microsoft.com/office/powerpoint/2010/main" val="5806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B7CD60-F0F3-9749-D41C-5468C6A644B4}"/>
              </a:ext>
            </a:extLst>
          </p:cNvPr>
          <p:cNvSpPr>
            <a:spLocks noGrp="1"/>
          </p:cNvSpPr>
          <p:nvPr>
            <p:ph idx="1"/>
          </p:nvPr>
        </p:nvSpPr>
        <p:spPr>
          <a:xfrm>
            <a:off x="965742" y="1271359"/>
            <a:ext cx="8134625" cy="5134331"/>
          </a:xfrm>
        </p:spPr>
        <p:txBody>
          <a:bodyPr>
            <a:normAutofit fontScale="92500" lnSpcReduction="10000"/>
          </a:bodyPr>
          <a:lstStyle/>
          <a:p>
            <a:pPr marL="0" indent="0" algn="justLow">
              <a:buNone/>
            </a:pPr>
            <a:r>
              <a:rPr lang="en-IN" sz="2400">
                <a:solidFill>
                  <a:srgbClr val="7030A0"/>
                </a:solidFill>
                <a:latin typeface="Aharoni" panose="02010803020104030203" pitchFamily="2" charset="-79"/>
                <a:cs typeface="Aharoni" panose="02010803020104030203" pitchFamily="2" charset="-79"/>
              </a:rPr>
              <a:t>Hardware Requirements:</a:t>
            </a:r>
            <a:r>
              <a:rPr lang="en-IN">
                <a:solidFill>
                  <a:srgbClr val="7030A0"/>
                </a:solidFill>
                <a:latin typeface="Aharoni" panose="02010803020104030203" pitchFamily="2" charset="-79"/>
                <a:cs typeface="Aharoni" panose="02010803020104030203" pitchFamily="2" charset="-79"/>
              </a:rPr>
              <a:t>
</a:t>
            </a:r>
            <a:r>
              <a:rPr lang="en-IN" sz="2400">
                <a:solidFill>
                  <a:srgbClr val="7030A0"/>
                </a:solidFill>
                <a:latin typeface="Aharoni" panose="02010803020104030203" pitchFamily="2" charset="-79"/>
                <a:cs typeface="Aharoni" panose="02010803020104030203" pitchFamily="2" charset="-79"/>
              </a:rPr>
              <a:t>CPU</a:t>
            </a:r>
            <a:r>
              <a:rPr lang="en-IN">
                <a:solidFill>
                  <a:srgbClr val="7030A0"/>
                </a:solidFill>
                <a:latin typeface="Aharoni" panose="02010803020104030203" pitchFamily="2" charset="-79"/>
                <a:cs typeface="Aharoni" panose="02010803020104030203" pitchFamily="2" charset="-79"/>
              </a:rPr>
              <a:t>:</a:t>
            </a:r>
          </a:p>
          <a:p>
            <a:pPr marL="0" indent="0" algn="justLow">
              <a:buNone/>
            </a:pPr>
            <a:r>
              <a:rPr lang="en-IN" sz="2000">
                <a:solidFill>
                  <a:schemeClr val="tx1"/>
                </a:solidFill>
                <a:latin typeface="Aharoni" panose="02010803020104030203" pitchFamily="2" charset="-79"/>
                <a:cs typeface="Aharoni" panose="02010803020104030203" pitchFamily="2" charset="-79"/>
              </a:rPr>
              <a:t>     A decent CPU (Central Processing Unit) is necessary, with an Intel Core i5 6</a:t>
            </a:r>
            <a:r>
              <a:rPr lang="en-IN" sz="2000" baseline="30000">
                <a:solidFill>
                  <a:schemeClr val="tx1"/>
                </a:solidFill>
                <a:latin typeface="Aharoni" panose="02010803020104030203" pitchFamily="2" charset="-79"/>
                <a:cs typeface="Aharoni" panose="02010803020104030203" pitchFamily="2" charset="-79"/>
              </a:rPr>
              <a:t>th</a:t>
            </a:r>
            <a:r>
              <a:rPr lang="en-IN" sz="2000">
                <a:solidFill>
                  <a:schemeClr val="tx1"/>
                </a:solidFill>
                <a:latin typeface="Aharoni" panose="02010803020104030203" pitchFamily="2" charset="-79"/>
                <a:cs typeface="Aharoni" panose="02010803020104030203" pitchFamily="2" charset="-79"/>
              </a:rPr>
              <a:t> generation or higher (or equivalent AMD processor) recommended as a minimum. More complex projects will benefit from a powerful CPU.
</a:t>
            </a:r>
            <a:r>
              <a:rPr lang="en-IN" sz="2400">
                <a:solidFill>
                  <a:srgbClr val="7030A0"/>
                </a:solidFill>
                <a:latin typeface="Aharoni" panose="02010803020104030203" pitchFamily="2" charset="-79"/>
                <a:cs typeface="Aharoni" panose="02010803020104030203" pitchFamily="2" charset="-79"/>
              </a:rPr>
              <a:t>RAM</a:t>
            </a:r>
            <a:r>
              <a:rPr lang="en-IN" sz="2000">
                <a:solidFill>
                  <a:srgbClr val="7030A0"/>
                </a:solidFill>
                <a:latin typeface="Aharoni" panose="02010803020104030203" pitchFamily="2" charset="-79"/>
                <a:cs typeface="Aharoni" panose="02010803020104030203" pitchFamily="2" charset="-79"/>
              </a:rPr>
              <a:t>: </a:t>
            </a:r>
          </a:p>
          <a:p>
            <a:pPr marL="0" indent="0" algn="justLow">
              <a:buNone/>
            </a:pPr>
            <a:r>
              <a:rPr lang="en-IN" sz="2000">
                <a:solidFill>
                  <a:schemeClr val="tx1"/>
                </a:solidFill>
                <a:latin typeface="Aharoni" panose="02010803020104030203" pitchFamily="2" charset="-79"/>
                <a:cs typeface="Aharoni" panose="02010803020104030203" pitchFamily="2" charset="-79"/>
              </a:rPr>
              <a:t>    While 8GB of RAM is the minimum, 16GB or more is highly recommended. Training object detection models can be memory-intensive, especially with larger datasets or complex models</a:t>
            </a:r>
            <a:r>
              <a:rPr lang="en-IN">
                <a:solidFill>
                  <a:schemeClr val="tx1"/>
                </a:solidFill>
                <a:latin typeface="Aharoni" panose="02010803020104030203" pitchFamily="2" charset="-79"/>
                <a:cs typeface="Aharoni" panose="02010803020104030203" pitchFamily="2" charset="-79"/>
              </a:rPr>
              <a:t>.
</a:t>
            </a:r>
            <a:r>
              <a:rPr lang="en-IN" sz="2400">
                <a:solidFill>
                  <a:srgbClr val="7030A0"/>
                </a:solidFill>
                <a:latin typeface="Aharoni" panose="02010803020104030203" pitchFamily="2" charset="-79"/>
                <a:cs typeface="Aharoni" panose="02010803020104030203" pitchFamily="2" charset="-79"/>
              </a:rPr>
              <a:t>GPU (Optional, highly recommended): </a:t>
            </a:r>
          </a:p>
          <a:p>
            <a:pPr marL="0" indent="0" algn="justLow">
              <a:buNone/>
            </a:pPr>
            <a:r>
              <a:rPr lang="en-IN" sz="2000">
                <a:solidFill>
                  <a:schemeClr val="tx1"/>
                </a:solidFill>
                <a:latin typeface="Aharoni" panose="02010803020104030203" pitchFamily="2" charset="-79"/>
                <a:cs typeface="Aharoni" panose="02010803020104030203" pitchFamily="2" charset="-79"/>
              </a:rPr>
              <a:t>    A compatible NVIDIA GeForce GTX 940 or higher GPU (Graphics Processing Unit) with CUDA support significantly accelerates training and inference (running the model on new data). TensorFlow utilizes GPUs for faster computations.</a:t>
            </a:r>
            <a:endParaRPr lang="en-US" sz="2000">
              <a:solidFill>
                <a:schemeClr val="tx1"/>
              </a:solidFill>
              <a:latin typeface="Aharoni" panose="02010803020104030203" pitchFamily="2" charset="-79"/>
              <a:cs typeface="Aharoni" panose="02010803020104030203" pitchFamily="2" charset="-79"/>
            </a:endParaRPr>
          </a:p>
        </p:txBody>
      </p:sp>
      <p:sp>
        <p:nvSpPr>
          <p:cNvPr id="7" name="Title 6">
            <a:extLst>
              <a:ext uri="{FF2B5EF4-FFF2-40B4-BE49-F238E27FC236}">
                <a16:creationId xmlns:a16="http://schemas.microsoft.com/office/drawing/2014/main" id="{6631C677-9B3D-C1F0-92BE-1386B5F08463}"/>
              </a:ext>
            </a:extLst>
          </p:cNvPr>
          <p:cNvSpPr>
            <a:spLocks noGrp="1"/>
          </p:cNvSpPr>
          <p:nvPr>
            <p:ph type="title"/>
          </p:nvPr>
        </p:nvSpPr>
        <p:spPr>
          <a:xfrm>
            <a:off x="173636" y="340964"/>
            <a:ext cx="7256942" cy="1113762"/>
          </a:xfrm>
        </p:spPr>
        <p:txBody>
          <a:bodyPr/>
          <a:lstStyle/>
          <a:p>
            <a:r>
              <a:rPr lang="en-IN">
                <a:solidFill>
                  <a:srgbClr val="7030A0"/>
                </a:solidFill>
                <a:latin typeface="Aharoni" panose="02010803020104030203" pitchFamily="2" charset="-79"/>
                <a:ea typeface="Abadi" panose="02000000000000000000" pitchFamily="2" charset="0"/>
                <a:cs typeface="Aharoni" panose="02010803020104030203" pitchFamily="2" charset="-79"/>
              </a:rPr>
              <a:t>System Development Approach :</a:t>
            </a:r>
            <a:endParaRPr lang="en-US">
              <a:solidFill>
                <a:srgbClr val="7030A0"/>
              </a:solidFill>
              <a:latin typeface="Aharoni" panose="02010803020104030203" pitchFamily="2" charset="-79"/>
              <a:ea typeface="Abadi" panose="02000000000000000000" pitchFamily="2" charset="0"/>
              <a:cs typeface="Aharoni" panose="02010803020104030203" pitchFamily="2" charset="-79"/>
            </a:endParaRPr>
          </a:p>
        </p:txBody>
      </p:sp>
    </p:spTree>
    <p:extLst>
      <p:ext uri="{BB962C8B-B14F-4D97-AF65-F5344CB8AC3E}">
        <p14:creationId xmlns:p14="http://schemas.microsoft.com/office/powerpoint/2010/main" val="111119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CCA6F3-F4DE-5D76-DB17-079095F0E07C}"/>
              </a:ext>
            </a:extLst>
          </p:cNvPr>
          <p:cNvSpPr>
            <a:spLocks noGrp="1"/>
          </p:cNvSpPr>
          <p:nvPr>
            <p:ph type="title"/>
          </p:nvPr>
        </p:nvSpPr>
        <p:spPr>
          <a:xfrm>
            <a:off x="0" y="193965"/>
            <a:ext cx="8596668" cy="1320800"/>
          </a:xfrm>
        </p:spPr>
        <p:txBody>
          <a:bodyPr>
            <a:normAutofit/>
          </a:bodyPr>
          <a:lstStyle/>
          <a:p>
            <a:r>
              <a:rPr lang="en-IN" sz="3200" dirty="0">
                <a:solidFill>
                  <a:srgbClr val="7030A0"/>
                </a:solidFill>
                <a:latin typeface="Aharoni" panose="02010803020104030203" pitchFamily="2" charset="-79"/>
                <a:cs typeface="Aharoni" panose="02010803020104030203" pitchFamily="2" charset="-79"/>
              </a:rPr>
              <a:t>System Development Approach(Contd...):</a:t>
            </a:r>
            <a:endParaRPr lang="en-US" sz="3200" dirty="0">
              <a:solidFill>
                <a:srgbClr val="7030A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FCFB1F0-F672-3A03-5C01-B19D34C4772E}"/>
              </a:ext>
            </a:extLst>
          </p:cNvPr>
          <p:cNvSpPr>
            <a:spLocks noGrp="1"/>
          </p:cNvSpPr>
          <p:nvPr>
            <p:ph idx="4294967295"/>
          </p:nvPr>
        </p:nvSpPr>
        <p:spPr>
          <a:xfrm>
            <a:off x="647905" y="854365"/>
            <a:ext cx="8597900" cy="6062662"/>
          </a:xfrm>
        </p:spPr>
        <p:txBody>
          <a:bodyPr/>
          <a:lstStyle/>
          <a:p>
            <a:pPr marL="0" indent="0" algn="justLow">
              <a:buNone/>
            </a:pPr>
            <a:r>
              <a:rPr lang="en-IN" sz="2400">
                <a:solidFill>
                  <a:srgbClr val="7030A0"/>
                </a:solidFill>
                <a:latin typeface="Aharoni" panose="02010803020104030203" pitchFamily="2" charset="-79"/>
                <a:cs typeface="Aharoni" panose="02010803020104030203" pitchFamily="2" charset="-79"/>
              </a:rPr>
              <a:t>Software Requirements:</a:t>
            </a:r>
          </a:p>
          <a:p>
            <a:pPr marL="0" indent="0" algn="justLow">
              <a:buNone/>
            </a:pPr>
            <a:r>
              <a:rPr lang="en-IN" sz="2400">
                <a:solidFill>
                  <a:srgbClr val="7030A0"/>
                </a:solidFill>
                <a:latin typeface="Aharoni" panose="02010803020104030203" pitchFamily="2" charset="-79"/>
                <a:cs typeface="Aharoni" panose="02010803020104030203" pitchFamily="2" charset="-79"/>
              </a:rPr>
              <a:t>Operating System: </a:t>
            </a:r>
          </a:p>
          <a:p>
            <a:pPr marL="0" indent="0" algn="justLow">
              <a:buNone/>
            </a:pPr>
            <a:r>
              <a:rPr lang="en-IN">
                <a:solidFill>
                  <a:srgbClr val="7030A0"/>
                </a:solidFill>
                <a:latin typeface="Aharoni" panose="02010803020104030203" pitchFamily="2" charset="-79"/>
                <a:cs typeface="Aharoni" panose="02010803020104030203" pitchFamily="2" charset="-79"/>
              </a:rPr>
              <a:t>    </a:t>
            </a:r>
            <a:r>
              <a:rPr lang="en-IN" sz="2000">
                <a:solidFill>
                  <a:schemeClr val="tx1"/>
                </a:solidFill>
                <a:latin typeface="Aharoni" panose="02010803020104030203" pitchFamily="2" charset="-79"/>
                <a:cs typeface="Aharoni" panose="02010803020104030203" pitchFamily="2" charset="-79"/>
              </a:rPr>
              <a:t>A 64-bit version of Microsoft Windows 10, Linux, or macOS is compatible.</a:t>
            </a:r>
            <a:r>
              <a:rPr lang="en-IN">
                <a:solidFill>
                  <a:schemeClr val="tx1"/>
                </a:solidFill>
                <a:latin typeface="Aharoni" panose="02010803020104030203" pitchFamily="2" charset="-79"/>
                <a:cs typeface="Aharoni" panose="02010803020104030203" pitchFamily="2" charset="-79"/>
              </a:rPr>
              <a:t>
</a:t>
            </a:r>
            <a:r>
              <a:rPr lang="en-IN" sz="2400">
                <a:solidFill>
                  <a:srgbClr val="7030A0"/>
                </a:solidFill>
                <a:latin typeface="Aharoni" panose="02010803020104030203" pitchFamily="2" charset="-79"/>
                <a:cs typeface="Aharoni" panose="02010803020104030203" pitchFamily="2" charset="-79"/>
              </a:rPr>
              <a:t>TensorFlow:</a:t>
            </a:r>
          </a:p>
          <a:p>
            <a:pPr marL="0" indent="0" algn="justLow">
              <a:buNone/>
            </a:pPr>
            <a:r>
              <a:rPr lang="en-IN">
                <a:solidFill>
                  <a:schemeClr val="tx1"/>
                </a:solidFill>
                <a:latin typeface="Aharoni" panose="02010803020104030203" pitchFamily="2" charset="-79"/>
                <a:cs typeface="Aharoni" panose="02010803020104030203" pitchFamily="2" charset="-79"/>
              </a:rPr>
              <a:t>     </a:t>
            </a:r>
            <a:r>
              <a:rPr lang="en-IN" sz="2000">
                <a:solidFill>
                  <a:schemeClr val="tx1"/>
                </a:solidFill>
                <a:latin typeface="Aharoni" panose="02010803020104030203" pitchFamily="2" charset="-79"/>
                <a:cs typeface="Aharoni" panose="02010803020104030203" pitchFamily="2" charset="-79"/>
              </a:rPr>
              <a:t>Install TensorFlow with GPU support if you have a compatible NVIDIA GPU. Double-check for compatibility between TensorFlow version, CUDA version, and cuDNN version.</a:t>
            </a:r>
            <a:r>
              <a:rPr lang="en-IN">
                <a:solidFill>
                  <a:schemeClr val="tx1"/>
                </a:solidFill>
                <a:latin typeface="Aharoni" panose="02010803020104030203" pitchFamily="2" charset="-79"/>
                <a:cs typeface="Aharoni" panose="02010803020104030203" pitchFamily="2" charset="-79"/>
              </a:rPr>
              <a:t>
</a:t>
            </a:r>
            <a:r>
              <a:rPr lang="en-IN" sz="2400">
                <a:solidFill>
                  <a:srgbClr val="7030A0"/>
                </a:solidFill>
                <a:latin typeface="Aharoni" panose="02010803020104030203" pitchFamily="2" charset="-79"/>
                <a:cs typeface="Aharoni" panose="02010803020104030203" pitchFamily="2" charset="-79"/>
              </a:rPr>
              <a:t>Python:</a:t>
            </a:r>
          </a:p>
          <a:p>
            <a:pPr marL="0" indent="0" algn="justLow">
              <a:buNone/>
            </a:pPr>
            <a:r>
              <a:rPr lang="en-IN">
                <a:solidFill>
                  <a:schemeClr val="tx1"/>
                </a:solidFill>
                <a:latin typeface="Aharoni" panose="02010803020104030203" pitchFamily="2" charset="-79"/>
                <a:cs typeface="Aharoni" panose="02010803020104030203" pitchFamily="2" charset="-79"/>
              </a:rPr>
              <a:t>     </a:t>
            </a:r>
            <a:r>
              <a:rPr lang="en-IN" sz="2000">
                <a:solidFill>
                  <a:schemeClr val="tx1"/>
                </a:solidFill>
                <a:latin typeface="Aharoni" panose="02010803020104030203" pitchFamily="2" charset="-79"/>
                <a:cs typeface="Aharoni" panose="02010803020104030203" pitchFamily="2" charset="-79"/>
              </a:rPr>
              <a:t>TensorFlow works within Python. Ensure you have Python installed with necessary libraries like NumPy and OpenCV.</a:t>
            </a:r>
            <a:r>
              <a:rPr lang="en-IN">
                <a:solidFill>
                  <a:schemeClr val="tx1"/>
                </a:solidFill>
                <a:latin typeface="Aharoni" panose="02010803020104030203" pitchFamily="2" charset="-79"/>
                <a:cs typeface="Aharoni" panose="02010803020104030203" pitchFamily="2" charset="-79"/>
              </a:rPr>
              <a:t>
</a:t>
            </a:r>
            <a:r>
              <a:rPr lang="en-IN" sz="2400">
                <a:solidFill>
                  <a:srgbClr val="7030A0"/>
                </a:solidFill>
                <a:latin typeface="Aharoni" panose="02010803020104030203" pitchFamily="2" charset="-79"/>
                <a:cs typeface="Aharoni" panose="02010803020104030203" pitchFamily="2" charset="-79"/>
              </a:rPr>
              <a:t>CUDA Toolkit &amp; cuDNN (for GPU):</a:t>
            </a:r>
          </a:p>
          <a:p>
            <a:pPr marL="0" indent="0" algn="justLow">
              <a:buNone/>
            </a:pPr>
            <a:r>
              <a:rPr lang="en-IN" sz="2000">
                <a:solidFill>
                  <a:schemeClr val="tx1"/>
                </a:solidFill>
                <a:latin typeface="Aharoni" panose="02010803020104030203" pitchFamily="2" charset="-79"/>
                <a:cs typeface="Aharoni" panose="02010803020104030203" pitchFamily="2" charset="-79"/>
              </a:rPr>
              <a:t>     If using a GPU, you’ll need to install the NVIDIA CUDA Toolkit and cuDNN libraries which enable TensorFlow to leverage the GPU’s capabilities.</a:t>
            </a:r>
          </a:p>
        </p:txBody>
      </p:sp>
    </p:spTree>
    <p:extLst>
      <p:ext uri="{BB962C8B-B14F-4D97-AF65-F5344CB8AC3E}">
        <p14:creationId xmlns:p14="http://schemas.microsoft.com/office/powerpoint/2010/main" val="143472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F19B-17FA-D176-E093-84D64EE61B4C}"/>
              </a:ext>
            </a:extLst>
          </p:cNvPr>
          <p:cNvSpPr>
            <a:spLocks noGrp="1"/>
          </p:cNvSpPr>
          <p:nvPr>
            <p:ph type="title"/>
          </p:nvPr>
        </p:nvSpPr>
        <p:spPr>
          <a:xfrm>
            <a:off x="342289" y="146695"/>
            <a:ext cx="8596668" cy="1478090"/>
          </a:xfrm>
        </p:spPr>
        <p:txBody>
          <a:bodyPr/>
          <a:lstStyle/>
          <a:p>
            <a:r>
              <a:rPr lang="en-IN">
                <a:solidFill>
                  <a:srgbClr val="7030A0"/>
                </a:solidFill>
                <a:latin typeface="Aharoni" panose="02010803020104030203" pitchFamily="2" charset="-79"/>
                <a:cs typeface="Aharoni" panose="02010803020104030203" pitchFamily="2" charset="-79"/>
              </a:rPr>
              <a:t>Algorithm and Deployment :</a:t>
            </a:r>
            <a:endParaRPr lang="en-US">
              <a:solidFill>
                <a:srgbClr val="7030A0"/>
              </a:solidFill>
              <a:latin typeface="Aharoni" panose="02010803020104030203" pitchFamily="2" charset="-79"/>
              <a:cs typeface="Aharoni" panose="02010803020104030203" pitchFamily="2" charset="-79"/>
            </a:endParaRPr>
          </a:p>
        </p:txBody>
      </p:sp>
      <p:sp>
        <p:nvSpPr>
          <p:cNvPr id="5" name="Content Placeholder 4">
            <a:extLst>
              <a:ext uri="{FF2B5EF4-FFF2-40B4-BE49-F238E27FC236}">
                <a16:creationId xmlns:a16="http://schemas.microsoft.com/office/drawing/2014/main" id="{02E3A142-3CA5-CCBF-653D-57EB3C531862}"/>
              </a:ext>
            </a:extLst>
          </p:cNvPr>
          <p:cNvSpPr>
            <a:spLocks noGrp="1"/>
          </p:cNvSpPr>
          <p:nvPr>
            <p:ph idx="1"/>
          </p:nvPr>
        </p:nvSpPr>
        <p:spPr>
          <a:xfrm>
            <a:off x="677334" y="892397"/>
            <a:ext cx="8596668" cy="5818908"/>
          </a:xfrm>
        </p:spPr>
        <p:txBody>
          <a:bodyPr>
            <a:normAutofit fontScale="92500" lnSpcReduction="20000"/>
          </a:bodyPr>
          <a:lstStyle/>
          <a:p>
            <a:pPr marL="0" indent="0" algn="justLow">
              <a:buNone/>
            </a:pPr>
            <a:r>
              <a:rPr lang="en-IN" sz="2600" dirty="0">
                <a:solidFill>
                  <a:srgbClr val="7030A0"/>
                </a:solidFill>
                <a:latin typeface="Aharoni" panose="02010803020104030203" pitchFamily="2" charset="-79"/>
                <a:cs typeface="Aharoni" panose="02010803020104030203" pitchFamily="2" charset="-79"/>
              </a:rPr>
              <a:t>Algorithm:</a:t>
            </a:r>
          </a:p>
          <a:p>
            <a:pPr marL="0" indent="0" algn="justLow">
              <a:buNone/>
            </a:pPr>
            <a:r>
              <a:rPr lang="en-IN" sz="2000" dirty="0">
                <a:latin typeface="Aharoni" panose="02010803020104030203" pitchFamily="2" charset="-79"/>
                <a:cs typeface="Aharoni" panose="02010803020104030203" pitchFamily="2" charset="-79"/>
              </a:rPr>
              <a:t>To perform object detection using TensorFlow, you can follow these general steps:
</a:t>
            </a:r>
            <a:r>
              <a:rPr lang="en-IN" sz="3600" dirty="0">
                <a:solidFill>
                  <a:srgbClr val="7030A0"/>
                </a:solidFill>
                <a:latin typeface="Aharoni" panose="02010803020104030203" pitchFamily="2" charset="-79"/>
                <a:cs typeface="Aharoni" panose="02010803020104030203" pitchFamily="2" charset="-79"/>
              </a:rPr>
              <a:t>1.</a:t>
            </a:r>
            <a:r>
              <a:rPr lang="en-IN" sz="2400" dirty="0">
                <a:solidFill>
                  <a:srgbClr val="7030A0"/>
                </a:solidFill>
                <a:latin typeface="Aharoni" panose="02010803020104030203" pitchFamily="2" charset="-79"/>
                <a:cs typeface="Aharoni" panose="02010803020104030203" pitchFamily="2" charset="-79"/>
              </a:rPr>
              <a:t>Choose a Model</a:t>
            </a:r>
          </a:p>
          <a:p>
            <a:pPr marL="0" indent="0" algn="justLow">
              <a:buNone/>
            </a:pPr>
            <a:r>
              <a:rPr lang="en-IN" sz="2000" dirty="0">
                <a:latin typeface="Aharoni" panose="02010803020104030203" pitchFamily="2" charset="-79"/>
                <a:cs typeface="Aharoni" panose="02010803020104030203" pitchFamily="2" charset="-79"/>
              </a:rPr>
              <a:t>      Select a pre-trained object detection model. TensorFlow provides several models like SSD, Faster R-CNN, and YOLO that you can use.</a:t>
            </a:r>
          </a:p>
          <a:p>
            <a:pPr marL="0" indent="0" algn="justLow">
              <a:buNone/>
            </a:pPr>
            <a:r>
              <a:rPr lang="en-IN" sz="3600" dirty="0">
                <a:solidFill>
                  <a:srgbClr val="7030A0"/>
                </a:solidFill>
                <a:latin typeface="Aharoni" panose="02010803020104030203" pitchFamily="2" charset="-79"/>
                <a:cs typeface="Aharoni" panose="02010803020104030203" pitchFamily="2" charset="-79"/>
              </a:rPr>
              <a:t>2.</a:t>
            </a:r>
            <a:r>
              <a:rPr lang="en-IN" sz="2400" dirty="0">
                <a:solidFill>
                  <a:srgbClr val="7030A0"/>
                </a:solidFill>
                <a:latin typeface="Aharoni" panose="02010803020104030203" pitchFamily="2" charset="-79"/>
                <a:cs typeface="Aharoni" panose="02010803020104030203" pitchFamily="2" charset="-79"/>
              </a:rPr>
              <a:t>Prepare a Dataset:</a:t>
            </a:r>
          </a:p>
          <a:p>
            <a:pPr marL="0" indent="0" algn="justLow">
              <a:buNone/>
            </a:pPr>
            <a:r>
              <a:rPr lang="en-IN" sz="2000" dirty="0">
                <a:latin typeface="Aharoni" panose="02010803020104030203" pitchFamily="2" charset="-79"/>
                <a:cs typeface="Aharoni" panose="02010803020104030203" pitchFamily="2" charset="-79"/>
              </a:rPr>
              <a:t>     Organize your dataset with images and corresponding annotations (bounding boxes and class labels).</a:t>
            </a:r>
          </a:p>
          <a:p>
            <a:pPr marL="0" indent="0" algn="justLow">
              <a:buNone/>
            </a:pPr>
            <a:r>
              <a:rPr lang="en-IN" sz="3900" dirty="0">
                <a:solidFill>
                  <a:srgbClr val="7030A0"/>
                </a:solidFill>
                <a:latin typeface="Aharoni" panose="02010803020104030203" pitchFamily="2" charset="-79"/>
                <a:cs typeface="Aharoni" panose="02010803020104030203" pitchFamily="2" charset="-79"/>
              </a:rPr>
              <a:t>3</a:t>
            </a:r>
            <a:r>
              <a:rPr lang="en-IN" sz="2400" dirty="0">
                <a:solidFill>
                  <a:srgbClr val="7030A0"/>
                </a:solidFill>
                <a:latin typeface="Aharoni" panose="02010803020104030203" pitchFamily="2" charset="-79"/>
                <a:cs typeface="Aharoni" panose="02010803020104030203" pitchFamily="2" charset="-79"/>
              </a:rPr>
              <a:t>.Data Pre-processing:</a:t>
            </a:r>
          </a:p>
          <a:p>
            <a:pPr marL="0" indent="0" algn="justLow">
              <a:buNone/>
            </a:pPr>
            <a:r>
              <a:rPr lang="en-IN" sz="2000" dirty="0">
                <a:latin typeface="Aharoni" panose="02010803020104030203" pitchFamily="2" charset="-79"/>
                <a:cs typeface="Aharoni" panose="02010803020104030203" pitchFamily="2" charset="-79"/>
              </a:rPr>
              <a:t>     Resize the images to the required input size for the model and normalize the pixel values.
</a:t>
            </a:r>
            <a:r>
              <a:rPr lang="en-IN" sz="3900" dirty="0">
                <a:solidFill>
                  <a:srgbClr val="7030A0"/>
                </a:solidFill>
                <a:latin typeface="Aharoni" panose="02010803020104030203" pitchFamily="2" charset="-79"/>
                <a:cs typeface="Aharoni" panose="02010803020104030203" pitchFamily="2" charset="-79"/>
              </a:rPr>
              <a:t>4</a:t>
            </a:r>
            <a:r>
              <a:rPr lang="en-IN" sz="2400" dirty="0">
                <a:solidFill>
                  <a:srgbClr val="7030A0"/>
                </a:solidFill>
                <a:latin typeface="Aharoni" panose="02010803020104030203" pitchFamily="2" charset="-79"/>
                <a:cs typeface="Aharoni" panose="02010803020104030203" pitchFamily="2" charset="-79"/>
              </a:rPr>
              <a:t>.Load the Model: </a:t>
            </a:r>
          </a:p>
          <a:p>
            <a:pPr marL="0" indent="0" algn="justLow">
              <a:buNone/>
            </a:pPr>
            <a:r>
              <a:rPr lang="en-IN" sz="2000" dirty="0">
                <a:latin typeface="Aharoni" panose="02010803020104030203" pitchFamily="2" charset="-79"/>
                <a:cs typeface="Aharoni" panose="02010803020104030203" pitchFamily="2" charset="-79"/>
              </a:rPr>
              <a:t>      Load the chosen pre-trained model using TensorFlow’s object detection API.</a:t>
            </a:r>
          </a:p>
          <a:p>
            <a:pPr algn="justLow"/>
            <a:endParaRPr lang="en-U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33468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Object Detection with Tensorflow </vt:lpstr>
      <vt:lpstr>Project Outline :</vt:lpstr>
      <vt:lpstr>Problem Statement :</vt:lpstr>
      <vt:lpstr>Problem Statement(Contd...) :</vt:lpstr>
      <vt:lpstr>Proposed System/Solution :</vt:lpstr>
      <vt:lpstr>Proposed System/Solution(Contd...):</vt:lpstr>
      <vt:lpstr>System Development Approach :</vt:lpstr>
      <vt:lpstr>System Development Approach(Contd...):</vt:lpstr>
      <vt:lpstr>Algorithm and Deployment :</vt:lpstr>
      <vt:lpstr>Algorithm (Contd...):</vt:lpstr>
      <vt:lpstr>PowerPoint Presentation</vt:lpstr>
      <vt:lpstr>Deployment (Contd...):</vt:lpstr>
      <vt:lpstr>Deployment (Contd...):</vt:lpstr>
      <vt:lpstr>Result:</vt:lpstr>
      <vt:lpstr>References: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Tensorflow</dc:title>
  <dc:creator>SUDHARSSAN T</dc:creator>
  <cp:lastModifiedBy>SUDHARSSAN T</cp:lastModifiedBy>
  <cp:revision>5</cp:revision>
  <dcterms:created xsi:type="dcterms:W3CDTF">2024-04-01T01:41:40Z</dcterms:created>
  <dcterms:modified xsi:type="dcterms:W3CDTF">2024-04-05T08:15:04Z</dcterms:modified>
</cp:coreProperties>
</file>