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7A532-D984-4614-A0EA-873EFCFD2808}" v="14" dt="2024-05-10T08:43:09.9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varScale="1">
        <p:scale>
          <a:sx n="59" d="100"/>
          <a:sy n="59" d="100"/>
        </p:scale>
        <p:origin x="94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shree madhu shankar" userId="bfbe22269393c19d" providerId="LiveId" clId="{5957A532-D984-4614-A0EA-873EFCFD2808}"/>
    <pc:docChg chg="undo custSel addSld delSld modSld">
      <pc:chgData name="sudhashree madhu shankar" userId="bfbe22269393c19d" providerId="LiveId" clId="{5957A532-D984-4614-A0EA-873EFCFD2808}" dt="2024-05-11T04:18:58.203" v="626" actId="1076"/>
      <pc:docMkLst>
        <pc:docMk/>
      </pc:docMkLst>
      <pc:sldChg chg="modSp mod">
        <pc:chgData name="sudhashree madhu shankar" userId="bfbe22269393c19d" providerId="LiveId" clId="{5957A532-D984-4614-A0EA-873EFCFD2808}" dt="2024-05-10T08:49:19.773" v="595" actId="20577"/>
        <pc:sldMkLst>
          <pc:docMk/>
          <pc:sldMk cId="0" sldId="256"/>
        </pc:sldMkLst>
        <pc:spChg chg="mod">
          <ac:chgData name="sudhashree madhu shankar" userId="bfbe22269393c19d" providerId="LiveId" clId="{5957A532-D984-4614-A0EA-873EFCFD2808}" dt="2024-05-10T08:48:57.082" v="593" actId="14100"/>
          <ac:spMkLst>
            <pc:docMk/>
            <pc:sldMk cId="0" sldId="256"/>
            <ac:spMk id="2" creationId="{00000000-0000-0000-0000-000000000000}"/>
          </ac:spMkLst>
        </pc:spChg>
        <pc:spChg chg="mod">
          <ac:chgData name="sudhashree madhu shankar" userId="bfbe22269393c19d" providerId="LiveId" clId="{5957A532-D984-4614-A0EA-873EFCFD2808}" dt="2024-05-10T08:49:19.773" v="595" actId="20577"/>
          <ac:spMkLst>
            <pc:docMk/>
            <pc:sldMk cId="0" sldId="256"/>
            <ac:spMk id="3" creationId="{00000000-0000-0000-0000-000000000000}"/>
          </ac:spMkLst>
        </pc:spChg>
      </pc:sldChg>
      <pc:sldChg chg="modSp mod">
        <pc:chgData name="sudhashree madhu shankar" userId="bfbe22269393c19d" providerId="LiveId" clId="{5957A532-D984-4614-A0EA-873EFCFD2808}" dt="2024-05-04T05:25:35.404" v="483" actId="114"/>
        <pc:sldMkLst>
          <pc:docMk/>
          <pc:sldMk cId="0" sldId="257"/>
        </pc:sldMkLst>
        <pc:spChg chg="mod">
          <ac:chgData name="sudhashree madhu shankar" userId="bfbe22269393c19d" providerId="LiveId" clId="{5957A532-D984-4614-A0EA-873EFCFD2808}" dt="2024-05-04T05:25:35.404" v="483" actId="114"/>
          <ac:spMkLst>
            <pc:docMk/>
            <pc:sldMk cId="0" sldId="257"/>
            <ac:spMk id="2" creationId="{00000000-0000-0000-0000-000000000000}"/>
          </ac:spMkLst>
        </pc:spChg>
      </pc:sldChg>
      <pc:sldChg chg="modSp mod">
        <pc:chgData name="sudhashree madhu shankar" userId="bfbe22269393c19d" providerId="LiveId" clId="{5957A532-D984-4614-A0EA-873EFCFD2808}" dt="2024-05-04T05:25:44.673" v="486" actId="114"/>
        <pc:sldMkLst>
          <pc:docMk/>
          <pc:sldMk cId="0" sldId="258"/>
        </pc:sldMkLst>
        <pc:spChg chg="mod">
          <ac:chgData name="sudhashree madhu shankar" userId="bfbe22269393c19d" providerId="LiveId" clId="{5957A532-D984-4614-A0EA-873EFCFD2808}" dt="2024-05-04T05:25:44.673" v="486" actId="114"/>
          <ac:spMkLst>
            <pc:docMk/>
            <pc:sldMk cId="0" sldId="258"/>
            <ac:spMk id="2" creationId="{00000000-0000-0000-0000-000000000000}"/>
          </ac:spMkLst>
        </pc:spChg>
      </pc:sldChg>
      <pc:sldChg chg="modSp mod">
        <pc:chgData name="sudhashree madhu shankar" userId="bfbe22269393c19d" providerId="LiveId" clId="{5957A532-D984-4614-A0EA-873EFCFD2808}" dt="2024-05-04T05:25:54.622" v="489" actId="113"/>
        <pc:sldMkLst>
          <pc:docMk/>
          <pc:sldMk cId="0" sldId="259"/>
        </pc:sldMkLst>
        <pc:spChg chg="mod">
          <ac:chgData name="sudhashree madhu shankar" userId="bfbe22269393c19d" providerId="LiveId" clId="{5957A532-D984-4614-A0EA-873EFCFD2808}" dt="2024-05-04T05:25:54.622" v="489" actId="113"/>
          <ac:spMkLst>
            <pc:docMk/>
            <pc:sldMk cId="0" sldId="259"/>
            <ac:spMk id="2" creationId="{00000000-0000-0000-0000-000000000000}"/>
          </ac:spMkLst>
        </pc:spChg>
      </pc:sldChg>
      <pc:sldChg chg="modSp mod">
        <pc:chgData name="sudhashree madhu shankar" userId="bfbe22269393c19d" providerId="LiveId" clId="{5957A532-D984-4614-A0EA-873EFCFD2808}" dt="2024-05-04T05:26:03.793" v="491" actId="114"/>
        <pc:sldMkLst>
          <pc:docMk/>
          <pc:sldMk cId="0" sldId="260"/>
        </pc:sldMkLst>
        <pc:spChg chg="mod">
          <ac:chgData name="sudhashree madhu shankar" userId="bfbe22269393c19d" providerId="LiveId" clId="{5957A532-D984-4614-A0EA-873EFCFD2808}" dt="2024-05-04T05:26:03.793" v="491" actId="114"/>
          <ac:spMkLst>
            <pc:docMk/>
            <pc:sldMk cId="0" sldId="260"/>
            <ac:spMk id="2" creationId="{00000000-0000-0000-0000-000000000000}"/>
          </ac:spMkLst>
        </pc:spChg>
        <pc:spChg chg="mod">
          <ac:chgData name="sudhashree madhu shankar" userId="bfbe22269393c19d" providerId="LiveId" clId="{5957A532-D984-4614-A0EA-873EFCFD2808}" dt="2024-05-04T05:18:11.161" v="355" actId="123"/>
          <ac:spMkLst>
            <pc:docMk/>
            <pc:sldMk cId="0" sldId="260"/>
            <ac:spMk id="3" creationId="{00000000-0000-0000-0000-000000000000}"/>
          </ac:spMkLst>
        </pc:spChg>
      </pc:sldChg>
      <pc:sldChg chg="modSp mod">
        <pc:chgData name="sudhashree madhu shankar" userId="bfbe22269393c19d" providerId="LiveId" clId="{5957A532-D984-4614-A0EA-873EFCFD2808}" dt="2024-05-10T08:49:35.522" v="596" actId="14100"/>
        <pc:sldMkLst>
          <pc:docMk/>
          <pc:sldMk cId="0" sldId="261"/>
        </pc:sldMkLst>
        <pc:spChg chg="mod">
          <ac:chgData name="sudhashree madhu shankar" userId="bfbe22269393c19d" providerId="LiveId" clId="{5957A532-D984-4614-A0EA-873EFCFD2808}" dt="2024-05-10T08:49:35.522" v="596" actId="14100"/>
          <ac:spMkLst>
            <pc:docMk/>
            <pc:sldMk cId="0" sldId="261"/>
            <ac:spMk id="2" creationId="{00000000-0000-0000-0000-000000000000}"/>
          </ac:spMkLst>
        </pc:spChg>
        <pc:spChg chg="mod">
          <ac:chgData name="sudhashree madhu shankar" userId="bfbe22269393c19d" providerId="LiveId" clId="{5957A532-D984-4614-A0EA-873EFCFD2808}" dt="2024-05-10T08:48:16.205" v="591" actId="20577"/>
          <ac:spMkLst>
            <pc:docMk/>
            <pc:sldMk cId="0" sldId="261"/>
            <ac:spMk id="3" creationId="{00000000-0000-0000-0000-000000000000}"/>
          </ac:spMkLst>
        </pc:spChg>
      </pc:sldChg>
      <pc:sldChg chg="modSp mod">
        <pc:chgData name="sudhashree madhu shankar" userId="bfbe22269393c19d" providerId="LiveId" clId="{5957A532-D984-4614-A0EA-873EFCFD2808}" dt="2024-05-10T08:48:09.296" v="590" actId="20577"/>
        <pc:sldMkLst>
          <pc:docMk/>
          <pc:sldMk cId="0" sldId="262"/>
        </pc:sldMkLst>
        <pc:spChg chg="mod">
          <ac:chgData name="sudhashree madhu shankar" userId="bfbe22269393c19d" providerId="LiveId" clId="{5957A532-D984-4614-A0EA-873EFCFD2808}" dt="2024-05-10T08:48:09.296" v="590" actId="20577"/>
          <ac:spMkLst>
            <pc:docMk/>
            <pc:sldMk cId="0" sldId="262"/>
            <ac:spMk id="2" creationId="{00000000-0000-0000-0000-000000000000}"/>
          </ac:spMkLst>
        </pc:spChg>
      </pc:sldChg>
      <pc:sldChg chg="modSp mod">
        <pc:chgData name="sudhashree madhu shankar" userId="bfbe22269393c19d" providerId="LiveId" clId="{5957A532-D984-4614-A0EA-873EFCFD2808}" dt="2024-05-04T05:26:48.090" v="496" actId="114"/>
        <pc:sldMkLst>
          <pc:docMk/>
          <pc:sldMk cId="0" sldId="263"/>
        </pc:sldMkLst>
        <pc:spChg chg="mod">
          <ac:chgData name="sudhashree madhu shankar" userId="bfbe22269393c19d" providerId="LiveId" clId="{5957A532-D984-4614-A0EA-873EFCFD2808}" dt="2024-05-04T05:26:48.090" v="496" actId="114"/>
          <ac:spMkLst>
            <pc:docMk/>
            <pc:sldMk cId="0" sldId="263"/>
            <ac:spMk id="2" creationId="{00000000-0000-0000-0000-000000000000}"/>
          </ac:spMkLst>
        </pc:spChg>
        <pc:spChg chg="mod">
          <ac:chgData name="sudhashree madhu shankar" userId="bfbe22269393c19d" providerId="LiveId" clId="{5957A532-D984-4614-A0EA-873EFCFD2808}" dt="2024-05-04T05:18:52.205" v="360" actId="14100"/>
          <ac:spMkLst>
            <pc:docMk/>
            <pc:sldMk cId="0" sldId="263"/>
            <ac:spMk id="3" creationId="{00000000-0000-0000-0000-000000000000}"/>
          </ac:spMkLst>
        </pc:spChg>
      </pc:sldChg>
      <pc:sldChg chg="modSp mod">
        <pc:chgData name="sudhashree madhu shankar" userId="bfbe22269393c19d" providerId="LiveId" clId="{5957A532-D984-4614-A0EA-873EFCFD2808}" dt="2024-05-10T08:44:43.993" v="552" actId="207"/>
        <pc:sldMkLst>
          <pc:docMk/>
          <pc:sldMk cId="0" sldId="264"/>
        </pc:sldMkLst>
        <pc:spChg chg="mod">
          <ac:chgData name="sudhashree madhu shankar" userId="bfbe22269393c19d" providerId="LiveId" clId="{5957A532-D984-4614-A0EA-873EFCFD2808}" dt="2024-05-04T05:26:56.127" v="498" actId="114"/>
          <ac:spMkLst>
            <pc:docMk/>
            <pc:sldMk cId="0" sldId="264"/>
            <ac:spMk id="2" creationId="{00000000-0000-0000-0000-000000000000}"/>
          </ac:spMkLst>
        </pc:spChg>
        <pc:spChg chg="mod">
          <ac:chgData name="sudhashree madhu shankar" userId="bfbe22269393c19d" providerId="LiveId" clId="{5957A532-D984-4614-A0EA-873EFCFD2808}" dt="2024-05-10T08:44:43.993" v="552" actId="207"/>
          <ac:spMkLst>
            <pc:docMk/>
            <pc:sldMk cId="0" sldId="264"/>
            <ac:spMk id="3" creationId="{00000000-0000-0000-0000-000000000000}"/>
          </ac:spMkLst>
        </pc:spChg>
      </pc:sldChg>
      <pc:sldChg chg="modSp mod">
        <pc:chgData name="sudhashree madhu shankar" userId="bfbe22269393c19d" providerId="LiveId" clId="{5957A532-D984-4614-A0EA-873EFCFD2808}" dt="2024-05-10T08:44:35.790" v="551" actId="207"/>
        <pc:sldMkLst>
          <pc:docMk/>
          <pc:sldMk cId="0" sldId="265"/>
        </pc:sldMkLst>
        <pc:spChg chg="mod">
          <ac:chgData name="sudhashree madhu shankar" userId="bfbe22269393c19d" providerId="LiveId" clId="{5957A532-D984-4614-A0EA-873EFCFD2808}" dt="2024-05-04T05:27:07.687" v="500" actId="114"/>
          <ac:spMkLst>
            <pc:docMk/>
            <pc:sldMk cId="0" sldId="265"/>
            <ac:spMk id="2" creationId="{00000000-0000-0000-0000-000000000000}"/>
          </ac:spMkLst>
        </pc:spChg>
        <pc:spChg chg="mod">
          <ac:chgData name="sudhashree madhu shankar" userId="bfbe22269393c19d" providerId="LiveId" clId="{5957A532-D984-4614-A0EA-873EFCFD2808}" dt="2024-05-10T08:44:35.790" v="551" actId="207"/>
          <ac:spMkLst>
            <pc:docMk/>
            <pc:sldMk cId="0" sldId="265"/>
            <ac:spMk id="3" creationId="{00000000-0000-0000-0000-000000000000}"/>
          </ac:spMkLst>
        </pc:spChg>
      </pc:sldChg>
      <pc:sldChg chg="modSp mod">
        <pc:chgData name="sudhashree madhu shankar" userId="bfbe22269393c19d" providerId="LiveId" clId="{5957A532-D984-4614-A0EA-873EFCFD2808}" dt="2024-05-04T05:27:15.840" v="502" actId="114"/>
        <pc:sldMkLst>
          <pc:docMk/>
          <pc:sldMk cId="0" sldId="266"/>
        </pc:sldMkLst>
        <pc:spChg chg="mod">
          <ac:chgData name="sudhashree madhu shankar" userId="bfbe22269393c19d" providerId="LiveId" clId="{5957A532-D984-4614-A0EA-873EFCFD2808}" dt="2024-05-04T05:27:15.840" v="502" actId="114"/>
          <ac:spMkLst>
            <pc:docMk/>
            <pc:sldMk cId="0" sldId="266"/>
            <ac:spMk id="2" creationId="{00000000-0000-0000-0000-000000000000}"/>
          </ac:spMkLst>
        </pc:spChg>
        <pc:spChg chg="mod">
          <ac:chgData name="sudhashree madhu shankar" userId="bfbe22269393c19d" providerId="LiveId" clId="{5957A532-D984-4614-A0EA-873EFCFD2808}" dt="2024-05-04T05:19:06.032" v="361" actId="123"/>
          <ac:spMkLst>
            <pc:docMk/>
            <pc:sldMk cId="0" sldId="266"/>
            <ac:spMk id="3" creationId="{00000000-0000-0000-0000-000000000000}"/>
          </ac:spMkLst>
        </pc:spChg>
      </pc:sldChg>
      <pc:sldChg chg="modSp mod">
        <pc:chgData name="sudhashree madhu shankar" userId="bfbe22269393c19d" providerId="LiveId" clId="{5957A532-D984-4614-A0EA-873EFCFD2808}" dt="2024-05-11T04:18:10.038" v="621" actId="14100"/>
        <pc:sldMkLst>
          <pc:docMk/>
          <pc:sldMk cId="0" sldId="267"/>
        </pc:sldMkLst>
        <pc:spChg chg="mod">
          <ac:chgData name="sudhashree madhu shankar" userId="bfbe22269393c19d" providerId="LiveId" clId="{5957A532-D984-4614-A0EA-873EFCFD2808}" dt="2024-05-11T04:18:10.038" v="621" actId="14100"/>
          <ac:spMkLst>
            <pc:docMk/>
            <pc:sldMk cId="0" sldId="267"/>
            <ac:spMk id="2" creationId="{00000000-0000-0000-0000-000000000000}"/>
          </ac:spMkLst>
        </pc:spChg>
        <pc:spChg chg="mod">
          <ac:chgData name="sudhashree madhu shankar" userId="bfbe22269393c19d" providerId="LiveId" clId="{5957A532-D984-4614-A0EA-873EFCFD2808}" dt="2024-05-10T08:45:49.723" v="564" actId="207"/>
          <ac:spMkLst>
            <pc:docMk/>
            <pc:sldMk cId="0" sldId="267"/>
            <ac:spMk id="3" creationId="{00000000-0000-0000-0000-000000000000}"/>
          </ac:spMkLst>
        </pc:spChg>
      </pc:sldChg>
      <pc:sldChg chg="addSp delSp modSp mod">
        <pc:chgData name="sudhashree madhu shankar" userId="bfbe22269393c19d" providerId="LiveId" clId="{5957A532-D984-4614-A0EA-873EFCFD2808}" dt="2024-05-11T04:18:58.203" v="626" actId="1076"/>
        <pc:sldMkLst>
          <pc:docMk/>
          <pc:sldMk cId="0" sldId="268"/>
        </pc:sldMkLst>
        <pc:spChg chg="mod">
          <ac:chgData name="sudhashree madhu shankar" userId="bfbe22269393c19d" providerId="LiveId" clId="{5957A532-D984-4614-A0EA-873EFCFD2808}" dt="2024-05-11T04:18:58.203" v="626" actId="1076"/>
          <ac:spMkLst>
            <pc:docMk/>
            <pc:sldMk cId="0" sldId="268"/>
            <ac:spMk id="2" creationId="{00000000-0000-0000-0000-000000000000}"/>
          </ac:spMkLst>
        </pc:spChg>
        <pc:picChg chg="add del">
          <ac:chgData name="sudhashree madhu shankar" userId="bfbe22269393c19d" providerId="LiveId" clId="{5957A532-D984-4614-A0EA-873EFCFD2808}" dt="2024-05-04T05:14:50.674" v="334" actId="478"/>
          <ac:picMkLst>
            <pc:docMk/>
            <pc:sldMk cId="0" sldId="268"/>
            <ac:picMk id="3" creationId="{00000000-0000-0000-0000-000000000000}"/>
          </ac:picMkLst>
        </pc:picChg>
        <pc:picChg chg="add mod">
          <ac:chgData name="sudhashree madhu shankar" userId="bfbe22269393c19d" providerId="LiveId" clId="{5957A532-D984-4614-A0EA-873EFCFD2808}" dt="2024-05-11T04:18:52.377" v="625" actId="1076"/>
          <ac:picMkLst>
            <pc:docMk/>
            <pc:sldMk cId="0" sldId="268"/>
            <ac:picMk id="4" creationId="{FCF4FAE2-E1FD-92E8-AFBB-00BE4BC347EE}"/>
          </ac:picMkLst>
        </pc:picChg>
        <pc:picChg chg="add del mod">
          <ac:chgData name="sudhashree madhu shankar" userId="bfbe22269393c19d" providerId="LiveId" clId="{5957A532-D984-4614-A0EA-873EFCFD2808}" dt="2024-05-06T11:51:14.803" v="525" actId="478"/>
          <ac:picMkLst>
            <pc:docMk/>
            <pc:sldMk cId="0" sldId="268"/>
            <ac:picMk id="5" creationId="{9D746FA7-F7C5-C35D-943A-0DA7F7AF9FEB}"/>
          </ac:picMkLst>
        </pc:picChg>
      </pc:sldChg>
      <pc:sldChg chg="modSp mod">
        <pc:chgData name="sudhashree madhu shankar" userId="bfbe22269393c19d" providerId="LiveId" clId="{5957A532-D984-4614-A0EA-873EFCFD2808}" dt="2024-05-10T08:47:30.071" v="588" actId="20577"/>
        <pc:sldMkLst>
          <pc:docMk/>
          <pc:sldMk cId="0" sldId="269"/>
        </pc:sldMkLst>
        <pc:spChg chg="mod">
          <ac:chgData name="sudhashree madhu shankar" userId="bfbe22269393c19d" providerId="LiveId" clId="{5957A532-D984-4614-A0EA-873EFCFD2808}" dt="2024-05-04T05:27:45.713" v="509" actId="114"/>
          <ac:spMkLst>
            <pc:docMk/>
            <pc:sldMk cId="0" sldId="269"/>
            <ac:spMk id="2" creationId="{00000000-0000-0000-0000-000000000000}"/>
          </ac:spMkLst>
        </pc:spChg>
        <pc:spChg chg="mod">
          <ac:chgData name="sudhashree madhu shankar" userId="bfbe22269393c19d" providerId="LiveId" clId="{5957A532-D984-4614-A0EA-873EFCFD2808}" dt="2024-05-10T08:47:30.071" v="588" actId="20577"/>
          <ac:spMkLst>
            <pc:docMk/>
            <pc:sldMk cId="0" sldId="269"/>
            <ac:spMk id="3" creationId="{00000000-0000-0000-0000-000000000000}"/>
          </ac:spMkLst>
        </pc:spChg>
      </pc:sldChg>
      <pc:sldChg chg="modSp mod">
        <pc:chgData name="sudhashree madhu shankar" userId="bfbe22269393c19d" providerId="LiveId" clId="{5957A532-D984-4614-A0EA-873EFCFD2808}" dt="2024-05-10T08:47:14.115" v="571" actId="12"/>
        <pc:sldMkLst>
          <pc:docMk/>
          <pc:sldMk cId="0" sldId="270"/>
        </pc:sldMkLst>
        <pc:spChg chg="mod">
          <ac:chgData name="sudhashree madhu shankar" userId="bfbe22269393c19d" providerId="LiveId" clId="{5957A532-D984-4614-A0EA-873EFCFD2808}" dt="2024-05-04T05:27:53.660" v="511" actId="114"/>
          <ac:spMkLst>
            <pc:docMk/>
            <pc:sldMk cId="0" sldId="270"/>
            <ac:spMk id="2" creationId="{00000000-0000-0000-0000-000000000000}"/>
          </ac:spMkLst>
        </pc:spChg>
        <pc:spChg chg="mod">
          <ac:chgData name="sudhashree madhu shankar" userId="bfbe22269393c19d" providerId="LiveId" clId="{5957A532-D984-4614-A0EA-873EFCFD2808}" dt="2024-05-10T08:47:14.115" v="571" actId="12"/>
          <ac:spMkLst>
            <pc:docMk/>
            <pc:sldMk cId="0" sldId="270"/>
            <ac:spMk id="3" creationId="{00000000-0000-0000-0000-000000000000}"/>
          </ac:spMkLst>
        </pc:spChg>
      </pc:sldChg>
      <pc:sldChg chg="delSp modSp mod">
        <pc:chgData name="sudhashree madhu shankar" userId="bfbe22269393c19d" providerId="LiveId" clId="{5957A532-D984-4614-A0EA-873EFCFD2808}" dt="2024-05-11T04:18:36.921" v="623" actId="1076"/>
        <pc:sldMkLst>
          <pc:docMk/>
          <pc:sldMk cId="0" sldId="271"/>
        </pc:sldMkLst>
        <pc:spChg chg="mod">
          <ac:chgData name="sudhashree madhu shankar" userId="bfbe22269393c19d" providerId="LiveId" clId="{5957A532-D984-4614-A0EA-873EFCFD2808}" dt="2024-05-11T04:18:36.921" v="623" actId="1076"/>
          <ac:spMkLst>
            <pc:docMk/>
            <pc:sldMk cId="0" sldId="271"/>
            <ac:spMk id="2" creationId="{00000000-0000-0000-0000-000000000000}"/>
          </ac:spMkLst>
        </pc:spChg>
        <pc:spChg chg="mod">
          <ac:chgData name="sudhashree madhu shankar" userId="bfbe22269393c19d" providerId="LiveId" clId="{5957A532-D984-4614-A0EA-873EFCFD2808}" dt="2024-05-11T04:17:46.238" v="605" actId="20577"/>
          <ac:spMkLst>
            <pc:docMk/>
            <pc:sldMk cId="0" sldId="271"/>
            <ac:spMk id="3" creationId="{00000000-0000-0000-0000-000000000000}"/>
          </ac:spMkLst>
        </pc:spChg>
        <pc:spChg chg="del mod">
          <ac:chgData name="sudhashree madhu shankar" userId="bfbe22269393c19d" providerId="LiveId" clId="{5957A532-D984-4614-A0EA-873EFCFD2808}" dt="2024-05-04T05:01:27.920" v="312"/>
          <ac:spMkLst>
            <pc:docMk/>
            <pc:sldMk cId="0" sldId="271"/>
            <ac:spMk id="4" creationId="{00000000-0000-0000-0000-000000000000}"/>
          </ac:spMkLst>
        </pc:spChg>
        <pc:spChg chg="del mod">
          <ac:chgData name="sudhashree madhu shankar" userId="bfbe22269393c19d" providerId="LiveId" clId="{5957A532-D984-4614-A0EA-873EFCFD2808}" dt="2024-05-04T05:01:27.920" v="314"/>
          <ac:spMkLst>
            <pc:docMk/>
            <pc:sldMk cId="0" sldId="271"/>
            <ac:spMk id="5" creationId="{00000000-0000-0000-0000-000000000000}"/>
          </ac:spMkLst>
        </pc:spChg>
      </pc:sldChg>
      <pc:sldChg chg="new del">
        <pc:chgData name="sudhashree madhu shankar" userId="bfbe22269393c19d" providerId="LiveId" clId="{5957A532-D984-4614-A0EA-873EFCFD2808}" dt="2024-05-11T03:00:03.858" v="598" actId="2696"/>
        <pc:sldMkLst>
          <pc:docMk/>
          <pc:sldMk cId="4111330137" sldId="27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5/11/2024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391590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860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136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5753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00660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62875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33591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77947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3236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945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6242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4145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6270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9763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5/11/2024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053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881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185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5/11/2024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1835642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idx="1"/>
          </p:nvPr>
        </p:nvSpPr>
        <p:spPr>
          <a:xfrm>
            <a:off x="1828800" y="1455907"/>
            <a:ext cx="7848600" cy="1781163"/>
          </a:xfrm>
          <a:prstGeom prst="rect">
            <a:avLst/>
          </a:prstGeom>
        </p:spPr>
        <p:txBody>
          <a:bodyPr vert="horz" wrap="square" lIns="0" tIns="526957" rIns="0" bIns="0" rtlCol="0">
            <a:spAutoFit/>
          </a:bodyPr>
          <a:lstStyle/>
          <a:p>
            <a:pPr marL="0" marR="5080" indent="0">
              <a:spcBef>
                <a:spcPts val="110"/>
              </a:spcBef>
              <a:buNone/>
            </a:pPr>
            <a:r>
              <a:rPr lang="en-IN" sz="3200" spc="-10" dirty="0">
                <a:solidFill>
                  <a:srgbClr val="EBEBEB"/>
                </a:solidFill>
                <a:latin typeface="Arial MT"/>
                <a:cs typeface="Arial MT"/>
              </a:rPr>
              <a:t>     </a:t>
            </a:r>
            <a:r>
              <a:rPr sz="3200" b="1" spc="-10" dirty="0">
                <a:solidFill>
                  <a:srgbClr val="EBEBEB"/>
                </a:solidFill>
                <a:latin typeface="Cambria Math" panose="02040503050406030204" pitchFamily="18" charset="0"/>
                <a:ea typeface="Cambria Math" panose="02040503050406030204" pitchFamily="18" charset="0"/>
                <a:cs typeface="Arial MT"/>
              </a:rPr>
              <a:t>Internet </a:t>
            </a:r>
            <a:r>
              <a:rPr sz="3200" b="1" spc="-5" dirty="0">
                <a:solidFill>
                  <a:srgbClr val="EBEBEB"/>
                </a:solidFill>
                <a:latin typeface="Cambria Math" panose="02040503050406030204" pitchFamily="18" charset="0"/>
                <a:ea typeface="Cambria Math" panose="02040503050406030204" pitchFamily="18" charset="0"/>
                <a:cs typeface="Arial MT"/>
              </a:rPr>
              <a:t>of </a:t>
            </a:r>
            <a:r>
              <a:rPr sz="3200" b="1" spc="-10" dirty="0">
                <a:solidFill>
                  <a:srgbClr val="EBEBEB"/>
                </a:solidFill>
                <a:latin typeface="Cambria Math" panose="02040503050406030204" pitchFamily="18" charset="0"/>
                <a:ea typeface="Cambria Math" panose="02040503050406030204" pitchFamily="18" charset="0"/>
                <a:cs typeface="Arial MT"/>
              </a:rPr>
              <a:t>Things </a:t>
            </a:r>
            <a:r>
              <a:rPr lang="en-IN" sz="3200" b="1" spc="-5" dirty="0">
                <a:solidFill>
                  <a:srgbClr val="EBEBEB"/>
                </a:solidFill>
                <a:latin typeface="Cambria Math" panose="02040503050406030204" pitchFamily="18" charset="0"/>
                <a:ea typeface="Cambria Math" panose="02040503050406030204" pitchFamily="18" charset="0"/>
                <a:cs typeface="Arial MT"/>
              </a:rPr>
              <a:t>E</a:t>
            </a:r>
            <a:r>
              <a:rPr sz="3200" b="1" spc="-5" dirty="0" err="1">
                <a:solidFill>
                  <a:srgbClr val="EBEBEB"/>
                </a:solidFill>
                <a:latin typeface="Cambria Math" panose="02040503050406030204" pitchFamily="18" charset="0"/>
                <a:ea typeface="Cambria Math" panose="02040503050406030204" pitchFamily="18" charset="0"/>
                <a:cs typeface="Arial MT"/>
              </a:rPr>
              <a:t>ssential</a:t>
            </a:r>
            <a:r>
              <a:rPr lang="en-IN" sz="3200" b="1" spc="-5" dirty="0">
                <a:solidFill>
                  <a:srgbClr val="EBEBEB"/>
                </a:solidFill>
                <a:latin typeface="Cambria Math" panose="02040503050406030204" pitchFamily="18" charset="0"/>
                <a:ea typeface="Cambria Math" panose="02040503050406030204" pitchFamily="18" charset="0"/>
                <a:cs typeface="Arial MT"/>
              </a:rPr>
              <a:t>s (CS19P11)</a:t>
            </a:r>
            <a:r>
              <a:rPr sz="3200" b="1" spc="-5" dirty="0">
                <a:solidFill>
                  <a:srgbClr val="EBEBEB"/>
                </a:solidFill>
                <a:latin typeface="Cambria Math" panose="02040503050406030204" pitchFamily="18" charset="0"/>
                <a:ea typeface="Cambria Math" panose="02040503050406030204" pitchFamily="18" charset="0"/>
                <a:cs typeface="Arial MT"/>
              </a:rPr>
              <a:t> </a:t>
            </a:r>
            <a:r>
              <a:rPr sz="3200" b="1" dirty="0">
                <a:solidFill>
                  <a:srgbClr val="EBEBEB"/>
                </a:solidFill>
                <a:latin typeface="Cambria Math" panose="02040503050406030204" pitchFamily="18" charset="0"/>
                <a:ea typeface="Cambria Math" panose="02040503050406030204" pitchFamily="18" charset="0"/>
                <a:cs typeface="Arial MT"/>
              </a:rPr>
              <a:t> </a:t>
            </a:r>
            <a:endParaRPr lang="en-IN" sz="4000" b="1" i="1" spc="-50" dirty="0">
              <a:solidFill>
                <a:srgbClr val="171717"/>
              </a:solidFill>
              <a:effectLst>
                <a:outerShdw blurRad="38100" dist="38100" dir="2700000" algn="tl">
                  <a:srgbClr val="000000">
                    <a:alpha val="43137"/>
                  </a:srgbClr>
                </a:outerShdw>
              </a:effectLst>
              <a:uFill>
                <a:solidFill>
                  <a:srgbClr val="171717"/>
                </a:solidFill>
              </a:uFill>
              <a:latin typeface="Lucida Handwriting" panose="03010101010101010101" pitchFamily="66" charset="0"/>
              <a:cs typeface="Times New Roman"/>
            </a:endParaRPr>
          </a:p>
          <a:p>
            <a:pPr marL="0" marR="5080" indent="0" algn="ctr">
              <a:spcBef>
                <a:spcPts val="110"/>
              </a:spcBef>
              <a:buNone/>
            </a:pPr>
            <a:r>
              <a:rPr lang="en-IN" sz="4000" b="1" i="1" spc="-50" dirty="0">
                <a:solidFill>
                  <a:srgbClr val="171717"/>
                </a:solidFill>
                <a:effectLst>
                  <a:outerShdw blurRad="38100" dist="38100" dir="2700000" algn="tl">
                    <a:srgbClr val="000000">
                      <a:alpha val="43137"/>
                    </a:srgbClr>
                  </a:outerShdw>
                </a:effectLst>
                <a:uFill>
                  <a:solidFill>
                    <a:srgbClr val="171717"/>
                  </a:solidFill>
                </a:uFill>
                <a:latin typeface="Lucida Handwriting" panose="03010101010101010101" pitchFamily="66" charset="0"/>
                <a:cs typeface="Times New Roman"/>
              </a:rPr>
              <a:t> </a:t>
            </a:r>
            <a:r>
              <a:rPr lang="en-IN" sz="4000" b="1" i="1" spc="-50" dirty="0">
                <a:solidFill>
                  <a:schemeClr val="tx1">
                    <a:lumMod val="95000"/>
                  </a:schemeClr>
                </a:solidFill>
                <a:effectLst>
                  <a:outerShdw blurRad="38100" dist="38100" dir="2700000" algn="tl">
                    <a:srgbClr val="000000">
                      <a:alpha val="43137"/>
                    </a:srgbClr>
                  </a:outerShdw>
                </a:effectLst>
                <a:uFill>
                  <a:solidFill>
                    <a:srgbClr val="171717"/>
                  </a:solidFill>
                </a:uFill>
                <a:latin typeface="Lucida Handwriting" panose="03010101010101010101" pitchFamily="66" charset="0"/>
                <a:cs typeface="Times New Roman"/>
              </a:rPr>
              <a:t>SMART DUSTBIN</a:t>
            </a:r>
            <a:endParaRPr sz="4000" i="1" dirty="0">
              <a:solidFill>
                <a:schemeClr val="tx1">
                  <a:lumMod val="95000"/>
                </a:schemeClr>
              </a:solidFill>
              <a:effectLst>
                <a:outerShdw blurRad="38100" dist="38100" dir="2700000" algn="tl">
                  <a:srgbClr val="000000">
                    <a:alpha val="43137"/>
                  </a:srgbClr>
                </a:outerShdw>
              </a:effectLst>
              <a:latin typeface="Lucida Handwriting" panose="03010101010101010101" pitchFamily="66" charset="0"/>
              <a:cs typeface="Times New Roman"/>
            </a:endParaRPr>
          </a:p>
        </p:txBody>
      </p:sp>
      <p:sp>
        <p:nvSpPr>
          <p:cNvPr id="3" name="object 3"/>
          <p:cNvSpPr txBox="1"/>
          <p:nvPr/>
        </p:nvSpPr>
        <p:spPr>
          <a:xfrm>
            <a:off x="1227978" y="4665619"/>
            <a:ext cx="5020422" cy="1769715"/>
          </a:xfrm>
          <a:prstGeom prst="rect">
            <a:avLst/>
          </a:prstGeom>
        </p:spPr>
        <p:txBody>
          <a:bodyPr vert="horz" wrap="square" lIns="0" tIns="139700" rIns="0" bIns="0" rtlCol="0">
            <a:spAutoFit/>
          </a:bodyPr>
          <a:lstStyle/>
          <a:p>
            <a:pPr marL="12700">
              <a:lnSpc>
                <a:spcPct val="100000"/>
              </a:lnSpc>
              <a:spcBef>
                <a:spcPts val="1100"/>
              </a:spcBef>
            </a:pPr>
            <a:r>
              <a:rPr lang="en-IN" sz="2000" b="1" spc="-55" dirty="0">
                <a:solidFill>
                  <a:srgbClr val="86D1D8"/>
                </a:solidFill>
                <a:latin typeface="Lucida Sans Unicode"/>
                <a:cs typeface="Lucida Sans Unicode"/>
              </a:rPr>
              <a:t>       </a:t>
            </a:r>
            <a:r>
              <a:rPr lang="en-IN" sz="2000" b="1" i="1" spc="-55" dirty="0">
                <a:solidFill>
                  <a:schemeClr val="tx1">
                    <a:lumMod val="95000"/>
                  </a:schemeClr>
                </a:solidFill>
                <a:latin typeface="Lucida Sans Unicode"/>
                <a:cs typeface="Lucida Sans Unicode"/>
              </a:rPr>
              <a:t>TEAM MEMBERS:</a:t>
            </a:r>
          </a:p>
          <a:p>
            <a:pPr marL="12700">
              <a:lnSpc>
                <a:spcPct val="100000"/>
              </a:lnSpc>
              <a:spcBef>
                <a:spcPts val="1100"/>
              </a:spcBef>
            </a:pPr>
            <a:r>
              <a:rPr lang="en-IN" sz="2000" b="1" spc="-55" dirty="0">
                <a:solidFill>
                  <a:schemeClr val="tx1">
                    <a:lumMod val="95000"/>
                  </a:schemeClr>
                </a:solidFill>
                <a:latin typeface="Lucida Sans Unicode"/>
                <a:cs typeface="Lucida Sans Unicode"/>
              </a:rPr>
              <a:t>             SUBBALAKSHMI N</a:t>
            </a:r>
            <a:r>
              <a:rPr sz="2000" b="1" spc="-105" dirty="0">
                <a:solidFill>
                  <a:schemeClr val="tx1">
                    <a:lumMod val="95000"/>
                  </a:schemeClr>
                </a:solidFill>
                <a:latin typeface="Lucida Sans Unicode"/>
                <a:cs typeface="Lucida Sans Unicode"/>
              </a:rPr>
              <a:t> </a:t>
            </a:r>
            <a:r>
              <a:rPr sz="2000" b="1" spc="-120" dirty="0">
                <a:solidFill>
                  <a:schemeClr val="tx1">
                    <a:lumMod val="95000"/>
                  </a:schemeClr>
                </a:solidFill>
                <a:latin typeface="Lucida Sans Unicode"/>
                <a:cs typeface="Lucida Sans Unicode"/>
              </a:rPr>
              <a:t>(</a:t>
            </a:r>
            <a:r>
              <a:rPr lang="en-IN" sz="2000" b="1" spc="-120" dirty="0">
                <a:solidFill>
                  <a:schemeClr val="tx1">
                    <a:lumMod val="95000"/>
                  </a:schemeClr>
                </a:solidFill>
                <a:latin typeface="Lucida Sans Unicode"/>
                <a:cs typeface="Lucida Sans Unicode"/>
              </a:rPr>
              <a:t>210701263)</a:t>
            </a:r>
            <a:endParaRPr sz="2000" b="1" dirty="0">
              <a:solidFill>
                <a:schemeClr val="tx1">
                  <a:lumMod val="95000"/>
                </a:schemeClr>
              </a:solidFill>
              <a:latin typeface="Lucida Sans Unicode"/>
              <a:cs typeface="Lucida Sans Unicode"/>
            </a:endParaRPr>
          </a:p>
          <a:p>
            <a:pPr marL="12700">
              <a:lnSpc>
                <a:spcPct val="100000"/>
              </a:lnSpc>
              <a:spcBef>
                <a:spcPts val="1000"/>
              </a:spcBef>
            </a:pPr>
            <a:r>
              <a:rPr lang="en-IN" sz="2000" b="1" spc="-90" dirty="0">
                <a:solidFill>
                  <a:schemeClr val="tx1">
                    <a:lumMod val="95000"/>
                  </a:schemeClr>
                </a:solidFill>
                <a:latin typeface="Lucida Sans Unicode"/>
                <a:cs typeface="Lucida Sans Unicode"/>
              </a:rPr>
              <a:t>              SUDHASHREE M     (210701268)</a:t>
            </a:r>
          </a:p>
          <a:p>
            <a:pPr marL="12700">
              <a:lnSpc>
                <a:spcPct val="100000"/>
              </a:lnSpc>
              <a:spcBef>
                <a:spcPts val="1000"/>
              </a:spcBef>
            </a:pPr>
            <a:r>
              <a:rPr lang="en-IN" sz="2000" b="1" spc="-90" dirty="0">
                <a:solidFill>
                  <a:schemeClr val="tx1">
                    <a:lumMod val="95000"/>
                  </a:schemeClr>
                </a:solidFill>
                <a:latin typeface="Lucida Sans Unicode"/>
                <a:cs typeface="Lucida Sans Unicode"/>
              </a:rPr>
              <a:t>              SWETHA P              (21070177)</a:t>
            </a:r>
            <a:endParaRPr sz="2000" b="1" dirty="0">
              <a:solidFill>
                <a:schemeClr val="tx1">
                  <a:lumMod val="95000"/>
                </a:schemeClr>
              </a:solidFill>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5574" y="457200"/>
            <a:ext cx="4226560" cy="665480"/>
          </a:xfrm>
          <a:prstGeom prst="rect">
            <a:avLst/>
          </a:prstGeom>
        </p:spPr>
        <p:txBody>
          <a:bodyPr vert="horz" wrap="square" lIns="0" tIns="12700" rIns="0" bIns="0" rtlCol="0">
            <a:spAutoFit/>
          </a:bodyPr>
          <a:lstStyle/>
          <a:p>
            <a:pPr marL="12700">
              <a:lnSpc>
                <a:spcPct val="100000"/>
              </a:lnSpc>
              <a:spcBef>
                <a:spcPts val="100"/>
              </a:spcBef>
            </a:pPr>
            <a:r>
              <a:rPr b="1" i="1" spc="-130" dirty="0"/>
              <a:t>EXISTIN</a:t>
            </a:r>
            <a:r>
              <a:rPr b="1" i="1" spc="-170" dirty="0"/>
              <a:t>G</a:t>
            </a:r>
            <a:r>
              <a:rPr b="1" i="1" spc="-175" dirty="0"/>
              <a:t> </a:t>
            </a:r>
            <a:r>
              <a:rPr b="1" i="1" spc="-195" dirty="0"/>
              <a:t>SYSTEM</a:t>
            </a:r>
          </a:p>
        </p:txBody>
      </p:sp>
      <p:sp>
        <p:nvSpPr>
          <p:cNvPr id="3" name="object 3"/>
          <p:cNvSpPr txBox="1"/>
          <p:nvPr/>
        </p:nvSpPr>
        <p:spPr>
          <a:xfrm>
            <a:off x="1125574" y="1295400"/>
            <a:ext cx="8838565" cy="5052665"/>
          </a:xfrm>
          <a:prstGeom prst="rect">
            <a:avLst/>
          </a:prstGeom>
        </p:spPr>
        <p:txBody>
          <a:bodyPr vert="horz" wrap="square" lIns="0" tIns="12700" rIns="0" bIns="0" rtlCol="0">
            <a:spAutoFit/>
          </a:bodyPr>
          <a:lstStyle/>
          <a:p>
            <a:pPr marL="12065" algn="just">
              <a:lnSpc>
                <a:spcPct val="150000"/>
              </a:lnSpc>
              <a:spcBef>
                <a:spcPts val="100"/>
              </a:spcBef>
              <a:buClr>
                <a:srgbClr val="86D1D8"/>
              </a:buClr>
              <a:buSzPct val="80000"/>
              <a:tabLst>
                <a:tab pos="405765" algn="l"/>
                <a:tab pos="406400" algn="l"/>
                <a:tab pos="1002665" algn="l"/>
                <a:tab pos="2067560" algn="l"/>
                <a:tab pos="3059430" algn="l"/>
                <a:tab pos="3833495" algn="l"/>
                <a:tab pos="4408805" algn="l"/>
                <a:tab pos="5447665" algn="l"/>
                <a:tab pos="6081395" algn="l"/>
                <a:tab pos="6756400" algn="l"/>
                <a:tab pos="8617585" algn="l"/>
              </a:tabLst>
            </a:pPr>
            <a:r>
              <a:rPr lang="en-US" sz="2000" dirty="0">
                <a:solidFill>
                  <a:schemeClr val="tx1">
                    <a:lumMod val="95000"/>
                  </a:schemeClr>
                </a:solidFill>
                <a:latin typeface="Lucida Sans Unicode"/>
                <a:cs typeface="Lucida Sans Unicode"/>
              </a:rPr>
              <a:t>The existing system for Smart Dustbin IoT projects typically relies on conventional waste management methods, which lack real-time monitoring and optimization capabilities. Manual waste collection schedules are often inefficient and prone to delays, leading to overflowing bins, environmental pollution, and increased operational costs. Moreover, limited data availability and insights hinder effective resource allocation and planning. Without IoT integration, the system lacks the ability to detect fill levels, track usage patterns, or provide timely alerts for maintenance. Overall, the existing system lacks the efficiency, scalability, and sustainability required for modern urban waste management needs.</a:t>
            </a:r>
            <a:endParaRPr sz="2000" dirty="0">
              <a:solidFill>
                <a:schemeClr val="tx1">
                  <a:lumMod val="95000"/>
                </a:schemeClr>
              </a:solidFill>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019010"/>
            <a:ext cx="5527675" cy="665480"/>
          </a:xfrm>
          <a:prstGeom prst="rect">
            <a:avLst/>
          </a:prstGeom>
        </p:spPr>
        <p:txBody>
          <a:bodyPr vert="horz" wrap="square" lIns="0" tIns="12700" rIns="0" bIns="0" rtlCol="0">
            <a:spAutoFit/>
          </a:bodyPr>
          <a:lstStyle/>
          <a:p>
            <a:pPr marL="12700">
              <a:lnSpc>
                <a:spcPct val="100000"/>
              </a:lnSpc>
              <a:spcBef>
                <a:spcPts val="100"/>
              </a:spcBef>
            </a:pPr>
            <a:r>
              <a:rPr b="1" i="1" spc="85" dirty="0"/>
              <a:t>PROPOSED</a:t>
            </a:r>
            <a:r>
              <a:rPr b="1" i="1" spc="-225" dirty="0"/>
              <a:t> </a:t>
            </a:r>
            <a:r>
              <a:rPr b="1" i="1" spc="-130" dirty="0"/>
              <a:t>SOLUTION</a:t>
            </a:r>
          </a:p>
        </p:txBody>
      </p:sp>
      <p:sp>
        <p:nvSpPr>
          <p:cNvPr id="3" name="object 3"/>
          <p:cNvSpPr txBox="1"/>
          <p:nvPr/>
        </p:nvSpPr>
        <p:spPr>
          <a:xfrm>
            <a:off x="1125574" y="2068158"/>
            <a:ext cx="8839835" cy="3116238"/>
          </a:xfrm>
          <a:prstGeom prst="rect">
            <a:avLst/>
          </a:prstGeom>
        </p:spPr>
        <p:txBody>
          <a:bodyPr vert="horz" wrap="square" lIns="0" tIns="12700" rIns="0" bIns="0" rtlCol="0">
            <a:spAutoFit/>
          </a:bodyPr>
          <a:lstStyle/>
          <a:p>
            <a:pPr marL="405765" marR="5080" indent="-393700" algn="just">
              <a:lnSpc>
                <a:spcPct val="100000"/>
              </a:lnSpc>
              <a:spcBef>
                <a:spcPts val="100"/>
              </a:spcBef>
              <a:buClr>
                <a:srgbClr val="86D1D8"/>
              </a:buClr>
              <a:buSzPct val="80000"/>
              <a:buFont typeface="Wingdings" panose="05000000000000000000" pitchFamily="2" charset="2"/>
              <a:buChar char="§"/>
              <a:tabLst>
                <a:tab pos="406400" algn="l"/>
              </a:tabLst>
            </a:pPr>
            <a:r>
              <a:rPr sz="2000" spc="-90" dirty="0">
                <a:solidFill>
                  <a:srgbClr val="FFFFFF"/>
                </a:solidFill>
                <a:latin typeface="Lucida Sans Unicode"/>
                <a:cs typeface="Lucida Sans Unicode"/>
              </a:rPr>
              <a:t>The </a:t>
            </a:r>
            <a:r>
              <a:rPr sz="2000" spc="25" dirty="0">
                <a:solidFill>
                  <a:srgbClr val="FFFFFF"/>
                </a:solidFill>
                <a:latin typeface="Lucida Sans Unicode"/>
                <a:cs typeface="Lucida Sans Unicode"/>
              </a:rPr>
              <a:t>automation </a:t>
            </a:r>
            <a:r>
              <a:rPr sz="2000" spc="-20" dirty="0">
                <a:solidFill>
                  <a:srgbClr val="FFFFFF"/>
                </a:solidFill>
                <a:latin typeface="Lucida Sans Unicode"/>
                <a:cs typeface="Lucida Sans Unicode"/>
              </a:rPr>
              <a:t>of </a:t>
            </a:r>
            <a:r>
              <a:rPr lang="en-IN" sz="2000" spc="45" dirty="0">
                <a:solidFill>
                  <a:srgbClr val="FFFFFF"/>
                </a:solidFill>
                <a:latin typeface="Lucida Sans Unicode"/>
                <a:cs typeface="Lucida Sans Unicode"/>
              </a:rPr>
              <a:t>smart dustbin using Arduino UNO, Ultrasonic sensors, 9V battery with wireless Wi-Fi connection for easy and automatic disposal of wastes.</a:t>
            </a:r>
            <a:endParaRPr sz="2000" dirty="0">
              <a:latin typeface="Lucida Sans Unicode"/>
              <a:cs typeface="Lucida Sans Unicode"/>
            </a:endParaRPr>
          </a:p>
          <a:p>
            <a:pPr marL="62865" algn="just">
              <a:lnSpc>
                <a:spcPct val="100000"/>
              </a:lnSpc>
              <a:spcBef>
                <a:spcPts val="1000"/>
              </a:spcBef>
            </a:pPr>
            <a:r>
              <a:rPr lang="en-IN" sz="2000" spc="55" dirty="0">
                <a:solidFill>
                  <a:srgbClr val="FFFFFF"/>
                </a:solidFill>
                <a:latin typeface="Lucida Sans Unicode"/>
                <a:cs typeface="Lucida Sans Unicode"/>
              </a:rPr>
              <a:t>    </a:t>
            </a:r>
            <a:r>
              <a:rPr sz="2000" b="1" spc="55" dirty="0">
                <a:solidFill>
                  <a:srgbClr val="FFFFFF"/>
                </a:solidFill>
                <a:latin typeface="Lucida Sans Unicode"/>
                <a:cs typeface="Lucida Sans Unicode"/>
              </a:rPr>
              <a:t>Advantages:</a:t>
            </a:r>
            <a:endParaRPr sz="2000" b="1"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60" dirty="0">
                <a:solidFill>
                  <a:srgbClr val="FFFFFF"/>
                </a:solidFill>
                <a:latin typeface="Lucida Sans Unicode"/>
                <a:cs typeface="Lucida Sans Unicode"/>
              </a:rPr>
              <a:t>Efficient waste management.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90" dirty="0">
                <a:solidFill>
                  <a:srgbClr val="FFFFFF"/>
                </a:solidFill>
                <a:latin typeface="Lucida Sans Unicode"/>
                <a:cs typeface="Lucida Sans Unicode"/>
              </a:rPr>
              <a:t>Environmental sustainability.</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55" dirty="0">
                <a:solidFill>
                  <a:srgbClr val="FFFFFF"/>
                </a:solidFill>
                <a:latin typeface="Lucida Sans Unicode"/>
                <a:cs typeface="Lucida Sans Unicode"/>
              </a:rPr>
              <a:t>Improved public health and hygiene</a:t>
            </a:r>
            <a:r>
              <a:rPr sz="2000" spc="-110" dirty="0">
                <a:solidFill>
                  <a:srgbClr val="FFFFFF"/>
                </a:solidFill>
                <a:latin typeface="Lucida Sans Unicode"/>
                <a:cs typeface="Lucida Sans Unicode"/>
              </a:rPr>
              <a:t>.</a:t>
            </a:r>
            <a:endParaRPr lang="en-IN" sz="2000" spc="-110" dirty="0">
              <a:solidFill>
                <a:srgbClr val="FFFFFF"/>
              </a:solidFill>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110" dirty="0">
                <a:solidFill>
                  <a:srgbClr val="FFFFFF"/>
                </a:solidFill>
                <a:latin typeface="Lucida Sans Unicode"/>
                <a:cs typeface="Lucida Sans Unicode"/>
              </a:rPr>
              <a:t>Enhanced user experience.</a:t>
            </a:r>
            <a:endParaRPr sz="2000" dirty="0">
              <a:latin typeface="Lucida Sans Unicode"/>
              <a:cs typeface="Lucida Sans Uni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735129"/>
            <a:ext cx="6324600" cy="566822"/>
          </a:xfrm>
          <a:prstGeom prst="rect">
            <a:avLst/>
          </a:prstGeom>
        </p:spPr>
        <p:txBody>
          <a:bodyPr vert="horz" wrap="square" lIns="0" tIns="12700" rIns="0" bIns="0" rtlCol="0">
            <a:spAutoFit/>
          </a:bodyPr>
          <a:lstStyle/>
          <a:p>
            <a:pPr marL="12700">
              <a:lnSpc>
                <a:spcPct val="100000"/>
              </a:lnSpc>
              <a:spcBef>
                <a:spcPts val="100"/>
              </a:spcBef>
            </a:pPr>
            <a:r>
              <a:rPr b="1" i="1" spc="-20" dirty="0"/>
              <a:t>MODULES</a:t>
            </a:r>
            <a:r>
              <a:rPr lang="en-IN" b="1" i="1" spc="-20" dirty="0"/>
              <a:t> AND COMPONENTS</a:t>
            </a:r>
            <a:endParaRPr b="1" i="1" spc="-20" dirty="0"/>
          </a:p>
        </p:txBody>
      </p:sp>
      <p:sp>
        <p:nvSpPr>
          <p:cNvPr id="3" name="object 3"/>
          <p:cNvSpPr txBox="1"/>
          <p:nvPr/>
        </p:nvSpPr>
        <p:spPr>
          <a:xfrm>
            <a:off x="1129450" y="1747889"/>
            <a:ext cx="5499950" cy="2902718"/>
          </a:xfrm>
          <a:prstGeom prst="rect">
            <a:avLst/>
          </a:prstGeom>
        </p:spPr>
        <p:txBody>
          <a:bodyPr vert="horz" wrap="square" lIns="0" tIns="111125" rIns="0" bIns="0" rtlCol="0">
            <a:spAutoFit/>
          </a:bodyPr>
          <a:lstStyle/>
          <a:p>
            <a:pPr marL="401955" indent="-389890" algn="just">
              <a:lnSpc>
                <a:spcPct val="100000"/>
              </a:lnSpc>
              <a:spcBef>
                <a:spcPts val="875"/>
              </a:spcBef>
              <a:buClr>
                <a:srgbClr val="86D1D8"/>
              </a:buClr>
              <a:buSzPct val="78378"/>
              <a:buFont typeface="Wingdings" panose="05000000000000000000" pitchFamily="2" charset="2"/>
              <a:buChar char="§"/>
              <a:tabLst>
                <a:tab pos="401955" algn="l"/>
                <a:tab pos="402590" algn="l"/>
              </a:tabLst>
            </a:pPr>
            <a:r>
              <a:rPr lang="en-IN" sz="1850" spc="105" dirty="0">
                <a:solidFill>
                  <a:srgbClr val="FFFFFF"/>
                </a:solidFill>
                <a:latin typeface="Lucida Sans Unicode"/>
                <a:cs typeface="Lucida Sans Unicode"/>
              </a:rPr>
              <a:t>Zinc Chloride 9V battery</a:t>
            </a:r>
            <a:endParaRPr lang="en-IN" sz="1850" dirty="0">
              <a:latin typeface="Lucida Sans Unicode"/>
              <a:cs typeface="Lucida Sans Unicode"/>
            </a:endParaRP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dirty="0">
                <a:solidFill>
                  <a:schemeClr val="tx1">
                    <a:lumMod val="95000"/>
                  </a:schemeClr>
                </a:solidFill>
                <a:latin typeface="Lucida Sans Unicode"/>
                <a:cs typeface="Lucida Sans Unicode"/>
              </a:rPr>
              <a:t>Plastic dustbin (any size without lid)</a:t>
            </a:r>
          </a:p>
          <a:p>
            <a:pPr marL="401955" indent="-389890" algn="just">
              <a:lnSpc>
                <a:spcPct val="100000"/>
              </a:lnSpc>
              <a:spcBef>
                <a:spcPts val="775"/>
              </a:spcBef>
              <a:buClr>
                <a:srgbClr val="86D1D8"/>
              </a:buClr>
              <a:buSzPct val="78378"/>
              <a:buFont typeface="Wingdings" panose="05000000000000000000" pitchFamily="2" charset="2"/>
              <a:buChar char="§"/>
              <a:tabLst>
                <a:tab pos="401955" algn="l"/>
                <a:tab pos="402590" algn="l"/>
              </a:tabLst>
            </a:pPr>
            <a:r>
              <a:rPr lang="en-IN" sz="1850" spc="50" dirty="0">
                <a:solidFill>
                  <a:srgbClr val="FFFFFF"/>
                </a:solidFill>
                <a:latin typeface="Lucida Sans Unicode"/>
                <a:cs typeface="Lucida Sans Unicode"/>
              </a:rPr>
              <a:t>UNO R3 SMD board compactible with Arduino</a:t>
            </a:r>
            <a:endParaRPr sz="1850" dirty="0">
              <a:latin typeface="Lucida Sans Unicode"/>
              <a:cs typeface="Lucida Sans Unicode"/>
            </a:endParaRP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spc="-120" dirty="0">
                <a:solidFill>
                  <a:srgbClr val="FFFFFF"/>
                </a:solidFill>
                <a:latin typeface="Lucida Sans Unicode"/>
                <a:cs typeface="Lucida Sans Unicode"/>
              </a:rPr>
              <a:t>GG042 HC-SR04 Ultrasonic Module Distance measuring Transducer Sensor.</a:t>
            </a:r>
            <a:endParaRPr sz="1850" dirty="0">
              <a:latin typeface="Lucida Sans Unicode"/>
              <a:cs typeface="Lucida Sans Unicode"/>
            </a:endParaRP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spc="40" dirty="0">
                <a:solidFill>
                  <a:srgbClr val="FFFFFF"/>
                </a:solidFill>
                <a:latin typeface="Lucida Sans Unicode"/>
                <a:cs typeface="Lucida Sans Unicode"/>
              </a:rPr>
              <a:t>Micro Digital Servo Motor.</a:t>
            </a: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spc="40" dirty="0">
                <a:solidFill>
                  <a:srgbClr val="FFFFFF"/>
                </a:solidFill>
                <a:latin typeface="Lucida Sans Unicode"/>
                <a:cs typeface="Lucida Sans Unicode"/>
              </a:rPr>
              <a:t>Jumper Wires for connection.</a:t>
            </a:r>
            <a:endParaRPr sz="1850" dirty="0">
              <a:latin typeface="Lucida Sans Unicode"/>
              <a:cs typeface="Lucida Sans Unico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762000"/>
            <a:ext cx="7924800" cy="1305486"/>
          </a:xfrm>
          <a:prstGeom prst="rect">
            <a:avLst/>
          </a:prstGeom>
        </p:spPr>
        <p:txBody>
          <a:bodyPr vert="horz" wrap="square" lIns="0" tIns="12700" rIns="0" bIns="0" rtlCol="0">
            <a:spAutoFit/>
          </a:bodyPr>
          <a:lstStyle/>
          <a:p>
            <a:pPr marL="12700">
              <a:lnSpc>
                <a:spcPct val="100000"/>
              </a:lnSpc>
              <a:spcBef>
                <a:spcPts val="100"/>
              </a:spcBef>
            </a:pPr>
            <a:r>
              <a:rPr b="1" i="1" spc="-180" dirty="0"/>
              <a:t>SYSTE</a:t>
            </a:r>
            <a:r>
              <a:rPr b="1" i="1" spc="-260" dirty="0"/>
              <a:t>M</a:t>
            </a:r>
            <a:r>
              <a:rPr b="1" i="1" spc="-175" dirty="0"/>
              <a:t> </a:t>
            </a:r>
            <a:r>
              <a:rPr b="1" i="1" spc="-125" dirty="0"/>
              <a:t>ARCHITECTURE</a:t>
            </a:r>
            <a:br>
              <a:rPr lang="en-IN" b="1" i="1" spc="-125" dirty="0"/>
            </a:br>
            <a:endParaRPr b="1" i="1" spc="-125" dirty="0"/>
          </a:p>
        </p:txBody>
      </p:sp>
      <p:pic>
        <p:nvPicPr>
          <p:cNvPr id="4" name="Picture 3">
            <a:extLst>
              <a:ext uri="{FF2B5EF4-FFF2-40B4-BE49-F238E27FC236}">
                <a16:creationId xmlns:a16="http://schemas.microsoft.com/office/drawing/2014/main" id="{FCF4FAE2-E1FD-92E8-AFBB-00BE4BC347EE}"/>
              </a:ext>
            </a:extLst>
          </p:cNvPr>
          <p:cNvPicPr>
            <a:picLocks noChangeAspect="1"/>
          </p:cNvPicPr>
          <p:nvPr/>
        </p:nvPicPr>
        <p:blipFill>
          <a:blip r:embed="rId2"/>
          <a:stretch>
            <a:fillRect/>
          </a:stretch>
        </p:blipFill>
        <p:spPr>
          <a:xfrm>
            <a:off x="1295400" y="1905000"/>
            <a:ext cx="6781800" cy="38418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0948" y="590626"/>
            <a:ext cx="4501651" cy="659155"/>
          </a:xfrm>
          <a:prstGeom prst="rect">
            <a:avLst/>
          </a:prstGeom>
        </p:spPr>
        <p:txBody>
          <a:bodyPr vert="horz" wrap="square" lIns="0" tIns="12700" rIns="0" bIns="0" rtlCol="0">
            <a:spAutoFit/>
          </a:bodyPr>
          <a:lstStyle/>
          <a:p>
            <a:pPr marL="12700">
              <a:lnSpc>
                <a:spcPct val="100000"/>
              </a:lnSpc>
              <a:spcBef>
                <a:spcPts val="100"/>
              </a:spcBef>
            </a:pPr>
            <a:r>
              <a:rPr b="1" i="1" spc="60" dirty="0"/>
              <a:t>CONCLUSION</a:t>
            </a:r>
            <a:endParaRPr b="1" i="1" dirty="0"/>
          </a:p>
        </p:txBody>
      </p:sp>
      <p:sp>
        <p:nvSpPr>
          <p:cNvPr id="3" name="object 3"/>
          <p:cNvSpPr txBox="1"/>
          <p:nvPr/>
        </p:nvSpPr>
        <p:spPr>
          <a:xfrm>
            <a:off x="1055096" y="1282438"/>
            <a:ext cx="9381490" cy="5052665"/>
          </a:xfrm>
          <a:prstGeom prst="rect">
            <a:avLst/>
          </a:prstGeom>
        </p:spPr>
        <p:txBody>
          <a:bodyPr vert="horz" wrap="square" lIns="0" tIns="12700" rIns="0" bIns="0" rtlCol="0">
            <a:spAutoFit/>
          </a:bodyPr>
          <a:lstStyle/>
          <a:p>
            <a:pPr marL="12065" marR="5080" algn="just">
              <a:lnSpc>
                <a:spcPct val="150000"/>
              </a:lnSpc>
              <a:spcBef>
                <a:spcPts val="100"/>
              </a:spcBef>
              <a:buClr>
                <a:srgbClr val="86D1D8"/>
              </a:buClr>
              <a:buSzPct val="80000"/>
              <a:tabLst>
                <a:tab pos="406400" algn="l"/>
              </a:tabLst>
            </a:pPr>
            <a:r>
              <a:rPr lang="en-US" sz="2000" dirty="0">
                <a:solidFill>
                  <a:schemeClr val="tx1">
                    <a:lumMod val="95000"/>
                  </a:schemeClr>
                </a:solidFill>
                <a:latin typeface="Lucida Sans Unicode"/>
                <a:cs typeface="Lucida Sans Unicode"/>
              </a:rPr>
              <a:t>The Smart Dustbin IoT project represents a significant advancement in modern waste management systems. By integrating Internet of Things technology with traditional waste bins, the project addresses key challenges such as inefficient collection, overflowing bins, and environmental pollution. Through real-time monitoring of fill levels, optimization of collection routes, and data-driven decision-making, the Smart Dustbin system offers numerous benefits including cost savings, environmental sustainability, and improved operational efficiency. As cities continue to grow and face increasing waste management challenges, solutions like the Smart Dustbin project pave the way for smarter, more sustainable urban environments.</a:t>
            </a:r>
            <a:endParaRPr sz="2000" dirty="0">
              <a:solidFill>
                <a:schemeClr val="tx1">
                  <a:lumMod val="95000"/>
                </a:schemeClr>
              </a:solidFill>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09600"/>
            <a:ext cx="6177915" cy="665480"/>
          </a:xfrm>
          <a:prstGeom prst="rect">
            <a:avLst/>
          </a:prstGeom>
        </p:spPr>
        <p:txBody>
          <a:bodyPr vert="horz" wrap="square" lIns="0" tIns="12700" rIns="0" bIns="0" rtlCol="0">
            <a:spAutoFit/>
          </a:bodyPr>
          <a:lstStyle/>
          <a:p>
            <a:pPr marL="12700">
              <a:lnSpc>
                <a:spcPct val="100000"/>
              </a:lnSpc>
              <a:spcBef>
                <a:spcPts val="100"/>
              </a:spcBef>
            </a:pPr>
            <a:r>
              <a:rPr b="1" i="1" spc="-275" dirty="0"/>
              <a:t>FUTUR</a:t>
            </a:r>
            <a:r>
              <a:rPr b="1" i="1" spc="-225" dirty="0"/>
              <a:t>E</a:t>
            </a:r>
            <a:r>
              <a:rPr b="1" i="1" spc="-180" dirty="0"/>
              <a:t> </a:t>
            </a:r>
            <a:r>
              <a:rPr b="1" i="1" spc="-35" dirty="0"/>
              <a:t>ENHANCEMENTS</a:t>
            </a:r>
          </a:p>
        </p:txBody>
      </p:sp>
      <p:sp>
        <p:nvSpPr>
          <p:cNvPr id="3" name="object 3"/>
          <p:cNvSpPr txBox="1"/>
          <p:nvPr/>
        </p:nvSpPr>
        <p:spPr>
          <a:xfrm>
            <a:off x="673506" y="1676379"/>
            <a:ext cx="9976485" cy="3085460"/>
          </a:xfrm>
          <a:prstGeom prst="rect">
            <a:avLst/>
          </a:prstGeom>
        </p:spPr>
        <p:txBody>
          <a:bodyPr vert="horz" wrap="square" lIns="0" tIns="12700" rIns="0" bIns="0" rtlCol="0">
            <a:spAutoFit/>
          </a:bodyPr>
          <a:lstStyle/>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Advanced Analytics: Incorporating machine learning and artificial intelligence algorithms to analyze historical data and predict future waste generation patterns. </a:t>
            </a:r>
          </a:p>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Sensor Technology: Researching and implementing advanced sensor technologies to improve the accuracy and reliability of fill-level detection. </a:t>
            </a:r>
          </a:p>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Integration with Smart City Infrastructure: Integrating the Smart Dustbin system with other smart city initiatives, such as intelligent traffic management or environmental monitoring systems. </a:t>
            </a:r>
          </a:p>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Waste Sorting and Recycling: Expanding the capabilities of Smart Dustbins to include waste sorting and recycling functionalities. This could involve integrating sensors and actuators to sort different types of waste automatically, thereby promoting recycling and reducing landfill waste.</a:t>
            </a:r>
            <a:endParaRPr sz="1800" dirty="0">
              <a:solidFill>
                <a:schemeClr val="tx1">
                  <a:lumMod val="95000"/>
                </a:schemeClr>
              </a:solidFill>
              <a:latin typeface="Lucida Sans Unicode"/>
              <a:cs typeface="Lucida Sans Unicod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3217" y="685800"/>
            <a:ext cx="3164840" cy="665480"/>
          </a:xfrm>
          <a:prstGeom prst="rect">
            <a:avLst/>
          </a:prstGeom>
        </p:spPr>
        <p:txBody>
          <a:bodyPr vert="horz" wrap="square" lIns="0" tIns="12700" rIns="0" bIns="0" rtlCol="0">
            <a:spAutoFit/>
          </a:bodyPr>
          <a:lstStyle/>
          <a:p>
            <a:pPr marL="12700">
              <a:lnSpc>
                <a:spcPct val="100000"/>
              </a:lnSpc>
              <a:spcBef>
                <a:spcPts val="100"/>
              </a:spcBef>
            </a:pPr>
            <a:r>
              <a:rPr b="1" i="1" spc="-25" dirty="0"/>
              <a:t>REFERENCES</a:t>
            </a:r>
          </a:p>
        </p:txBody>
      </p:sp>
      <p:sp>
        <p:nvSpPr>
          <p:cNvPr id="3" name="object 3"/>
          <p:cNvSpPr txBox="1">
            <a:spLocks noGrp="1"/>
          </p:cNvSpPr>
          <p:nvPr>
            <p:ph idx="1"/>
          </p:nvPr>
        </p:nvSpPr>
        <p:spPr>
          <a:xfrm>
            <a:off x="1133217" y="1513294"/>
            <a:ext cx="7858384" cy="4933402"/>
          </a:xfrm>
          <a:prstGeom prst="rect">
            <a:avLst/>
          </a:prstGeom>
        </p:spPr>
        <p:txBody>
          <a:bodyPr vert="horz" wrap="square" lIns="0" tIns="62865" rIns="0" bIns="0" rtlCol="0">
            <a:spAutoFit/>
          </a:bodyPr>
          <a:lstStyle/>
          <a:p>
            <a:pPr marL="12065" marR="13335" indent="0" algn="just">
              <a:lnSpc>
                <a:spcPct val="150000"/>
              </a:lnSpc>
              <a:spcBef>
                <a:spcPts val="495"/>
              </a:spcBef>
              <a:buClr>
                <a:srgbClr val="86D1D8"/>
              </a:buClr>
              <a:buSzPct val="79411"/>
              <a:buNone/>
              <a:tabLst>
                <a:tab pos="398780" algn="l"/>
              </a:tabLst>
            </a:pPr>
            <a:r>
              <a:rPr sz="1600" spc="-20" dirty="0">
                <a:latin typeface="Lucida Sans Unicode" panose="020B0602030504020204" pitchFamily="34" charset="0"/>
                <a:cs typeface="Lucida Sans Unicode" panose="020B0602030504020204" pitchFamily="34" charset="0"/>
              </a:rPr>
              <a:t>[1]</a:t>
            </a:r>
            <a:r>
              <a:rPr lang="en-IN" sz="1600" spc="-20" dirty="0">
                <a:latin typeface="Lucida Sans Unicode" panose="020B0602030504020204" pitchFamily="34" charset="0"/>
                <a:cs typeface="Lucida Sans Unicode" panose="020B0602030504020204" pitchFamily="34" charset="0"/>
              </a:rPr>
              <a:t> "Smart Garbage Monitoring System Using Internet of Things (IOT)"     - </a:t>
            </a:r>
            <a:r>
              <a:rPr lang="en-IN" sz="1600" spc="-20" dirty="0" err="1">
                <a:latin typeface="Lucida Sans Unicode" panose="020B0602030504020204" pitchFamily="34" charset="0"/>
                <a:cs typeface="Lucida Sans Unicode" panose="020B0602030504020204" pitchFamily="34" charset="0"/>
              </a:rPr>
              <a:t>Nishchitha</a:t>
            </a:r>
            <a:r>
              <a:rPr lang="en-IN" sz="1600" spc="-20" dirty="0">
                <a:latin typeface="Lucida Sans Unicode" panose="020B0602030504020204" pitchFamily="34" charset="0"/>
                <a:cs typeface="Lucida Sans Unicode" panose="020B0602030504020204" pitchFamily="34" charset="0"/>
              </a:rPr>
              <a:t> M., Pooja M., Rashmi M., Sushma S., and Rashmi K, 2021.</a:t>
            </a:r>
          </a:p>
          <a:p>
            <a:pPr marL="12065" marR="13335" indent="0" algn="just">
              <a:lnSpc>
                <a:spcPct val="150000"/>
              </a:lnSpc>
              <a:spcBef>
                <a:spcPts val="495"/>
              </a:spcBef>
              <a:buClr>
                <a:srgbClr val="86D1D8"/>
              </a:buClr>
              <a:buSzPct val="79411"/>
              <a:buNone/>
              <a:tabLst>
                <a:tab pos="398780" algn="l"/>
              </a:tabLst>
            </a:pPr>
            <a:r>
              <a:rPr lang="en-IN" sz="1600" spc="-20" dirty="0">
                <a:latin typeface="Lucida Sans Unicode" panose="020B0602030504020204" pitchFamily="34" charset="0"/>
                <a:cs typeface="Lucida Sans Unicode" panose="020B0602030504020204" pitchFamily="34" charset="0"/>
              </a:rPr>
              <a:t>[2] "Design and Implementation of a Smart Garbage Monitoring System Using Arduino Uno“- Sameer Kumar Singh, Jitendra Kumar Singh, Alok Kumar, and Ajay Kumar Singh,2021.</a:t>
            </a:r>
          </a:p>
          <a:p>
            <a:pPr marL="12065" marR="13335" indent="0" algn="just">
              <a:lnSpc>
                <a:spcPct val="150000"/>
              </a:lnSpc>
              <a:spcBef>
                <a:spcPts val="495"/>
              </a:spcBef>
              <a:buClr>
                <a:srgbClr val="86D1D8"/>
              </a:buClr>
              <a:buSzPct val="79411"/>
              <a:buNone/>
              <a:tabLst>
                <a:tab pos="398780" algn="l"/>
              </a:tabLst>
            </a:pPr>
            <a:r>
              <a:rPr lang="en-US" sz="1600" spc="-55" dirty="0">
                <a:latin typeface="Lucida Sans Unicode" panose="020B0602030504020204" pitchFamily="34" charset="0"/>
                <a:cs typeface="Lucida Sans Unicode" panose="020B0602030504020204" pitchFamily="34" charset="0"/>
              </a:rPr>
              <a:t>[3]  "A Review on Smart Dustbin”- Ayushi V. </a:t>
            </a:r>
            <a:r>
              <a:rPr lang="en-US" sz="1600" spc="-55" dirty="0" err="1">
                <a:latin typeface="Lucida Sans Unicode" panose="020B0602030504020204" pitchFamily="34" charset="0"/>
                <a:cs typeface="Lucida Sans Unicode" panose="020B0602030504020204" pitchFamily="34" charset="0"/>
              </a:rPr>
              <a:t>Chaure</a:t>
            </a:r>
            <a:r>
              <a:rPr lang="en-US" sz="1600" spc="-55" dirty="0">
                <a:latin typeface="Lucida Sans Unicode" panose="020B0602030504020204" pitchFamily="34" charset="0"/>
                <a:cs typeface="Lucida Sans Unicode" panose="020B0602030504020204" pitchFamily="34" charset="0"/>
              </a:rPr>
              <a:t> and Prof. S. P. Akarte,2021.</a:t>
            </a:r>
          </a:p>
          <a:p>
            <a:pPr marL="12065" marR="13335" indent="0" algn="just">
              <a:lnSpc>
                <a:spcPct val="150000"/>
              </a:lnSpc>
              <a:spcBef>
                <a:spcPts val="495"/>
              </a:spcBef>
              <a:buClr>
                <a:srgbClr val="86D1D8"/>
              </a:buClr>
              <a:buSzPct val="79411"/>
              <a:buNone/>
              <a:tabLst>
                <a:tab pos="398780" algn="l"/>
              </a:tabLst>
            </a:pPr>
            <a:r>
              <a:rPr lang="en-IN" sz="1600" spc="-55" dirty="0">
                <a:latin typeface="Lucida Sans Unicode" panose="020B0602030504020204" pitchFamily="34" charset="0"/>
                <a:cs typeface="Lucida Sans Unicode" panose="020B0602030504020204" pitchFamily="34" charset="0"/>
              </a:rPr>
              <a:t>[4]  "Intelligent Garbage Monitoring System Using IoT“- R. </a:t>
            </a:r>
            <a:r>
              <a:rPr lang="en-IN" sz="1600" spc="-55" dirty="0" err="1">
                <a:latin typeface="Lucida Sans Unicode" panose="020B0602030504020204" pitchFamily="34" charset="0"/>
                <a:cs typeface="Lucida Sans Unicode" panose="020B0602030504020204" pitchFamily="34" charset="0"/>
              </a:rPr>
              <a:t>Hemalatha</a:t>
            </a:r>
            <a:r>
              <a:rPr lang="en-IN" sz="1600" spc="-55" dirty="0">
                <a:latin typeface="Lucida Sans Unicode" panose="020B0602030504020204" pitchFamily="34" charset="0"/>
                <a:cs typeface="Lucida Sans Unicode" panose="020B0602030504020204" pitchFamily="34" charset="0"/>
              </a:rPr>
              <a:t>, S. J. </a:t>
            </a:r>
            <a:r>
              <a:rPr lang="en-IN" sz="1600" spc="-55" dirty="0" err="1">
                <a:latin typeface="Lucida Sans Unicode" panose="020B0602030504020204" pitchFamily="34" charset="0"/>
                <a:cs typeface="Lucida Sans Unicode" panose="020B0602030504020204" pitchFamily="34" charset="0"/>
              </a:rPr>
              <a:t>Suganya</a:t>
            </a:r>
            <a:r>
              <a:rPr lang="en-IN" sz="1600" spc="-55" dirty="0">
                <a:latin typeface="Lucida Sans Unicode" panose="020B0602030504020204" pitchFamily="34" charset="0"/>
                <a:cs typeface="Lucida Sans Unicode" panose="020B0602030504020204" pitchFamily="34" charset="0"/>
              </a:rPr>
              <a:t>, K. Praveen Kumar, and </a:t>
            </a:r>
            <a:r>
              <a:rPr lang="en-IN" sz="1600" spc="-55" dirty="0" err="1">
                <a:latin typeface="Lucida Sans Unicode" panose="020B0602030504020204" pitchFamily="34" charset="0"/>
                <a:cs typeface="Lucida Sans Unicode" panose="020B0602030504020204" pitchFamily="34" charset="0"/>
              </a:rPr>
              <a:t>Dr.</a:t>
            </a:r>
            <a:r>
              <a:rPr lang="en-IN" sz="1600" spc="-55" dirty="0">
                <a:latin typeface="Lucida Sans Unicode" panose="020B0602030504020204" pitchFamily="34" charset="0"/>
                <a:cs typeface="Lucida Sans Unicode" panose="020B0602030504020204" pitchFamily="34" charset="0"/>
              </a:rPr>
              <a:t> T. Ravi,2021.</a:t>
            </a:r>
          </a:p>
          <a:p>
            <a:pPr marL="12065" marR="13335" indent="0" algn="just">
              <a:lnSpc>
                <a:spcPct val="150000"/>
              </a:lnSpc>
              <a:spcBef>
                <a:spcPts val="495"/>
              </a:spcBef>
              <a:buClr>
                <a:srgbClr val="86D1D8"/>
              </a:buClr>
              <a:buSzPct val="79411"/>
              <a:buNone/>
              <a:tabLst>
                <a:tab pos="398780" algn="l"/>
              </a:tabLst>
            </a:pPr>
            <a:r>
              <a:rPr lang="en-IN" sz="1600" spc="-55" dirty="0">
                <a:latin typeface="Lucida Sans Unicode" panose="020B0602030504020204" pitchFamily="34" charset="0"/>
                <a:cs typeface="Lucida Sans Unicode" panose="020B0602030504020204" pitchFamily="34" charset="0"/>
              </a:rPr>
              <a:t>[5] "Smart Waste Management System with IoT Enabled Garbage Bins“- S. R. Navaneethan, A. S. K. Priya, and </a:t>
            </a:r>
            <a:r>
              <a:rPr lang="en-IN" sz="1600" spc="-55" dirty="0" err="1">
                <a:latin typeface="Lucida Sans Unicode" panose="020B0602030504020204" pitchFamily="34" charset="0"/>
                <a:cs typeface="Lucida Sans Unicode" panose="020B0602030504020204" pitchFamily="34" charset="0"/>
              </a:rPr>
              <a:t>Dr.</a:t>
            </a:r>
            <a:r>
              <a:rPr lang="en-IN" sz="1600" spc="-55" dirty="0">
                <a:latin typeface="Lucida Sans Unicode" panose="020B0602030504020204" pitchFamily="34" charset="0"/>
                <a:cs typeface="Lucida Sans Unicode" panose="020B0602030504020204" pitchFamily="34" charset="0"/>
              </a:rPr>
              <a:t> S. Kiruthika,2020.</a:t>
            </a:r>
          </a:p>
          <a:p>
            <a:pPr marL="398145" marR="13335" indent="-386080" algn="just">
              <a:lnSpc>
                <a:spcPts val="1630"/>
              </a:lnSpc>
              <a:spcBef>
                <a:spcPts val="495"/>
              </a:spcBef>
              <a:buClr>
                <a:srgbClr val="86D1D8"/>
              </a:buClr>
              <a:buSzPct val="79411"/>
              <a:buChar char="►"/>
              <a:tabLst>
                <a:tab pos="398780" algn="l"/>
              </a:tabLst>
            </a:pPr>
            <a:endParaRPr spc="-5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561586"/>
            <a:ext cx="2355215" cy="665480"/>
          </a:xfrm>
          <a:prstGeom prst="rect">
            <a:avLst/>
          </a:prstGeom>
        </p:spPr>
        <p:txBody>
          <a:bodyPr vert="horz" wrap="square" lIns="0" tIns="12700" rIns="0" bIns="0" rtlCol="0">
            <a:spAutoFit/>
          </a:bodyPr>
          <a:lstStyle/>
          <a:p>
            <a:pPr marL="12700">
              <a:lnSpc>
                <a:spcPct val="100000"/>
              </a:lnSpc>
              <a:spcBef>
                <a:spcPts val="100"/>
              </a:spcBef>
            </a:pPr>
            <a:r>
              <a:rPr b="1" i="1" spc="160" dirty="0"/>
              <a:t>AGENDA</a:t>
            </a:r>
          </a:p>
        </p:txBody>
      </p:sp>
      <p:sp>
        <p:nvSpPr>
          <p:cNvPr id="3" name="object 3"/>
          <p:cNvSpPr txBox="1"/>
          <p:nvPr/>
        </p:nvSpPr>
        <p:spPr>
          <a:xfrm>
            <a:off x="1449065" y="1190476"/>
            <a:ext cx="5704205" cy="4923912"/>
          </a:xfrm>
          <a:prstGeom prst="rect">
            <a:avLst/>
          </a:prstGeom>
        </p:spPr>
        <p:txBody>
          <a:bodyPr vert="horz" wrap="square" lIns="0" tIns="109220" rIns="0" bIns="0" rtlCol="0">
            <a:spAutoFit/>
          </a:bodyPr>
          <a:lstStyle/>
          <a:p>
            <a:pPr marL="210185" indent="-198120">
              <a:lnSpc>
                <a:spcPct val="100000"/>
              </a:lnSpc>
              <a:spcBef>
                <a:spcPts val="860"/>
              </a:spcBef>
              <a:buAutoNum type="romanUcPeriod"/>
              <a:tabLst>
                <a:tab pos="210820" algn="l"/>
              </a:tabLst>
            </a:pPr>
            <a:r>
              <a:rPr sz="2000" spc="-70" dirty="0">
                <a:solidFill>
                  <a:srgbClr val="FFFFFF"/>
                </a:solidFill>
                <a:latin typeface="Lucida Sans Unicode"/>
                <a:cs typeface="Lucida Sans Unicode"/>
              </a:rPr>
              <a:t>ABSTRACT</a:t>
            </a:r>
            <a:endParaRPr sz="2000" dirty="0">
              <a:latin typeface="Lucida Sans Unicode"/>
              <a:cs typeface="Lucida Sans Unicode"/>
            </a:endParaRPr>
          </a:p>
          <a:p>
            <a:pPr marL="267335" indent="-255270">
              <a:lnSpc>
                <a:spcPct val="100000"/>
              </a:lnSpc>
              <a:spcBef>
                <a:spcPts val="760"/>
              </a:spcBef>
              <a:buAutoNum type="romanUcPeriod"/>
              <a:tabLst>
                <a:tab pos="267970" algn="l"/>
              </a:tabLst>
            </a:pPr>
            <a:r>
              <a:rPr sz="2000" spc="-55" dirty="0">
                <a:solidFill>
                  <a:srgbClr val="FFFFFF"/>
                </a:solidFill>
                <a:latin typeface="Lucida Sans Unicode"/>
                <a:cs typeface="Lucida Sans Unicode"/>
              </a:rPr>
              <a:t>INTRODUCTION</a:t>
            </a:r>
            <a:endParaRPr sz="2000" dirty="0">
              <a:latin typeface="Lucida Sans Unicode"/>
              <a:cs typeface="Lucida Sans Unicode"/>
            </a:endParaRPr>
          </a:p>
          <a:p>
            <a:pPr marL="325120" indent="-313055">
              <a:lnSpc>
                <a:spcPct val="100000"/>
              </a:lnSpc>
              <a:spcBef>
                <a:spcPts val="760"/>
              </a:spcBef>
              <a:buAutoNum type="romanUcPeriod"/>
              <a:tabLst>
                <a:tab pos="325755" algn="l"/>
              </a:tabLst>
            </a:pPr>
            <a:r>
              <a:rPr sz="2000" spc="25" dirty="0">
                <a:solidFill>
                  <a:srgbClr val="FFFFFF"/>
                </a:solidFill>
                <a:latin typeface="Lucida Sans Unicode"/>
                <a:cs typeface="Lucida Sans Unicode"/>
              </a:rPr>
              <a:t>OBJECTIVE</a:t>
            </a:r>
            <a:endParaRPr sz="2000" dirty="0">
              <a:latin typeface="Lucida Sans Unicode"/>
              <a:cs typeface="Lucida Sans Unicode"/>
            </a:endParaRPr>
          </a:p>
          <a:p>
            <a:pPr marL="388620" indent="-376555">
              <a:lnSpc>
                <a:spcPct val="100000"/>
              </a:lnSpc>
              <a:spcBef>
                <a:spcPts val="760"/>
              </a:spcBef>
              <a:buAutoNum type="romanUcPeriod"/>
              <a:tabLst>
                <a:tab pos="389255" algn="l"/>
              </a:tabLst>
            </a:pPr>
            <a:r>
              <a:rPr sz="2000" spc="-130" dirty="0">
                <a:solidFill>
                  <a:srgbClr val="FFFFFF"/>
                </a:solidFill>
                <a:latin typeface="Lucida Sans Unicode"/>
                <a:cs typeface="Lucida Sans Unicode"/>
              </a:rPr>
              <a:t>LITERATUR</a:t>
            </a:r>
            <a:r>
              <a:rPr sz="2000" spc="-114" dirty="0">
                <a:solidFill>
                  <a:srgbClr val="FFFFFF"/>
                </a:solidFill>
                <a:latin typeface="Lucida Sans Unicode"/>
                <a:cs typeface="Lucida Sans Unicode"/>
              </a:rPr>
              <a:t>E</a:t>
            </a:r>
            <a:r>
              <a:rPr sz="2000" spc="-85" dirty="0">
                <a:solidFill>
                  <a:srgbClr val="FFFFFF"/>
                </a:solidFill>
                <a:latin typeface="Lucida Sans Unicode"/>
                <a:cs typeface="Lucida Sans Unicode"/>
              </a:rPr>
              <a:t> </a:t>
            </a:r>
            <a:r>
              <a:rPr sz="2000" spc="-40" dirty="0">
                <a:solidFill>
                  <a:srgbClr val="FFFFFF"/>
                </a:solidFill>
                <a:latin typeface="Lucida Sans Unicode"/>
                <a:cs typeface="Lucida Sans Unicode"/>
              </a:rPr>
              <a:t>SURVEY</a:t>
            </a:r>
            <a:endParaRPr sz="2000" dirty="0">
              <a:latin typeface="Lucida Sans Unicode"/>
              <a:cs typeface="Lucida Sans Unicode"/>
            </a:endParaRPr>
          </a:p>
          <a:p>
            <a:pPr marL="1097280" lvl="1" indent="-314325">
              <a:lnSpc>
                <a:spcPct val="100000"/>
              </a:lnSpc>
              <a:spcBef>
                <a:spcPts val="760"/>
              </a:spcBef>
              <a:buAutoNum type="alphaLcPeriod"/>
              <a:tabLst>
                <a:tab pos="1097915" algn="l"/>
              </a:tabLst>
            </a:pPr>
            <a:r>
              <a:rPr sz="2000" spc="-75" dirty="0">
                <a:solidFill>
                  <a:srgbClr val="FFFFFF"/>
                </a:solidFill>
                <a:latin typeface="Lucida Sans Unicode"/>
                <a:cs typeface="Lucida Sans Unicode"/>
              </a:rPr>
              <a:t>KE</a:t>
            </a:r>
            <a:r>
              <a:rPr sz="2000" spc="-70" dirty="0">
                <a:solidFill>
                  <a:srgbClr val="FFFFFF"/>
                </a:solidFill>
                <a:latin typeface="Lucida Sans Unicode"/>
                <a:cs typeface="Lucida Sans Unicode"/>
              </a:rPr>
              <a:t>Y</a:t>
            </a:r>
            <a:r>
              <a:rPr sz="2000" spc="-85" dirty="0">
                <a:solidFill>
                  <a:srgbClr val="FFFFFF"/>
                </a:solidFill>
                <a:latin typeface="Lucida Sans Unicode"/>
                <a:cs typeface="Lucida Sans Unicode"/>
              </a:rPr>
              <a:t> </a:t>
            </a:r>
            <a:r>
              <a:rPr sz="2000" spc="5" dirty="0">
                <a:solidFill>
                  <a:srgbClr val="FFFFFF"/>
                </a:solidFill>
                <a:latin typeface="Lucida Sans Unicode"/>
                <a:cs typeface="Lucida Sans Unicode"/>
              </a:rPr>
              <a:t>CHALLENGES</a:t>
            </a:r>
            <a:endParaRPr lang="en-IN" sz="2000" spc="5" dirty="0">
              <a:solidFill>
                <a:srgbClr val="FFFFFF"/>
              </a:solidFill>
              <a:latin typeface="Lucida Sans Unicode"/>
              <a:cs typeface="Lucida Sans Unicode"/>
            </a:endParaRPr>
          </a:p>
          <a:p>
            <a:pPr marL="1097280" lvl="1" indent="-314325">
              <a:lnSpc>
                <a:spcPct val="100000"/>
              </a:lnSpc>
              <a:spcBef>
                <a:spcPts val="760"/>
              </a:spcBef>
              <a:buAutoNum type="alphaLcPeriod"/>
              <a:tabLst>
                <a:tab pos="1097915" algn="l"/>
              </a:tabLst>
            </a:pPr>
            <a:r>
              <a:rPr lang="en-IN" sz="2000" spc="5" dirty="0">
                <a:solidFill>
                  <a:srgbClr val="FFFFFF"/>
                </a:solidFill>
                <a:latin typeface="Lucida Sans Unicode"/>
                <a:cs typeface="Lucida Sans Unicode"/>
              </a:rPr>
              <a:t>MOTIVATION</a:t>
            </a:r>
            <a:endParaRPr sz="2000" dirty="0">
              <a:latin typeface="Lucida Sans Unicode"/>
              <a:cs typeface="Lucida Sans Unicode"/>
            </a:endParaRPr>
          </a:p>
          <a:p>
            <a:pPr marL="330835" indent="-318770">
              <a:lnSpc>
                <a:spcPct val="100000"/>
              </a:lnSpc>
              <a:spcBef>
                <a:spcPts val="760"/>
              </a:spcBef>
              <a:buAutoNum type="romanUcPeriod"/>
              <a:tabLst>
                <a:tab pos="331470" algn="l"/>
              </a:tabLst>
            </a:pPr>
            <a:r>
              <a:rPr sz="2000" spc="-65" dirty="0">
                <a:solidFill>
                  <a:srgbClr val="FFFFFF"/>
                </a:solidFill>
                <a:latin typeface="Lucida Sans Unicode"/>
                <a:cs typeface="Lucida Sans Unicode"/>
              </a:rPr>
              <a:t>EXISTIN</a:t>
            </a:r>
            <a:r>
              <a:rPr sz="2000" spc="-85" dirty="0">
                <a:solidFill>
                  <a:srgbClr val="FFFFFF"/>
                </a:solidFill>
                <a:latin typeface="Lucida Sans Unicode"/>
                <a:cs typeface="Lucida Sans Unicode"/>
              </a:rPr>
              <a:t>G </a:t>
            </a:r>
            <a:r>
              <a:rPr sz="2000" spc="-95" dirty="0">
                <a:solidFill>
                  <a:srgbClr val="FFFFFF"/>
                </a:solidFill>
                <a:latin typeface="Lucida Sans Unicode"/>
                <a:cs typeface="Lucida Sans Unicode"/>
              </a:rPr>
              <a:t>SYSTEM</a:t>
            </a:r>
            <a:endParaRPr sz="2000" dirty="0">
              <a:latin typeface="Lucida Sans Unicode"/>
              <a:cs typeface="Lucida Sans Unicode"/>
            </a:endParaRPr>
          </a:p>
          <a:p>
            <a:pPr marL="12700" marR="3011170">
              <a:lnSpc>
                <a:spcPct val="131700"/>
              </a:lnSpc>
              <a:buAutoNum type="romanUcPeriod"/>
              <a:tabLst>
                <a:tab pos="389255" algn="l"/>
              </a:tabLst>
            </a:pPr>
            <a:r>
              <a:rPr sz="2000" spc="40" dirty="0">
                <a:solidFill>
                  <a:srgbClr val="FFFFFF"/>
                </a:solidFill>
                <a:latin typeface="Lucida Sans Unicode"/>
                <a:cs typeface="Lucida Sans Unicode"/>
              </a:rPr>
              <a:t>PROPOSED</a:t>
            </a:r>
            <a:r>
              <a:rPr sz="2000" spc="-155" dirty="0">
                <a:solidFill>
                  <a:srgbClr val="FFFFFF"/>
                </a:solidFill>
                <a:latin typeface="Lucida Sans Unicode"/>
                <a:cs typeface="Lucida Sans Unicode"/>
              </a:rPr>
              <a:t> </a:t>
            </a:r>
            <a:r>
              <a:rPr sz="2000" spc="-95" dirty="0">
                <a:solidFill>
                  <a:srgbClr val="FFFFFF"/>
                </a:solidFill>
                <a:latin typeface="Lucida Sans Unicode"/>
                <a:cs typeface="Lucida Sans Unicode"/>
              </a:rPr>
              <a:t>SYSTEM </a:t>
            </a:r>
            <a:r>
              <a:rPr sz="2000" spc="-620" dirty="0">
                <a:solidFill>
                  <a:srgbClr val="FFFFFF"/>
                </a:solidFill>
                <a:latin typeface="Lucida Sans Unicode"/>
                <a:cs typeface="Lucida Sans Unicode"/>
              </a:rPr>
              <a:t> </a:t>
            </a:r>
            <a:r>
              <a:rPr sz="2000" spc="-30" dirty="0">
                <a:solidFill>
                  <a:srgbClr val="FFFFFF"/>
                </a:solidFill>
                <a:latin typeface="Lucida Sans Unicode"/>
                <a:cs typeface="Lucida Sans Unicode"/>
              </a:rPr>
              <a:t>VII.MODULES</a:t>
            </a:r>
            <a:endParaRPr sz="2000" dirty="0">
              <a:latin typeface="Lucida Sans Unicode"/>
              <a:cs typeface="Lucida Sans Unicode"/>
            </a:endParaRPr>
          </a:p>
          <a:p>
            <a:pPr marL="502920" indent="-490855">
              <a:lnSpc>
                <a:spcPct val="100000"/>
              </a:lnSpc>
              <a:spcBef>
                <a:spcPts val="760"/>
              </a:spcBef>
              <a:buAutoNum type="romanUcPeriod" startAt="8"/>
              <a:tabLst>
                <a:tab pos="503555" algn="l"/>
              </a:tabLst>
            </a:pPr>
            <a:r>
              <a:rPr sz="2000" spc="-90" dirty="0">
                <a:solidFill>
                  <a:srgbClr val="FFFFFF"/>
                </a:solidFill>
                <a:latin typeface="Lucida Sans Unicode"/>
                <a:cs typeface="Lucida Sans Unicode"/>
              </a:rPr>
              <a:t>SYSTE</a:t>
            </a:r>
            <a:r>
              <a:rPr sz="2000" spc="-125" dirty="0">
                <a:solidFill>
                  <a:srgbClr val="FFFFFF"/>
                </a:solidFill>
                <a:latin typeface="Lucida Sans Unicode"/>
                <a:cs typeface="Lucida Sans Unicode"/>
              </a:rPr>
              <a:t>M</a:t>
            </a:r>
            <a:r>
              <a:rPr sz="2000" spc="-85" dirty="0">
                <a:solidFill>
                  <a:srgbClr val="FFFFFF"/>
                </a:solidFill>
                <a:latin typeface="Lucida Sans Unicode"/>
                <a:cs typeface="Lucida Sans Unicode"/>
              </a:rPr>
              <a:t> </a:t>
            </a:r>
            <a:r>
              <a:rPr sz="2000" spc="-65" dirty="0">
                <a:solidFill>
                  <a:srgbClr val="FFFFFF"/>
                </a:solidFill>
                <a:latin typeface="Lucida Sans Unicode"/>
                <a:cs typeface="Lucida Sans Unicode"/>
              </a:rPr>
              <a:t>ARCHITECTURE</a:t>
            </a:r>
            <a:endParaRPr sz="2000" dirty="0">
              <a:latin typeface="Lucida Sans Unicode"/>
              <a:cs typeface="Lucida Sans Unicode"/>
            </a:endParaRPr>
          </a:p>
          <a:p>
            <a:pPr marL="364490" indent="-352425">
              <a:lnSpc>
                <a:spcPct val="100000"/>
              </a:lnSpc>
              <a:spcBef>
                <a:spcPts val="760"/>
              </a:spcBef>
              <a:buAutoNum type="romanUcPeriod" startAt="8"/>
              <a:tabLst>
                <a:tab pos="365125" algn="l"/>
              </a:tabLst>
            </a:pPr>
            <a:r>
              <a:rPr sz="2000" spc="35" dirty="0">
                <a:solidFill>
                  <a:srgbClr val="FFFFFF"/>
                </a:solidFill>
                <a:latin typeface="Lucida Sans Unicode"/>
                <a:cs typeface="Lucida Sans Unicode"/>
              </a:rPr>
              <a:t>CONCLUSIO</a:t>
            </a:r>
            <a:r>
              <a:rPr sz="2000" spc="45" dirty="0">
                <a:solidFill>
                  <a:srgbClr val="FFFFFF"/>
                </a:solidFill>
                <a:latin typeface="Lucida Sans Unicode"/>
                <a:cs typeface="Lucida Sans Unicode"/>
              </a:rPr>
              <a:t>N</a:t>
            </a:r>
            <a:r>
              <a:rPr sz="2000" spc="-85" dirty="0">
                <a:solidFill>
                  <a:srgbClr val="FFFFFF"/>
                </a:solidFill>
                <a:latin typeface="Lucida Sans Unicode"/>
                <a:cs typeface="Lucida Sans Unicode"/>
              </a:rPr>
              <a:t> </a:t>
            </a:r>
            <a:r>
              <a:rPr sz="2000" spc="25" dirty="0">
                <a:solidFill>
                  <a:srgbClr val="FFFFFF"/>
                </a:solidFill>
                <a:latin typeface="Lucida Sans Unicode"/>
                <a:cs typeface="Lucida Sans Unicode"/>
              </a:rPr>
              <a:t>AN</a:t>
            </a:r>
            <a:r>
              <a:rPr sz="2000" spc="30" dirty="0">
                <a:solidFill>
                  <a:srgbClr val="FFFFFF"/>
                </a:solidFill>
                <a:latin typeface="Lucida Sans Unicode"/>
                <a:cs typeface="Lucida Sans Unicode"/>
              </a:rPr>
              <a:t>D</a:t>
            </a:r>
            <a:r>
              <a:rPr sz="2000" spc="-85" dirty="0">
                <a:solidFill>
                  <a:srgbClr val="FFFFFF"/>
                </a:solidFill>
                <a:latin typeface="Lucida Sans Unicode"/>
                <a:cs typeface="Lucida Sans Unicode"/>
              </a:rPr>
              <a:t> </a:t>
            </a:r>
            <a:r>
              <a:rPr sz="2000" spc="-130" dirty="0">
                <a:solidFill>
                  <a:srgbClr val="FFFFFF"/>
                </a:solidFill>
                <a:latin typeface="Lucida Sans Unicode"/>
                <a:cs typeface="Lucida Sans Unicode"/>
              </a:rPr>
              <a:t>FUTUR</a:t>
            </a:r>
            <a:r>
              <a:rPr sz="2000" spc="-110" dirty="0">
                <a:solidFill>
                  <a:srgbClr val="FFFFFF"/>
                </a:solidFill>
                <a:latin typeface="Lucida Sans Unicode"/>
                <a:cs typeface="Lucida Sans Unicode"/>
              </a:rPr>
              <a:t>E</a:t>
            </a:r>
            <a:r>
              <a:rPr sz="2000" spc="-85" dirty="0">
                <a:solidFill>
                  <a:srgbClr val="FFFFFF"/>
                </a:solidFill>
                <a:latin typeface="Lucida Sans Unicode"/>
                <a:cs typeface="Lucida Sans Unicode"/>
              </a:rPr>
              <a:t> </a:t>
            </a:r>
            <a:r>
              <a:rPr sz="2000" spc="-20" dirty="0">
                <a:solidFill>
                  <a:srgbClr val="FFFFFF"/>
                </a:solidFill>
                <a:latin typeface="Lucida Sans Unicode"/>
                <a:cs typeface="Lucida Sans Unicode"/>
              </a:rPr>
              <a:t>ENHANCEMENTS</a:t>
            </a:r>
            <a:endParaRPr sz="2000" dirty="0">
              <a:latin typeface="Lucida Sans Unicode"/>
              <a:cs typeface="Lucida Sans Unicode"/>
            </a:endParaRPr>
          </a:p>
          <a:p>
            <a:pPr marL="306705" indent="-294640">
              <a:lnSpc>
                <a:spcPct val="100000"/>
              </a:lnSpc>
              <a:spcBef>
                <a:spcPts val="760"/>
              </a:spcBef>
              <a:buAutoNum type="romanUcPeriod" startAt="8"/>
              <a:tabLst>
                <a:tab pos="307340" algn="l"/>
              </a:tabLst>
            </a:pPr>
            <a:r>
              <a:rPr sz="2000" spc="-15" dirty="0">
                <a:solidFill>
                  <a:srgbClr val="FFFFFF"/>
                </a:solidFill>
                <a:latin typeface="Lucida Sans Unicode"/>
                <a:cs typeface="Lucida Sans Unicode"/>
              </a:rPr>
              <a:t>REFERENCES</a:t>
            </a:r>
            <a:endParaRPr sz="2000" dirty="0">
              <a:latin typeface="Lucida Sans Unicode"/>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2633" y="457200"/>
            <a:ext cx="2595245" cy="665480"/>
          </a:xfrm>
          <a:prstGeom prst="rect">
            <a:avLst/>
          </a:prstGeom>
        </p:spPr>
        <p:txBody>
          <a:bodyPr vert="horz" wrap="square" lIns="0" tIns="12700" rIns="0" bIns="0" rtlCol="0">
            <a:spAutoFit/>
          </a:bodyPr>
          <a:lstStyle/>
          <a:p>
            <a:pPr marL="12700">
              <a:lnSpc>
                <a:spcPct val="100000"/>
              </a:lnSpc>
              <a:spcBef>
                <a:spcPts val="100"/>
              </a:spcBef>
            </a:pPr>
            <a:r>
              <a:rPr b="1" i="1" spc="-145" dirty="0"/>
              <a:t>ABSTRACT</a:t>
            </a:r>
          </a:p>
        </p:txBody>
      </p:sp>
      <p:sp>
        <p:nvSpPr>
          <p:cNvPr id="3" name="object 3"/>
          <p:cNvSpPr txBox="1"/>
          <p:nvPr/>
        </p:nvSpPr>
        <p:spPr>
          <a:xfrm>
            <a:off x="1262633" y="1601428"/>
            <a:ext cx="8789670" cy="4667945"/>
          </a:xfrm>
          <a:prstGeom prst="rect">
            <a:avLst/>
          </a:prstGeom>
        </p:spPr>
        <p:txBody>
          <a:bodyPr vert="horz" wrap="square" lIns="0" tIns="12700" rIns="0" bIns="0" rtlCol="0">
            <a:spAutoFit/>
          </a:bodyPr>
          <a:lstStyle/>
          <a:p>
            <a:pPr marL="12700" algn="just">
              <a:lnSpc>
                <a:spcPct val="100000"/>
              </a:lnSpc>
              <a:spcBef>
                <a:spcPts val="100"/>
              </a:spcBef>
            </a:pPr>
            <a:r>
              <a:rPr lang="en-US" sz="2000" spc="-90" dirty="0">
                <a:solidFill>
                  <a:srgbClr val="FFFFFF"/>
                </a:solidFill>
                <a:latin typeface="Lucida Sans Unicode"/>
                <a:cs typeface="Lucida Sans Unicode"/>
              </a:rPr>
              <a:t>In the era of rapid urbanization and increasing environmental concerns, efficient waste management systems are essential for sustainable development. Traditional waste management methods often suffer from inefficiencies, leading to environmental pollution and resource wastage. To address these challenges, the Smart Dustbin project proposes an innovative IoT-enabled waste management solution.</a:t>
            </a:r>
          </a:p>
          <a:p>
            <a:pPr marL="12700" algn="just">
              <a:lnSpc>
                <a:spcPct val="100000"/>
              </a:lnSpc>
              <a:spcBef>
                <a:spcPts val="100"/>
              </a:spcBef>
            </a:pPr>
            <a:endParaRPr lang="en-US" sz="2000" spc="-90" dirty="0">
              <a:solidFill>
                <a:srgbClr val="FFFFFF"/>
              </a:solidFill>
              <a:latin typeface="Lucida Sans Unicode"/>
              <a:cs typeface="Lucida Sans Unicode"/>
            </a:endParaRPr>
          </a:p>
          <a:p>
            <a:pPr marL="12700" algn="just">
              <a:lnSpc>
                <a:spcPct val="100000"/>
              </a:lnSpc>
              <a:spcBef>
                <a:spcPts val="100"/>
              </a:spcBef>
            </a:pPr>
            <a:r>
              <a:rPr lang="en-US" sz="2000" spc="-90" dirty="0">
                <a:solidFill>
                  <a:srgbClr val="FFFFFF"/>
                </a:solidFill>
                <a:latin typeface="Lucida Sans Unicode"/>
                <a:cs typeface="Lucida Sans Unicode"/>
              </a:rPr>
              <a:t>The Smart Dustbin integrates Internet of Things (IoT) technology with traditional waste bins to create a connected and intelligent waste management system. Each dustbin is equipped with sensors to detect the level of waste accumulation in real-time. These sensors transmit data to a centralized server using wireless communication protocols such as Wi-Fi. The centralized server employs advanced data analytics algorithms to process the incoming data and generate actionable insights.</a:t>
            </a:r>
          </a:p>
          <a:p>
            <a:pPr marL="12700" algn="just">
              <a:lnSpc>
                <a:spcPct val="100000"/>
              </a:lnSpc>
              <a:spcBef>
                <a:spcPts val="100"/>
              </a:spcBef>
            </a:pPr>
            <a:endParaRPr sz="2000" dirty="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36" y="456782"/>
            <a:ext cx="4005263" cy="665480"/>
          </a:xfrm>
          <a:prstGeom prst="rect">
            <a:avLst/>
          </a:prstGeom>
        </p:spPr>
        <p:txBody>
          <a:bodyPr vert="horz" wrap="square" lIns="0" tIns="12700" rIns="0" bIns="0" rtlCol="0">
            <a:spAutoFit/>
          </a:bodyPr>
          <a:lstStyle/>
          <a:p>
            <a:pPr marL="12700">
              <a:lnSpc>
                <a:spcPct val="100000"/>
              </a:lnSpc>
              <a:spcBef>
                <a:spcPts val="100"/>
              </a:spcBef>
            </a:pPr>
            <a:r>
              <a:rPr b="1" i="1" spc="-110" dirty="0"/>
              <a:t>INTRODUCTION</a:t>
            </a:r>
          </a:p>
        </p:txBody>
      </p:sp>
      <p:sp>
        <p:nvSpPr>
          <p:cNvPr id="3" name="object 3"/>
          <p:cNvSpPr txBox="1"/>
          <p:nvPr/>
        </p:nvSpPr>
        <p:spPr>
          <a:xfrm>
            <a:off x="1176338" y="1657610"/>
            <a:ext cx="9067800" cy="4975721"/>
          </a:xfrm>
          <a:prstGeom prst="rect">
            <a:avLst/>
          </a:prstGeom>
        </p:spPr>
        <p:txBody>
          <a:bodyPr vert="horz" wrap="square" lIns="0" tIns="12700" rIns="0" bIns="0" rtlCol="0">
            <a:spAutoFit/>
          </a:bodyPr>
          <a:lstStyle/>
          <a:p>
            <a:pPr marL="12700" algn="just">
              <a:lnSpc>
                <a:spcPct val="100000"/>
              </a:lnSpc>
              <a:spcBef>
                <a:spcPts val="100"/>
              </a:spcBef>
            </a:pPr>
            <a:r>
              <a:rPr lang="en-US" sz="2000" spc="95" dirty="0">
                <a:solidFill>
                  <a:srgbClr val="FFFFFF"/>
                </a:solidFill>
                <a:latin typeface="Lucida Sans Unicode"/>
                <a:cs typeface="Lucida Sans Unicode"/>
              </a:rPr>
              <a:t>In the era of rapid urbanization and technological advancement, the Internet of Things (IoT) has emerged as a revolutionary paradigm, redefining the way we interact with our surroundings. One of the innovative applications of IoT technology is the development of smart dustbins, which offer an intelligent solution to waste management challenges in urban environments. </a:t>
            </a:r>
          </a:p>
          <a:p>
            <a:pPr marL="12700" algn="just">
              <a:lnSpc>
                <a:spcPct val="100000"/>
              </a:lnSpc>
              <a:spcBef>
                <a:spcPts val="100"/>
              </a:spcBef>
            </a:pPr>
            <a:endParaRPr lang="en-US" sz="2000" spc="95" dirty="0">
              <a:solidFill>
                <a:srgbClr val="FFFFFF"/>
              </a:solidFill>
              <a:latin typeface="Lucida Sans Unicode"/>
              <a:cs typeface="Lucida Sans Unicode"/>
            </a:endParaRPr>
          </a:p>
          <a:p>
            <a:pPr marL="12700" algn="just">
              <a:lnSpc>
                <a:spcPct val="100000"/>
              </a:lnSpc>
              <a:spcBef>
                <a:spcPts val="100"/>
              </a:spcBef>
            </a:pPr>
            <a:r>
              <a:rPr lang="en-US" sz="2000" spc="95" dirty="0">
                <a:solidFill>
                  <a:srgbClr val="FFFFFF"/>
                </a:solidFill>
                <a:latin typeface="Lucida Sans Unicode"/>
                <a:cs typeface="Lucida Sans Unicode"/>
              </a:rPr>
              <a:t>Smart dustbins leverage the power of IoT to enhance the efficiency and effectiveness of waste collection and disposal processes. These intelligent bins are equipped with various sensors and connectivity features, allowing them to communicate with central management systems and other connected devices in real-time. In this report, we delve into the design, functionality, and potential benefits of smart dustbins in the context of IoT-based waste management systems. </a:t>
            </a:r>
          </a:p>
          <a:p>
            <a:pPr marL="12700" algn="just">
              <a:lnSpc>
                <a:spcPct val="100000"/>
              </a:lnSpc>
              <a:spcBef>
                <a:spcPts val="100"/>
              </a:spcBef>
            </a:pPr>
            <a:endParaRPr sz="2000" dirty="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610267"/>
            <a:ext cx="2780030" cy="665480"/>
          </a:xfrm>
          <a:prstGeom prst="rect">
            <a:avLst/>
          </a:prstGeom>
        </p:spPr>
        <p:txBody>
          <a:bodyPr vert="horz" wrap="square" lIns="0" tIns="12700" rIns="0" bIns="0" rtlCol="0">
            <a:spAutoFit/>
          </a:bodyPr>
          <a:lstStyle/>
          <a:p>
            <a:pPr marL="12700">
              <a:lnSpc>
                <a:spcPct val="100000"/>
              </a:lnSpc>
              <a:spcBef>
                <a:spcPts val="100"/>
              </a:spcBef>
            </a:pPr>
            <a:r>
              <a:rPr b="1" i="1" spc="65" dirty="0"/>
              <a:t>OBJECTIVE</a:t>
            </a:r>
          </a:p>
        </p:txBody>
      </p:sp>
      <p:sp>
        <p:nvSpPr>
          <p:cNvPr id="3" name="object 3"/>
          <p:cNvSpPr txBox="1"/>
          <p:nvPr/>
        </p:nvSpPr>
        <p:spPr>
          <a:xfrm>
            <a:off x="1125574" y="1559955"/>
            <a:ext cx="9149715" cy="4655121"/>
          </a:xfrm>
          <a:prstGeom prst="rect">
            <a:avLst/>
          </a:prstGeom>
        </p:spPr>
        <p:txBody>
          <a:bodyPr vert="horz" wrap="square" lIns="0" tIns="12700" rIns="0" bIns="0" rtlCol="0">
            <a:spAutoFit/>
          </a:bodyPr>
          <a:lstStyle/>
          <a:p>
            <a:pPr marL="405765" indent="-393700" algn="just">
              <a:lnSpc>
                <a:spcPct val="100000"/>
              </a:lnSpc>
              <a:spcBef>
                <a:spcPts val="100"/>
              </a:spcBef>
              <a:buClr>
                <a:srgbClr val="86D1D8"/>
              </a:buClr>
              <a:buSzPct val="80000"/>
              <a:buFont typeface="Wingdings" panose="05000000000000000000" pitchFamily="2" charset="2"/>
              <a:buChar char="§"/>
              <a:tabLst>
                <a:tab pos="405765" algn="l"/>
                <a:tab pos="406400" algn="l"/>
              </a:tabLst>
            </a:pPr>
            <a:r>
              <a:rPr sz="2000" spc="-175" dirty="0">
                <a:solidFill>
                  <a:srgbClr val="FFFFFF"/>
                </a:solidFill>
                <a:latin typeface="Lucida Sans Unicode"/>
                <a:cs typeface="Lucida Sans Unicode"/>
              </a:rPr>
              <a:t>T</a:t>
            </a:r>
            <a:r>
              <a:rPr sz="2000" spc="-165" dirty="0">
                <a:solidFill>
                  <a:srgbClr val="FFFFFF"/>
                </a:solidFill>
                <a:latin typeface="Lucida Sans Unicode"/>
                <a:cs typeface="Lucida Sans Unicode"/>
              </a:rPr>
              <a:t>o</a:t>
            </a:r>
            <a:r>
              <a:rPr sz="2000" spc="-85" dirty="0">
                <a:solidFill>
                  <a:srgbClr val="FFFFFF"/>
                </a:solidFill>
                <a:latin typeface="Lucida Sans Unicode"/>
                <a:cs typeface="Lucida Sans Unicode"/>
              </a:rPr>
              <a:t> </a:t>
            </a:r>
            <a:r>
              <a:rPr lang="en-IN" sz="2000" spc="75" dirty="0">
                <a:solidFill>
                  <a:srgbClr val="FFFFFF"/>
                </a:solidFill>
                <a:latin typeface="Lucida Sans Unicode"/>
                <a:cs typeface="Lucida Sans Unicode"/>
              </a:rPr>
              <a:t>modernize waste management system</a:t>
            </a:r>
            <a:r>
              <a:rPr sz="2000" spc="55" dirty="0">
                <a:solidFill>
                  <a:srgbClr val="FFFFFF"/>
                </a:solidFill>
                <a:latin typeface="Lucida Sans Unicode"/>
                <a:cs typeface="Lucida Sans Unicode"/>
              </a:rPr>
              <a:t>.</a:t>
            </a:r>
            <a:endParaRPr sz="2000" dirty="0">
              <a:latin typeface="Lucida Sans Unicode"/>
              <a:cs typeface="Lucida Sans Unicode"/>
            </a:endParaRPr>
          </a:p>
          <a:p>
            <a:pPr marL="405765" marR="8255" indent="-393700" algn="just">
              <a:lnSpc>
                <a:spcPct val="150000"/>
              </a:lnSpc>
              <a:spcBef>
                <a:spcPts val="10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60" dirty="0">
                <a:solidFill>
                  <a:srgbClr val="FFFFFF"/>
                </a:solidFill>
                <a:latin typeface="Lucida Sans Unicode"/>
                <a:cs typeface="Lucida Sans Unicode"/>
              </a:rPr>
              <a:t> </a:t>
            </a:r>
            <a:r>
              <a:rPr lang="en-IN" sz="2000" spc="-15" dirty="0">
                <a:solidFill>
                  <a:srgbClr val="FFFFFF"/>
                </a:solidFill>
                <a:latin typeface="Lucida Sans Unicode"/>
                <a:cs typeface="Lucida Sans Unicode"/>
              </a:rPr>
              <a:t>address challenges of urban waste management accumulation</a:t>
            </a:r>
            <a:r>
              <a:rPr sz="2000" spc="-3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22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85" dirty="0">
                <a:solidFill>
                  <a:srgbClr val="FFFFFF"/>
                </a:solidFill>
                <a:latin typeface="Lucida Sans Unicode"/>
                <a:cs typeface="Lucida Sans Unicode"/>
              </a:rPr>
              <a:t> </a:t>
            </a:r>
            <a:r>
              <a:rPr lang="en-IN" sz="2000" spc="80" dirty="0">
                <a:solidFill>
                  <a:srgbClr val="FFFFFF"/>
                </a:solidFill>
                <a:latin typeface="Lucida Sans Unicode"/>
                <a:cs typeface="Lucida Sans Unicode"/>
              </a:rPr>
              <a:t>optimize waste collection routes, minimize overflowing bins  by integrating smart dustbin with IoT sensors.</a:t>
            </a:r>
            <a:r>
              <a:rPr sz="2000" spc="45" dirty="0">
                <a:solidFill>
                  <a:srgbClr val="FFFFFF"/>
                </a:solidFill>
                <a:latin typeface="Lucida Sans Unicode"/>
                <a:cs typeface="Lucida Sans Unicode"/>
              </a:rPr>
              <a:t>.</a:t>
            </a:r>
            <a:endParaRPr sz="2000" dirty="0">
              <a:latin typeface="Lucida Sans Unicode"/>
              <a:cs typeface="Lucida Sans Unicode"/>
            </a:endParaRPr>
          </a:p>
          <a:p>
            <a:pPr marL="405765" marR="5080" indent="-393700" algn="just">
              <a:lnSpc>
                <a:spcPct val="150000"/>
              </a:lnSpc>
              <a:spcBef>
                <a:spcPts val="10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10" dirty="0">
                <a:solidFill>
                  <a:srgbClr val="FFFFFF"/>
                </a:solidFill>
                <a:latin typeface="Lucida Sans Unicode"/>
                <a:cs typeface="Lucida Sans Unicode"/>
              </a:rPr>
              <a:t> </a:t>
            </a:r>
            <a:r>
              <a:rPr lang="en-IN" sz="2000" spc="-15" dirty="0">
                <a:solidFill>
                  <a:srgbClr val="FFFFFF"/>
                </a:solidFill>
                <a:latin typeface="Lucida Sans Unicode"/>
                <a:cs typeface="Lucida Sans Unicode"/>
              </a:rPr>
              <a:t>promote sustainable waste practices by proper disposal mechanisms</a:t>
            </a:r>
            <a:r>
              <a:rPr sz="2000" spc="10"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22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85" dirty="0">
                <a:solidFill>
                  <a:srgbClr val="FFFFFF"/>
                </a:solidFill>
                <a:latin typeface="Lucida Sans Unicode"/>
                <a:cs typeface="Lucida Sans Unicode"/>
              </a:rPr>
              <a:t> </a:t>
            </a:r>
            <a:r>
              <a:rPr lang="en-IN" sz="2000" spc="-15" dirty="0">
                <a:solidFill>
                  <a:srgbClr val="FFFFFF"/>
                </a:solidFill>
                <a:latin typeface="Lucida Sans Unicode"/>
                <a:cs typeface="Lucida Sans Unicode"/>
              </a:rPr>
              <a:t>facilitate data-driven decision making for waste management authorities</a:t>
            </a:r>
            <a:r>
              <a:rPr sz="2000" spc="5" dirty="0">
                <a:solidFill>
                  <a:srgbClr val="FFFFFF"/>
                </a:solidFill>
                <a:latin typeface="Lucida Sans Unicode"/>
                <a:cs typeface="Lucida Sans Unicode"/>
              </a:rPr>
              <a:t>.</a:t>
            </a:r>
            <a:endParaRPr lang="en-IN" sz="2000" spc="5" dirty="0">
              <a:solidFill>
                <a:srgbClr val="FFFFFF"/>
              </a:solidFill>
              <a:latin typeface="Lucida Sans Unicode"/>
              <a:cs typeface="Lucida Sans Unicode"/>
            </a:endParaRPr>
          </a:p>
          <a:p>
            <a:pPr marL="405765" indent="-393700" algn="just">
              <a:lnSpc>
                <a:spcPct val="100000"/>
              </a:lnSpc>
              <a:spcBef>
                <a:spcPts val="2200"/>
              </a:spcBef>
              <a:buClr>
                <a:srgbClr val="86D1D8"/>
              </a:buClr>
              <a:buSzPct val="80000"/>
              <a:buFont typeface="Wingdings" panose="05000000000000000000" pitchFamily="2" charset="2"/>
              <a:buChar char="§"/>
              <a:tabLst>
                <a:tab pos="405765" algn="l"/>
                <a:tab pos="406400" algn="l"/>
              </a:tabLst>
            </a:pPr>
            <a:r>
              <a:rPr lang="en-IN" sz="2000" spc="5" dirty="0">
                <a:solidFill>
                  <a:srgbClr val="FFFFFF"/>
                </a:solidFill>
                <a:latin typeface="Lucida Sans Unicode"/>
                <a:cs typeface="Lucida Sans Unicode"/>
              </a:rPr>
              <a:t>To create cleaner, healthier and more </a:t>
            </a:r>
            <a:r>
              <a:rPr lang="en-IN" sz="2000" spc="5" dirty="0" err="1">
                <a:solidFill>
                  <a:srgbClr val="FFFFFF"/>
                </a:solidFill>
                <a:latin typeface="Lucida Sans Unicode"/>
                <a:cs typeface="Lucida Sans Unicode"/>
              </a:rPr>
              <a:t>livable</a:t>
            </a:r>
            <a:r>
              <a:rPr lang="en-IN" sz="2000" spc="5" dirty="0">
                <a:solidFill>
                  <a:srgbClr val="FFFFFF"/>
                </a:solidFill>
                <a:latin typeface="Lucida Sans Unicode"/>
                <a:cs typeface="Lucida Sans Unicode"/>
              </a:rPr>
              <a:t> cities by mitigating environmental impact.</a:t>
            </a:r>
            <a:endParaRPr sz="2000" dirty="0">
              <a:latin typeface="Lucida Sans Unicode"/>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7365" y="783390"/>
            <a:ext cx="10119861" cy="566822"/>
          </a:xfrm>
          <a:prstGeom prst="rect">
            <a:avLst/>
          </a:prstGeom>
        </p:spPr>
        <p:txBody>
          <a:bodyPr vert="horz" wrap="square" lIns="0" tIns="12700" rIns="0" bIns="0" rtlCol="0">
            <a:spAutoFit/>
          </a:bodyPr>
          <a:lstStyle/>
          <a:p>
            <a:pPr marL="12700">
              <a:lnSpc>
                <a:spcPct val="100000"/>
              </a:lnSpc>
              <a:spcBef>
                <a:spcPts val="100"/>
              </a:spcBef>
            </a:pPr>
            <a:r>
              <a:rPr b="1" i="1" spc="-265" dirty="0"/>
              <a:t>LITERATUR</a:t>
            </a:r>
            <a:r>
              <a:rPr b="1" i="1" spc="-235" dirty="0"/>
              <a:t>E</a:t>
            </a:r>
            <a:r>
              <a:rPr b="1" i="1" spc="-180" dirty="0"/>
              <a:t> </a:t>
            </a:r>
            <a:r>
              <a:rPr b="1" i="1" spc="-70" dirty="0"/>
              <a:t>SURVEY</a:t>
            </a:r>
          </a:p>
        </p:txBody>
      </p:sp>
      <p:sp>
        <p:nvSpPr>
          <p:cNvPr id="3" name="object 3"/>
          <p:cNvSpPr txBox="1"/>
          <p:nvPr/>
        </p:nvSpPr>
        <p:spPr>
          <a:xfrm>
            <a:off x="697365" y="1524000"/>
            <a:ext cx="10856595" cy="4129336"/>
          </a:xfrm>
          <a:prstGeom prst="rect">
            <a:avLst/>
          </a:prstGeom>
        </p:spPr>
        <p:txBody>
          <a:bodyPr vert="horz" wrap="square" lIns="0" tIns="12700" rIns="0" bIns="0" rtlCol="0">
            <a:spAutoFit/>
          </a:bodyPr>
          <a:lstStyle/>
          <a:p>
            <a:pPr marL="12700" marR="12065" algn="just">
              <a:lnSpc>
                <a:spcPct val="150000"/>
              </a:lnSpc>
              <a:spcBef>
                <a:spcPts val="100"/>
              </a:spcBef>
            </a:pPr>
            <a:r>
              <a:rPr lang="en-IN" sz="2000" spc="75" dirty="0">
                <a:solidFill>
                  <a:srgbClr val="FFFFFF"/>
                </a:solidFill>
                <a:latin typeface="Lucida Sans Unicode"/>
                <a:cs typeface="Lucida Sans Unicode"/>
              </a:rPr>
              <a:t>1. </a:t>
            </a:r>
            <a:r>
              <a:rPr lang="en-US" sz="2000" spc="75" dirty="0">
                <a:solidFill>
                  <a:srgbClr val="FFFFFF"/>
                </a:solidFill>
                <a:latin typeface="Lucida Sans Unicode"/>
                <a:cs typeface="Lucida Sans Unicode"/>
              </a:rPr>
              <a:t>"Smart Garbage Monitoring System Using Internet of Things (IOT)“ </a:t>
            </a:r>
            <a:r>
              <a:rPr sz="2000" spc="-25" dirty="0">
                <a:solidFill>
                  <a:srgbClr val="FFFFFF"/>
                </a:solidFill>
                <a:latin typeface="Lucida Sans Unicode"/>
                <a:cs typeface="Lucida Sans Unicode"/>
              </a:rPr>
              <a:t>published </a:t>
            </a:r>
            <a:r>
              <a:rPr sz="2000" spc="-620" dirty="0">
                <a:solidFill>
                  <a:srgbClr val="FFFFFF"/>
                </a:solidFill>
                <a:latin typeface="Lucida Sans Unicode"/>
                <a:cs typeface="Lucida Sans Unicode"/>
              </a:rPr>
              <a:t> </a:t>
            </a:r>
            <a:r>
              <a:rPr sz="2000" spc="-105" dirty="0">
                <a:solidFill>
                  <a:srgbClr val="FFFFFF"/>
                </a:solidFill>
                <a:latin typeface="Lucida Sans Unicode"/>
                <a:cs typeface="Lucida Sans Unicode"/>
              </a:rPr>
              <a:t>in </a:t>
            </a:r>
            <a:r>
              <a:rPr sz="2000" spc="25" dirty="0">
                <a:solidFill>
                  <a:srgbClr val="FFFFFF"/>
                </a:solidFill>
                <a:latin typeface="Lucida Sans Unicode"/>
                <a:cs typeface="Lucida Sans Unicode"/>
              </a:rPr>
              <a:t>the </a:t>
            </a:r>
            <a:r>
              <a:rPr sz="2000" spc="60" dirty="0">
                <a:solidFill>
                  <a:srgbClr val="FFFFFF"/>
                </a:solidFill>
                <a:latin typeface="Lucida Sans Unicode"/>
                <a:cs typeface="Lucida Sans Unicode"/>
              </a:rPr>
              <a:t>year </a:t>
            </a:r>
            <a:r>
              <a:rPr lang="en-IN" sz="2000" spc="-160" dirty="0">
                <a:solidFill>
                  <a:srgbClr val="FFFFFF"/>
                </a:solidFill>
                <a:latin typeface="Lucida Sans Unicode"/>
                <a:cs typeface="Lucida Sans Unicode"/>
              </a:rPr>
              <a:t>2021 </a:t>
            </a:r>
            <a:r>
              <a:rPr lang="en-IN" sz="2000" spc="-20" dirty="0">
                <a:solidFill>
                  <a:srgbClr val="FFFFFF"/>
                </a:solidFill>
                <a:latin typeface="Lucida Sans Unicode"/>
                <a:cs typeface="Lucida Sans Unicode"/>
              </a:rPr>
              <a:t>explains how garbage system is integrated using IR sensor</a:t>
            </a:r>
            <a:r>
              <a:rPr sz="2000" spc="15" dirty="0">
                <a:solidFill>
                  <a:srgbClr val="FFFFFF"/>
                </a:solidFill>
                <a:latin typeface="Lucida Sans Unicode"/>
                <a:cs typeface="Lucida Sans Unicode"/>
              </a:rPr>
              <a:t>.</a:t>
            </a:r>
            <a:endParaRPr sz="2000" dirty="0">
              <a:latin typeface="Lucida Sans Unicode"/>
              <a:cs typeface="Lucida Sans Unicode"/>
            </a:endParaRPr>
          </a:p>
          <a:p>
            <a:pPr marL="12700" marR="5080" algn="just">
              <a:lnSpc>
                <a:spcPct val="150000"/>
              </a:lnSpc>
              <a:buSzPct val="95000"/>
              <a:tabLst>
                <a:tab pos="1247140" algn="l"/>
              </a:tabLst>
            </a:pPr>
            <a:r>
              <a:rPr lang="en-IN" sz="2000" spc="-90" dirty="0">
                <a:solidFill>
                  <a:srgbClr val="FFFFFF"/>
                </a:solidFill>
                <a:latin typeface="Lucida Sans Unicode"/>
                <a:cs typeface="Lucida Sans Unicode"/>
              </a:rPr>
              <a:t>2.</a:t>
            </a:r>
            <a:r>
              <a:rPr lang="en-US" sz="2000" spc="-90" dirty="0">
                <a:solidFill>
                  <a:srgbClr val="FFFFFF"/>
                </a:solidFill>
                <a:latin typeface="Lucida Sans Unicode"/>
                <a:cs typeface="Lucida Sans Unicode"/>
              </a:rPr>
              <a:t> “A Review on Smart Dustbin" </a:t>
            </a:r>
            <a:r>
              <a:rPr lang="en-IN" sz="2000" spc="60" dirty="0">
                <a:solidFill>
                  <a:srgbClr val="FFFFFF"/>
                </a:solidFill>
                <a:latin typeface="Lucida Sans Unicode"/>
                <a:cs typeface="Lucida Sans Unicode"/>
              </a:rPr>
              <a:t>published in the year 2021 tells us why smart dustbins are required at most to promote sustainable development </a:t>
            </a:r>
            <a:r>
              <a:rPr sz="2000" spc="-80" dirty="0">
                <a:solidFill>
                  <a:srgbClr val="FFFFFF"/>
                </a:solidFill>
                <a:latin typeface="Lucida Sans Unicode"/>
                <a:cs typeface="Lucida Sans Unicode"/>
              </a:rPr>
              <a:t>.</a:t>
            </a:r>
            <a:endParaRPr sz="2000" dirty="0">
              <a:latin typeface="Lucida Sans Unicode"/>
              <a:cs typeface="Lucida Sans Unicode"/>
            </a:endParaRPr>
          </a:p>
          <a:p>
            <a:pPr marL="12700" marR="12065" algn="just">
              <a:lnSpc>
                <a:spcPct val="150000"/>
              </a:lnSpc>
              <a:buSzPct val="95000"/>
              <a:tabLst>
                <a:tab pos="1330960" algn="l"/>
              </a:tabLst>
            </a:pPr>
            <a:r>
              <a:rPr lang="en-IN" sz="2000" spc="-90" dirty="0">
                <a:solidFill>
                  <a:srgbClr val="FFFFFF"/>
                </a:solidFill>
                <a:latin typeface="Lucida Sans Unicode"/>
                <a:cs typeface="Lucida Sans Unicode"/>
              </a:rPr>
              <a:t>3. "Intelligent Garbage Monitoring System Using IoT“. This paper discusses the design and implementation of an intelligent garbage monitoring system utilizing IoT technologies. It covers aspects such as sensor integration, data communication, and real-time monitoring for efficient waste management.</a:t>
            </a:r>
            <a:r>
              <a:rPr sz="2000" spc="-40" dirty="0">
                <a:solidFill>
                  <a:srgbClr val="FFFFFF"/>
                </a:solidFill>
                <a:latin typeface="Lucida Sans Unicode"/>
                <a:cs typeface="Lucida Sans Unicode"/>
              </a:rPr>
              <a:t>literature </a:t>
            </a:r>
            <a:r>
              <a:rPr sz="2000" spc="20" dirty="0">
                <a:solidFill>
                  <a:srgbClr val="FFFFFF"/>
                </a:solidFill>
                <a:latin typeface="Lucida Sans Unicode"/>
                <a:cs typeface="Lucida Sans Unicode"/>
              </a:rPr>
              <a:t>proposed that </a:t>
            </a:r>
            <a:r>
              <a:rPr sz="2000" spc="25" dirty="0">
                <a:solidFill>
                  <a:srgbClr val="FFFFFF"/>
                </a:solidFill>
                <a:latin typeface="Lucida Sans Unicode"/>
                <a:cs typeface="Lucida Sans Unicode"/>
              </a:rPr>
              <a:t>the </a:t>
            </a:r>
            <a:r>
              <a:rPr sz="2000" spc="-65" dirty="0">
                <a:solidFill>
                  <a:srgbClr val="FFFFFF"/>
                </a:solidFill>
                <a:latin typeface="Lucida Sans Unicode"/>
                <a:cs typeface="Lucida Sans Unicode"/>
              </a:rPr>
              <a:t>dust </a:t>
            </a:r>
            <a:r>
              <a:rPr sz="2000" spc="20" dirty="0">
                <a:solidFill>
                  <a:srgbClr val="FFFFFF"/>
                </a:solidFill>
                <a:latin typeface="Lucida Sans Unicode"/>
                <a:cs typeface="Lucida Sans Unicode"/>
              </a:rPr>
              <a:t>collection </a:t>
            </a:r>
            <a:r>
              <a:rPr sz="2000" spc="40" dirty="0">
                <a:solidFill>
                  <a:srgbClr val="FFFFFF"/>
                </a:solidFill>
                <a:latin typeface="Lucida Sans Unicode"/>
                <a:cs typeface="Lucida Sans Unicode"/>
              </a:rPr>
              <a:t>was </a:t>
            </a:r>
            <a:r>
              <a:rPr sz="2000" spc="25" dirty="0">
                <a:solidFill>
                  <a:srgbClr val="FFFFFF"/>
                </a:solidFill>
                <a:latin typeface="Lucida Sans Unicode"/>
                <a:cs typeface="Lucida Sans Unicode"/>
              </a:rPr>
              <a:t>the </a:t>
            </a:r>
            <a:r>
              <a:rPr sz="2000" spc="-20" dirty="0">
                <a:solidFill>
                  <a:srgbClr val="FFFFFF"/>
                </a:solidFill>
                <a:latin typeface="Lucida Sans Unicode"/>
                <a:cs typeface="Lucida Sans Unicode"/>
              </a:rPr>
              <a:t>major </a:t>
            </a:r>
            <a:r>
              <a:rPr sz="2000" spc="-620" dirty="0">
                <a:solidFill>
                  <a:srgbClr val="FFFFFF"/>
                </a:solidFill>
                <a:latin typeface="Lucida Sans Unicode"/>
                <a:cs typeface="Lucida Sans Unicode"/>
              </a:rPr>
              <a:t> </a:t>
            </a:r>
            <a:r>
              <a:rPr sz="2000" spc="25" dirty="0">
                <a:solidFill>
                  <a:srgbClr val="FFFFFF"/>
                </a:solidFill>
                <a:latin typeface="Lucida Sans Unicode"/>
                <a:cs typeface="Lucida Sans Unicode"/>
              </a:rPr>
              <a:t>inference</a:t>
            </a:r>
            <a:r>
              <a:rPr sz="2000" spc="-90" dirty="0">
                <a:solidFill>
                  <a:srgbClr val="FFFFFF"/>
                </a:solidFill>
                <a:latin typeface="Lucida Sans Unicode"/>
                <a:cs typeface="Lucida Sans Unicode"/>
              </a:rPr>
              <a:t> </a:t>
            </a:r>
            <a:r>
              <a:rPr sz="2000" spc="-105" dirty="0">
                <a:solidFill>
                  <a:srgbClr val="FFFFFF"/>
                </a:solidFill>
                <a:latin typeface="Lucida Sans Unicode"/>
                <a:cs typeface="Lucida Sans Unicode"/>
              </a:rPr>
              <a:t>in</a:t>
            </a:r>
            <a:r>
              <a:rPr sz="2000" spc="-85" dirty="0">
                <a:solidFill>
                  <a:srgbClr val="FFFFFF"/>
                </a:solidFill>
                <a:latin typeface="Lucida Sans Unicode"/>
                <a:cs typeface="Lucida Sans Unicode"/>
              </a:rPr>
              <a:t> </a:t>
            </a:r>
            <a:r>
              <a:rPr sz="2000" spc="25" dirty="0">
                <a:solidFill>
                  <a:srgbClr val="FFFFFF"/>
                </a:solidFill>
                <a:latin typeface="Lucida Sans Unicode"/>
                <a:cs typeface="Lucida Sans Unicode"/>
              </a:rPr>
              <a:t>the</a:t>
            </a:r>
            <a:r>
              <a:rPr sz="2000" spc="-85" dirty="0">
                <a:solidFill>
                  <a:srgbClr val="FFFFFF"/>
                </a:solidFill>
                <a:latin typeface="Lucida Sans Unicode"/>
                <a:cs typeface="Lucida Sans Unicode"/>
              </a:rPr>
              <a:t> </a:t>
            </a:r>
            <a:r>
              <a:rPr sz="2000" spc="15" dirty="0">
                <a:solidFill>
                  <a:srgbClr val="FFFFFF"/>
                </a:solidFill>
                <a:latin typeface="Lucida Sans Unicode"/>
                <a:cs typeface="Lucida Sans Unicode"/>
              </a:rPr>
              <a:t>model.</a:t>
            </a:r>
            <a:endParaRPr sz="2000" dirty="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295400"/>
            <a:ext cx="9248775" cy="3667671"/>
          </a:xfrm>
          <a:prstGeom prst="rect">
            <a:avLst/>
          </a:prstGeom>
        </p:spPr>
        <p:txBody>
          <a:bodyPr vert="horz" wrap="square" lIns="0" tIns="12700" rIns="0" bIns="0" rtlCol="0">
            <a:spAutoFit/>
          </a:bodyPr>
          <a:lstStyle/>
          <a:p>
            <a:pPr marL="12700" marR="5080" algn="just">
              <a:lnSpc>
                <a:spcPct val="150000"/>
              </a:lnSpc>
              <a:spcBef>
                <a:spcPts val="100"/>
              </a:spcBef>
              <a:tabLst>
                <a:tab pos="472440" algn="l"/>
              </a:tabLst>
            </a:pPr>
            <a:r>
              <a:rPr lang="en-IN" sz="2000" spc="-90" dirty="0">
                <a:solidFill>
                  <a:srgbClr val="FFFFFF"/>
                </a:solidFill>
                <a:latin typeface="Lucida Sans Unicode"/>
                <a:cs typeface="Lucida Sans Unicode"/>
              </a:rPr>
              <a:t>4. "Smart Waste Management System with IoT Enabled Garbage </a:t>
            </a:r>
            <a:r>
              <a:rPr lang="en-IN" sz="2000" spc="-90" dirty="0" err="1">
                <a:solidFill>
                  <a:srgbClr val="FFFFFF"/>
                </a:solidFill>
                <a:latin typeface="Lucida Sans Unicode"/>
                <a:cs typeface="Lucida Sans Unicode"/>
              </a:rPr>
              <a:t>Bins”.This</a:t>
            </a:r>
            <a:r>
              <a:rPr lang="en-IN" sz="2000" spc="-90" dirty="0">
                <a:solidFill>
                  <a:srgbClr val="FFFFFF"/>
                </a:solidFill>
                <a:latin typeface="Lucida Sans Unicode"/>
                <a:cs typeface="Lucida Sans Unicode"/>
              </a:rPr>
              <a:t> paper presents a smart waste management system utilizing IoT-enabled garbage bins. It discusses the integration of sensors, wireless communication technologies, and cloud-based data analytics for efficient waste collection and management.</a:t>
            </a:r>
            <a:endParaRPr lang="en-US" sz="2000" dirty="0">
              <a:latin typeface="Lucida Sans Unicode"/>
              <a:cs typeface="Lucida Sans Unicode"/>
            </a:endParaRPr>
          </a:p>
          <a:p>
            <a:pPr marL="12700" marR="6350" algn="just">
              <a:lnSpc>
                <a:spcPct val="150000"/>
              </a:lnSpc>
              <a:tabLst>
                <a:tab pos="1332230" algn="l"/>
              </a:tabLst>
            </a:pPr>
            <a:r>
              <a:rPr lang="en-US" sz="2000" spc="-90" dirty="0">
                <a:solidFill>
                  <a:srgbClr val="FFFFFF"/>
                </a:solidFill>
                <a:latin typeface="Lucida Sans Unicode"/>
                <a:cs typeface="Lucida Sans Unicode"/>
              </a:rPr>
              <a:t>5. "Smart Dustbin: A Review of Smart Waste Management </a:t>
            </a:r>
            <a:r>
              <a:rPr lang="en-US" sz="2000" spc="-90" dirty="0" err="1">
                <a:solidFill>
                  <a:srgbClr val="FFFFFF"/>
                </a:solidFill>
                <a:latin typeface="Lucida Sans Unicode"/>
                <a:cs typeface="Lucida Sans Unicode"/>
              </a:rPr>
              <a:t>Systems".This</a:t>
            </a:r>
            <a:r>
              <a:rPr lang="en-US" sz="2000" spc="-90" dirty="0">
                <a:solidFill>
                  <a:srgbClr val="FFFFFF"/>
                </a:solidFill>
                <a:latin typeface="Lucida Sans Unicode"/>
                <a:cs typeface="Lucida Sans Unicode"/>
              </a:rPr>
              <a:t> paper provides a comprehensive review of various smart waste management systems, with a focus on smart dustbins. It discusses different technological approaches, challenges, and potential solutions in the field of waste management.</a:t>
            </a:r>
            <a:endParaRPr lang="en-US" sz="20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762000"/>
            <a:ext cx="4800600" cy="665480"/>
          </a:xfrm>
          <a:prstGeom prst="rect">
            <a:avLst/>
          </a:prstGeom>
        </p:spPr>
        <p:txBody>
          <a:bodyPr vert="horz" wrap="square" lIns="0" tIns="12700" rIns="0" bIns="0" rtlCol="0">
            <a:spAutoFit/>
          </a:bodyPr>
          <a:lstStyle/>
          <a:p>
            <a:pPr marL="12700">
              <a:lnSpc>
                <a:spcPct val="100000"/>
              </a:lnSpc>
              <a:spcBef>
                <a:spcPts val="100"/>
              </a:spcBef>
            </a:pPr>
            <a:r>
              <a:rPr b="1" i="1" spc="-150" dirty="0"/>
              <a:t>KE</a:t>
            </a:r>
            <a:r>
              <a:rPr b="1" i="1" spc="-145" dirty="0"/>
              <a:t>Y</a:t>
            </a:r>
            <a:r>
              <a:rPr b="1" i="1" spc="-180" dirty="0"/>
              <a:t> </a:t>
            </a:r>
            <a:r>
              <a:rPr b="1" i="1" spc="25" dirty="0"/>
              <a:t>CHALLENGES</a:t>
            </a:r>
          </a:p>
        </p:txBody>
      </p:sp>
      <p:sp>
        <p:nvSpPr>
          <p:cNvPr id="3" name="object 3"/>
          <p:cNvSpPr txBox="1"/>
          <p:nvPr/>
        </p:nvSpPr>
        <p:spPr>
          <a:xfrm>
            <a:off x="1125574" y="1941158"/>
            <a:ext cx="6799226" cy="2192908"/>
          </a:xfrm>
          <a:prstGeom prst="rect">
            <a:avLst/>
          </a:prstGeom>
        </p:spPr>
        <p:txBody>
          <a:bodyPr vert="horz" wrap="square" lIns="0" tIns="139700" rIns="0" bIns="0" rtlCol="0">
            <a:spAutoFit/>
          </a:bodyPr>
          <a:lstStyle/>
          <a:p>
            <a:pPr marL="405765" indent="-393700" algn="just">
              <a:lnSpc>
                <a:spcPct val="100000"/>
              </a:lnSpc>
              <a:spcBef>
                <a:spcPts val="1100"/>
              </a:spcBef>
              <a:buClr>
                <a:srgbClr val="86D1D8"/>
              </a:buClr>
              <a:buSzPct val="80000"/>
              <a:buFont typeface="Wingdings" panose="05000000000000000000" pitchFamily="2" charset="2"/>
              <a:buChar char="§"/>
              <a:tabLst>
                <a:tab pos="405765" algn="l"/>
                <a:tab pos="406400" algn="l"/>
              </a:tabLst>
            </a:pPr>
            <a:r>
              <a:rPr lang="en-IN" sz="2000" spc="30" dirty="0">
                <a:solidFill>
                  <a:srgbClr val="FFFFFF"/>
                </a:solidFill>
                <a:latin typeface="Lucida Sans Unicode"/>
                <a:cs typeface="Lucida Sans Unicode"/>
              </a:rPr>
              <a:t>Accuracy of sensor</a:t>
            </a:r>
            <a:r>
              <a:rPr sz="2000" spc="-12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85" dirty="0">
                <a:solidFill>
                  <a:srgbClr val="FFFFFF"/>
                </a:solidFill>
                <a:latin typeface="Lucida Sans Unicode"/>
                <a:cs typeface="Lucida Sans Unicode"/>
              </a:rPr>
              <a:t>Power life of battery</a:t>
            </a:r>
            <a:r>
              <a:rPr sz="2000" spc="8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105" dirty="0">
                <a:solidFill>
                  <a:srgbClr val="FFFFFF"/>
                </a:solidFill>
                <a:latin typeface="Lucida Sans Unicode"/>
                <a:cs typeface="Lucida Sans Unicode"/>
              </a:rPr>
              <a:t>Data transmission and connectivity</a:t>
            </a:r>
            <a:r>
              <a:rPr sz="2000" spc="2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30" dirty="0">
                <a:solidFill>
                  <a:srgbClr val="FFFFFF"/>
                </a:solidFill>
                <a:latin typeface="Lucida Sans Unicode"/>
                <a:cs typeface="Lucida Sans Unicode"/>
              </a:rPr>
              <a:t>Environmental factors</a:t>
            </a:r>
            <a:r>
              <a:rPr sz="2000" spc="-4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40" dirty="0">
                <a:solidFill>
                  <a:srgbClr val="FFFFFF"/>
                </a:solidFill>
                <a:latin typeface="Lucida Sans Unicode"/>
                <a:cs typeface="Lucida Sans Unicode"/>
              </a:rPr>
              <a:t>Integration with existing system</a:t>
            </a:r>
            <a:r>
              <a:rPr sz="2000" spc="35" dirty="0">
                <a:solidFill>
                  <a:srgbClr val="FFFFFF"/>
                </a:solidFill>
                <a:latin typeface="Lucida Sans Unicode"/>
                <a:cs typeface="Lucida Sans Unicode"/>
              </a:rPr>
              <a:t>.</a:t>
            </a:r>
            <a:endParaRPr sz="2000" dirty="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38" y="609600"/>
            <a:ext cx="3296920" cy="665480"/>
          </a:xfrm>
          <a:prstGeom prst="rect">
            <a:avLst/>
          </a:prstGeom>
        </p:spPr>
        <p:txBody>
          <a:bodyPr vert="horz" wrap="square" lIns="0" tIns="12700" rIns="0" bIns="0" rtlCol="0">
            <a:spAutoFit/>
          </a:bodyPr>
          <a:lstStyle/>
          <a:p>
            <a:pPr marL="12700">
              <a:lnSpc>
                <a:spcPct val="100000"/>
              </a:lnSpc>
              <a:spcBef>
                <a:spcPts val="100"/>
              </a:spcBef>
            </a:pPr>
            <a:r>
              <a:rPr b="1" i="1" spc="-90" dirty="0"/>
              <a:t>MOTIVATION</a:t>
            </a:r>
          </a:p>
        </p:txBody>
      </p:sp>
      <p:sp>
        <p:nvSpPr>
          <p:cNvPr id="3" name="object 3"/>
          <p:cNvSpPr txBox="1"/>
          <p:nvPr/>
        </p:nvSpPr>
        <p:spPr>
          <a:xfrm>
            <a:off x="1176338" y="1595164"/>
            <a:ext cx="9177020" cy="3667671"/>
          </a:xfrm>
          <a:prstGeom prst="rect">
            <a:avLst/>
          </a:prstGeom>
        </p:spPr>
        <p:txBody>
          <a:bodyPr vert="horz" wrap="square" lIns="0" tIns="12700" rIns="0" bIns="0" rtlCol="0">
            <a:spAutoFit/>
          </a:bodyPr>
          <a:lstStyle/>
          <a:p>
            <a:pPr marL="12700" marR="5080" algn="just">
              <a:lnSpc>
                <a:spcPct val="150000"/>
              </a:lnSpc>
              <a:spcBef>
                <a:spcPts val="100"/>
              </a:spcBef>
            </a:pPr>
            <a:r>
              <a:rPr lang="en-US" sz="2000" dirty="0">
                <a:solidFill>
                  <a:schemeClr val="tx1">
                    <a:lumMod val="95000"/>
                  </a:schemeClr>
                </a:solidFill>
                <a:latin typeface="Lucida Sans Unicode"/>
                <a:cs typeface="Lucida Sans Unicode"/>
              </a:rPr>
              <a:t>The motivation behind the Smart Dustbin IoT project is to revolutionize traditional waste management practices by harnessing the power of technology. By deploying intelligent sensors and connectivity, the project aims to optimize waste collection processes, reduce environmental pollution, and enhance public health and hygiene. Real-time monitoring and data-driven insights enable efficient resource allocation and promote sustainable urban development, fostering a cleaner and healthier living environment for communities.</a:t>
            </a:r>
            <a:endParaRPr sz="2000" dirty="0">
              <a:solidFill>
                <a:schemeClr val="tx1">
                  <a:lumMod val="95000"/>
                </a:schemeClr>
              </a:solidFill>
              <a:latin typeface="Lucida Sans Unicode"/>
              <a:cs typeface="Lucida Sans Unicode"/>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952</TotalTime>
  <Words>1300</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MT</vt:lpstr>
      <vt:lpstr>Calibri</vt:lpstr>
      <vt:lpstr>Calibri Light</vt:lpstr>
      <vt:lpstr>Cambria Math</vt:lpstr>
      <vt:lpstr>Lucida Handwriting</vt:lpstr>
      <vt:lpstr>Lucida Sans Unicode</vt:lpstr>
      <vt:lpstr>Wingdings</vt:lpstr>
      <vt:lpstr>Celestial</vt:lpstr>
      <vt:lpstr>PowerPoint Presentation</vt:lpstr>
      <vt:lpstr>AGENDA</vt:lpstr>
      <vt:lpstr>ABSTRACT</vt:lpstr>
      <vt:lpstr>INTRODUCTION</vt:lpstr>
      <vt:lpstr>OBJECTIVE</vt:lpstr>
      <vt:lpstr>LITERATURE SURVEY</vt:lpstr>
      <vt:lpstr>PowerPoint Presentation</vt:lpstr>
      <vt:lpstr>KEY CHALLENGES</vt:lpstr>
      <vt:lpstr>MOTIVATION</vt:lpstr>
      <vt:lpstr>EXISTING SYSTEM</vt:lpstr>
      <vt:lpstr>PROPOSED SOLUTION</vt:lpstr>
      <vt:lpstr>MODULES AND COMPONENTS</vt:lpstr>
      <vt:lpstr>SYSTEM ARCHITECTURE </vt:lpstr>
      <vt:lpstr>CONCLUSION</vt:lpstr>
      <vt:lpstr>FUTURE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ppt (1).pptx</dc:title>
  <cp:lastModifiedBy>sudhashree madhu shankar</cp:lastModifiedBy>
  <cp:revision>1</cp:revision>
  <dcterms:created xsi:type="dcterms:W3CDTF">2024-05-04T03:20:07Z</dcterms:created>
  <dcterms:modified xsi:type="dcterms:W3CDTF">2024-05-11T04:19:07Z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