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Roboto"/>
      <p:regular r:id="rId16"/>
      <p:bold r:id="rId17"/>
      <p:italic r:id="rId18"/>
      <p:boldItalic r:id="rId19"/>
    </p:embeddedFon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748">
          <p15:clr>
            <a:srgbClr val="A4A3A4"/>
          </p15:clr>
        </p15:guide>
        <p15:guide id="2" pos="16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748" orient="horz"/>
        <p:guide pos="16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4fe9cc2b4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24fe9cc2b40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4fe9cc2b4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24fe9cc2b40_0_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4fe9cc2b4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24fe9cc2b40_0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4fe9cc2b4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24fe9cc2b40_0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4fe9cc2b4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24fe9cc2b40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lank" type="blank">
  <p:cSld name="BLANK">
    <p:spTree>
      <p:nvGrpSpPr>
        <p:cNvPr id="1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b="46014" l="1824" r="7288" t="12803"/>
          <a:stretch/>
        </p:blipFill>
        <p:spPr>
          <a:xfrm>
            <a:off x="0" y="0"/>
            <a:ext cx="12192000" cy="3616864"/>
          </a:xfrm>
          <a:prstGeom prst="rect">
            <a:avLst/>
          </a:prstGeom>
          <a:noFill/>
          <a:ln>
            <a:noFill/>
          </a:ln>
        </p:spPr>
      </p:pic>
      <p:pic>
        <p:nvPicPr>
          <p:cNvPr id="13" name="Google Shape;13;p2"/>
          <p:cNvPicPr preferRelativeResize="0"/>
          <p:nvPr/>
        </p:nvPicPr>
        <p:blipFill rotWithShape="1">
          <a:blip r:embed="rId3">
            <a:alphaModFix/>
          </a:blip>
          <a:srcRect b="1" l="4686" r="7374" t="450"/>
          <a:stretch/>
        </p:blipFill>
        <p:spPr>
          <a:xfrm rot="-1163207">
            <a:off x="-188402" y="2374729"/>
            <a:ext cx="13432426" cy="5601308"/>
          </a:xfrm>
          <a:custGeom>
            <a:rect b="b" l="l" r="r" t="t"/>
            <a:pathLst>
              <a:path extrusionOk="0" h="5601308" w="13432426">
                <a:moveTo>
                  <a:pt x="12359125" y="0"/>
                </a:moveTo>
                <a:lnTo>
                  <a:pt x="13432426" y="377691"/>
                </a:lnTo>
                <a:lnTo>
                  <a:pt x="13432426" y="778593"/>
                </a:lnTo>
                <a:lnTo>
                  <a:pt x="11735330" y="5601308"/>
                </a:lnTo>
                <a:lnTo>
                  <a:pt x="9605975" y="5601308"/>
                </a:lnTo>
                <a:lnTo>
                  <a:pt x="0" y="2221001"/>
                </a:lnTo>
                <a:lnTo>
                  <a:pt x="781562" y="0"/>
                </a:lnTo>
                <a:close/>
              </a:path>
            </a:pathLst>
          </a:cu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61" name="Shape 61"/>
        <p:cNvGrpSpPr/>
        <p:nvPr/>
      </p:nvGrpSpPr>
      <p:grpSpPr>
        <a:xfrm>
          <a:off x="0" y="0"/>
          <a:ext cx="0" cy="0"/>
          <a:chOff x="0" y="0"/>
          <a:chExt cx="0" cy="0"/>
        </a:xfrm>
      </p:grpSpPr>
      <p:pic>
        <p:nvPicPr>
          <p:cNvPr id="62" name="Google Shape;62;p11"/>
          <p:cNvPicPr preferRelativeResize="0"/>
          <p:nvPr/>
        </p:nvPicPr>
        <p:blipFill rotWithShape="1">
          <a:blip r:embed="rId2">
            <a:alphaModFix/>
          </a:blip>
          <a:srcRect b="7575" l="4619" r="3002" t="13182"/>
          <a:stretch/>
        </p:blipFill>
        <p:spPr>
          <a:xfrm>
            <a:off x="0" y="1"/>
            <a:ext cx="12192000" cy="685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spTree>
      <p:nvGrpSpPr>
        <p:cNvPr id="63" name="Shape 63"/>
        <p:cNvGrpSpPr/>
        <p:nvPr/>
      </p:nvGrpSpPr>
      <p:grpSpPr>
        <a:xfrm>
          <a:off x="0" y="0"/>
          <a:ext cx="0" cy="0"/>
          <a:chOff x="0" y="0"/>
          <a:chExt cx="0" cy="0"/>
        </a:xfrm>
      </p:grpSpPr>
      <p:sp>
        <p:nvSpPr>
          <p:cNvPr id="64" name="Google Shape;64;p12"/>
          <p:cNvSpPr/>
          <p:nvPr/>
        </p:nvSpPr>
        <p:spPr>
          <a:xfrm>
            <a:off x="11328400" y="0"/>
            <a:ext cx="863600" cy="6858000"/>
          </a:xfrm>
          <a:prstGeom prst="rect">
            <a:avLst/>
          </a:prstGeom>
          <a:gradFill>
            <a:gsLst>
              <a:gs pos="0">
                <a:srgbClr val="0070C0"/>
              </a:gs>
              <a:gs pos="37000">
                <a:srgbClr val="0070C0"/>
              </a:gs>
              <a:gs pos="100000">
                <a:srgbClr val="00B0F0"/>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lank">
  <p:cSld name="5_Blank">
    <p:spTree>
      <p:nvGrpSpPr>
        <p:cNvPr id="65" name="Shape 65"/>
        <p:cNvGrpSpPr/>
        <p:nvPr/>
      </p:nvGrpSpPr>
      <p:grpSpPr>
        <a:xfrm>
          <a:off x="0" y="0"/>
          <a:ext cx="0" cy="0"/>
          <a:chOff x="0" y="0"/>
          <a:chExt cx="0" cy="0"/>
        </a:xfrm>
      </p:grpSpPr>
      <p:sp>
        <p:nvSpPr>
          <p:cNvPr id="66" name="Google Shape;66;p13"/>
          <p:cNvSpPr/>
          <p:nvPr/>
        </p:nvSpPr>
        <p:spPr>
          <a:xfrm>
            <a:off x="11328400" y="0"/>
            <a:ext cx="863600" cy="6858000"/>
          </a:xfrm>
          <a:prstGeom prst="rect">
            <a:avLst/>
          </a:prstGeom>
          <a:gradFill>
            <a:gsLst>
              <a:gs pos="0">
                <a:srgbClr val="0070C0"/>
              </a:gs>
              <a:gs pos="37000">
                <a:srgbClr val="0070C0"/>
              </a:gs>
              <a:gs pos="100000">
                <a:srgbClr val="00B0F0"/>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 name="Google Shape;67;p13"/>
          <p:cNvSpPr/>
          <p:nvPr/>
        </p:nvSpPr>
        <p:spPr>
          <a:xfrm>
            <a:off x="10778066" y="5338233"/>
            <a:ext cx="1130300" cy="1130300"/>
          </a:xfrm>
          <a:prstGeom prst="ellipse">
            <a:avLst/>
          </a:prstGeom>
          <a:solidFill>
            <a:schemeClr val="lt1"/>
          </a:solidFill>
          <a:ln>
            <a:noFill/>
          </a:ln>
          <a:effectLst>
            <a:outerShdw blurRad="177800" sx="104000" rotWithShape="0" algn="t" dir="2580000" dist="12700" sy="104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close up of a sign&#10;&#10;Description automatically generated" id="68" name="Google Shape;68;p13"/>
          <p:cNvPicPr preferRelativeResize="0"/>
          <p:nvPr/>
        </p:nvPicPr>
        <p:blipFill rotWithShape="1">
          <a:blip r:embed="rId2">
            <a:alphaModFix/>
          </a:blip>
          <a:srcRect b="0" l="0" r="0" t="0"/>
          <a:stretch/>
        </p:blipFill>
        <p:spPr>
          <a:xfrm>
            <a:off x="10962216" y="5520267"/>
            <a:ext cx="762000" cy="7620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2" name="Google Shape;72;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5"/>
          <p:cNvSpPr/>
          <p:nvPr>
            <p:ph idx="2" type="pic"/>
          </p:nvPr>
        </p:nvSpPr>
        <p:spPr>
          <a:xfrm>
            <a:off x="5183188" y="987425"/>
            <a:ext cx="6172200" cy="4873625"/>
          </a:xfrm>
          <a:prstGeom prst="rect">
            <a:avLst/>
          </a:prstGeom>
          <a:noFill/>
          <a:ln>
            <a:noFill/>
          </a:ln>
        </p:spPr>
      </p:sp>
      <p:sp>
        <p:nvSpPr>
          <p:cNvPr id="79" name="Google Shape;79;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0" name="Google Shape;8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p:cSld name="3_Blank">
    <p:spTree>
      <p:nvGrpSpPr>
        <p:cNvPr id="14" name="Shape 14"/>
        <p:cNvGrpSpPr/>
        <p:nvPr/>
      </p:nvGrpSpPr>
      <p:grpSpPr>
        <a:xfrm>
          <a:off x="0" y="0"/>
          <a:ext cx="0" cy="0"/>
          <a:chOff x="0" y="0"/>
          <a:chExt cx="0" cy="0"/>
        </a:xfrm>
      </p:grpSpPr>
      <p:sp>
        <p:nvSpPr>
          <p:cNvPr id="15" name="Google Shape;15;p3"/>
          <p:cNvSpPr/>
          <p:nvPr/>
        </p:nvSpPr>
        <p:spPr>
          <a:xfrm>
            <a:off x="11328400" y="0"/>
            <a:ext cx="863600" cy="6858000"/>
          </a:xfrm>
          <a:prstGeom prst="rect">
            <a:avLst/>
          </a:prstGeom>
          <a:gradFill>
            <a:gsLst>
              <a:gs pos="0">
                <a:srgbClr val="0070C0"/>
              </a:gs>
              <a:gs pos="37000">
                <a:srgbClr val="0070C0"/>
              </a:gs>
              <a:gs pos="100000">
                <a:srgbClr val="00B0F0"/>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6" name="Google Shape;16;p3"/>
          <p:cNvPicPr preferRelativeResize="0"/>
          <p:nvPr/>
        </p:nvPicPr>
        <p:blipFill rotWithShape="1">
          <a:blip r:embed="rId2">
            <a:alphaModFix/>
          </a:blip>
          <a:srcRect b="12296" l="7025" r="11064" t="16382"/>
          <a:stretch/>
        </p:blipFill>
        <p:spPr>
          <a:xfrm>
            <a:off x="0" y="0"/>
            <a:ext cx="11328400" cy="6858000"/>
          </a:xfrm>
          <a:prstGeom prst="rect">
            <a:avLst/>
          </a:prstGeom>
          <a:noFill/>
          <a:ln>
            <a:noFill/>
          </a:ln>
        </p:spPr>
      </p:pic>
      <p:sp>
        <p:nvSpPr>
          <p:cNvPr id="17" name="Google Shape;17;p3"/>
          <p:cNvSpPr/>
          <p:nvPr/>
        </p:nvSpPr>
        <p:spPr>
          <a:xfrm>
            <a:off x="10778066" y="5338233"/>
            <a:ext cx="1130300" cy="1130300"/>
          </a:xfrm>
          <a:prstGeom prst="ellipse">
            <a:avLst/>
          </a:prstGeom>
          <a:solidFill>
            <a:schemeClr val="lt1"/>
          </a:solidFill>
          <a:ln>
            <a:noFill/>
          </a:ln>
          <a:effectLst>
            <a:outerShdw blurRad="177800" sx="104000" rotWithShape="0" algn="t" dir="2580000" dist="12700" sy="104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close up of a sign&#10;&#10;Description automatically generated" id="18" name="Google Shape;18;p3"/>
          <p:cNvPicPr preferRelativeResize="0"/>
          <p:nvPr/>
        </p:nvPicPr>
        <p:blipFill rotWithShape="1">
          <a:blip r:embed="rId3">
            <a:alphaModFix/>
          </a:blip>
          <a:srcRect b="0" l="0" r="0" t="0"/>
          <a:stretch/>
        </p:blipFill>
        <p:spPr>
          <a:xfrm>
            <a:off x="10962216" y="5520267"/>
            <a:ext cx="762000" cy="762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8" name="Shape 58"/>
        <p:cNvGrpSpPr/>
        <p:nvPr/>
      </p:nvGrpSpPr>
      <p:grpSpPr>
        <a:xfrm>
          <a:off x="0" y="0"/>
          <a:ext cx="0" cy="0"/>
          <a:chOff x="0" y="0"/>
          <a:chExt cx="0" cy="0"/>
        </a:xfrm>
      </p:grpSpPr>
      <p:sp>
        <p:nvSpPr>
          <p:cNvPr id="59" name="Google Shape;59;p10"/>
          <p:cNvSpPr/>
          <p:nvPr/>
        </p:nvSpPr>
        <p:spPr>
          <a:xfrm>
            <a:off x="11328400" y="0"/>
            <a:ext cx="863600" cy="6858000"/>
          </a:xfrm>
          <a:prstGeom prst="rect">
            <a:avLst/>
          </a:prstGeom>
          <a:gradFill>
            <a:gsLst>
              <a:gs pos="0">
                <a:srgbClr val="0070C0"/>
              </a:gs>
              <a:gs pos="37000">
                <a:srgbClr val="0070C0"/>
              </a:gs>
              <a:gs pos="100000">
                <a:srgbClr val="00B0F0"/>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0" name="Google Shape;60;p10"/>
          <p:cNvPicPr preferRelativeResize="0"/>
          <p:nvPr/>
        </p:nvPicPr>
        <p:blipFill rotWithShape="1">
          <a:blip r:embed="rId2">
            <a:alphaModFix/>
          </a:blip>
          <a:srcRect b="12296" l="7025" r="11064" t="16382"/>
          <a:stretch/>
        </p:blipFill>
        <p:spPr>
          <a:xfrm>
            <a:off x="0" y="0"/>
            <a:ext cx="11328400" cy="6858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8"/>
          <p:cNvPicPr preferRelativeResize="0"/>
          <p:nvPr/>
        </p:nvPicPr>
        <p:blipFill rotWithShape="1">
          <a:blip r:embed="rId3">
            <a:alphaModFix/>
          </a:blip>
          <a:srcRect b="0" l="0" r="0" t="0"/>
          <a:stretch/>
        </p:blipFill>
        <p:spPr>
          <a:xfrm>
            <a:off x="9170419" y="941295"/>
            <a:ext cx="3021461" cy="590312"/>
          </a:xfrm>
          <a:prstGeom prst="rect">
            <a:avLst/>
          </a:prstGeom>
          <a:noFill/>
          <a:ln>
            <a:noFill/>
          </a:ln>
        </p:spPr>
      </p:pic>
      <p:sp>
        <p:nvSpPr>
          <p:cNvPr id="100" name="Google Shape;100;p18"/>
          <p:cNvSpPr txBox="1"/>
          <p:nvPr/>
        </p:nvSpPr>
        <p:spPr>
          <a:xfrm>
            <a:off x="-11917" y="782404"/>
            <a:ext cx="7827900" cy="908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5300" u="none" cap="none" strike="noStrike">
                <a:solidFill>
                  <a:srgbClr val="0070C0"/>
                </a:solidFill>
                <a:latin typeface="Arial"/>
                <a:ea typeface="Arial"/>
                <a:cs typeface="Arial"/>
                <a:sym typeface="Arial"/>
              </a:rPr>
              <a:t>Capstone Presentation</a:t>
            </a:r>
            <a:endParaRPr/>
          </a:p>
        </p:txBody>
      </p:sp>
      <p:sp>
        <p:nvSpPr>
          <p:cNvPr id="101" name="Google Shape;101;p18"/>
          <p:cNvSpPr txBox="1"/>
          <p:nvPr/>
        </p:nvSpPr>
        <p:spPr>
          <a:xfrm>
            <a:off x="689316" y="2862476"/>
            <a:ext cx="4881600" cy="1200600"/>
          </a:xfrm>
          <a:prstGeom prst="rect">
            <a:avLst/>
          </a:prstGeom>
          <a:noFill/>
          <a:ln>
            <a:noFill/>
          </a:ln>
        </p:spPr>
        <p:txBody>
          <a:bodyPr anchorCtr="0" anchor="t" bIns="45700" lIns="91425" spcFirstLastPara="1" rIns="91425" wrap="square" tIns="45700">
            <a:spAutoFit/>
          </a:bodyPr>
          <a:lstStyle/>
          <a:p>
            <a:pPr indent="0" lvl="0" marL="25400" marR="0" rtl="0" algn="just">
              <a:spcBef>
                <a:spcPts val="0"/>
              </a:spcBef>
              <a:spcAft>
                <a:spcPts val="0"/>
              </a:spcAft>
              <a:buNone/>
            </a:pPr>
            <a:r>
              <a:rPr b="1" lang="en-IN" sz="1800">
                <a:solidFill>
                  <a:srgbClr val="FF0000"/>
                </a:solidFill>
                <a:latin typeface="Calibri"/>
                <a:ea typeface="Calibri"/>
                <a:cs typeface="Calibri"/>
                <a:sym typeface="Calibri"/>
              </a:rPr>
              <a:t>Guidelines to be followed :</a:t>
            </a:r>
            <a:endParaRPr/>
          </a:p>
          <a:p>
            <a:pPr indent="-457200" lvl="0" marL="482600" marR="0" rtl="0" algn="just">
              <a:spcBef>
                <a:spcPts val="0"/>
              </a:spcBef>
              <a:spcAft>
                <a:spcPts val="0"/>
              </a:spcAft>
              <a:buClr>
                <a:srgbClr val="FF0000"/>
              </a:buClr>
              <a:buSzPts val="1800"/>
              <a:buFont typeface="Arial"/>
              <a:buChar char="•"/>
            </a:pPr>
            <a:r>
              <a:rPr b="1" lang="en-IN" sz="1800">
                <a:solidFill>
                  <a:srgbClr val="FF0000"/>
                </a:solidFill>
                <a:latin typeface="Calibri"/>
                <a:ea typeface="Calibri"/>
                <a:cs typeface="Calibri"/>
                <a:sym typeface="Calibri"/>
              </a:rPr>
              <a:t>Presentation should complete in 10 mins</a:t>
            </a:r>
            <a:endParaRPr/>
          </a:p>
          <a:p>
            <a:pPr indent="-457200" lvl="0" marL="482600" marR="0" rtl="0" algn="just">
              <a:spcBef>
                <a:spcPts val="0"/>
              </a:spcBef>
              <a:spcAft>
                <a:spcPts val="0"/>
              </a:spcAft>
              <a:buClr>
                <a:srgbClr val="FF0000"/>
              </a:buClr>
              <a:buSzPts val="1800"/>
              <a:buFont typeface="Arial"/>
              <a:buChar char="•"/>
            </a:pPr>
            <a:r>
              <a:rPr b="1" lang="en-IN" sz="1800">
                <a:solidFill>
                  <a:srgbClr val="FF0000"/>
                </a:solidFill>
                <a:latin typeface="Calibri"/>
                <a:ea typeface="Calibri"/>
                <a:cs typeface="Calibri"/>
                <a:sym typeface="Calibri"/>
              </a:rPr>
              <a:t>5 minutes will be devoted to Q&amp;A</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2" name="Google Shape;102;p18"/>
          <p:cNvPicPr preferRelativeResize="0"/>
          <p:nvPr/>
        </p:nvPicPr>
        <p:blipFill>
          <a:blip r:embed="rId4">
            <a:alphaModFix/>
          </a:blip>
          <a:stretch>
            <a:fillRect/>
          </a:stretch>
        </p:blipFill>
        <p:spPr>
          <a:xfrm>
            <a:off x="-11925" y="1647675"/>
            <a:ext cx="12203924" cy="5154875"/>
          </a:xfrm>
          <a:prstGeom prst="rect">
            <a:avLst/>
          </a:prstGeom>
          <a:noFill/>
          <a:ln>
            <a:noFill/>
          </a:ln>
        </p:spPr>
      </p:pic>
      <p:sp>
        <p:nvSpPr>
          <p:cNvPr id="103" name="Google Shape;103;p18"/>
          <p:cNvSpPr txBox="1"/>
          <p:nvPr/>
        </p:nvSpPr>
        <p:spPr>
          <a:xfrm>
            <a:off x="-11817" y="0"/>
            <a:ext cx="12203700" cy="782400"/>
          </a:xfrm>
          <a:prstGeom prst="rect">
            <a:avLst/>
          </a:prstGeom>
          <a:solidFill>
            <a:srgbClr val="0C58D3"/>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ctr">
              <a:spcBef>
                <a:spcPts val="0"/>
              </a:spcBef>
              <a:spcAft>
                <a:spcPts val="0"/>
              </a:spcAft>
              <a:buNone/>
            </a:pPr>
            <a:r>
              <a:rPr b="1" lang="en-IN" sz="2800">
                <a:solidFill>
                  <a:srgbClr val="FFFFFF"/>
                </a:solidFill>
                <a:latin typeface="Nunito"/>
                <a:ea typeface="Nunito"/>
                <a:cs typeface="Nunito"/>
                <a:sym typeface="Nunito"/>
              </a:rPr>
              <a:t>House Price Prediction</a:t>
            </a:r>
            <a:endParaRPr b="1" sz="1000">
              <a:solidFill>
                <a:srgbClr val="FFFFFF"/>
              </a:solidFill>
              <a:latin typeface="Nunito"/>
              <a:ea typeface="Nunito"/>
              <a:cs typeface="Nunito"/>
              <a:sym typeface="Nunito"/>
            </a:endParaRPr>
          </a:p>
        </p:txBody>
      </p:sp>
      <p:sp>
        <p:nvSpPr>
          <p:cNvPr id="104" name="Google Shape;104;p18"/>
          <p:cNvSpPr txBox="1"/>
          <p:nvPr/>
        </p:nvSpPr>
        <p:spPr>
          <a:xfrm>
            <a:off x="95374" y="2071089"/>
            <a:ext cx="2561700" cy="15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922" u="sng">
                <a:solidFill>
                  <a:srgbClr val="4A86E8"/>
                </a:solidFill>
                <a:latin typeface="Nunito"/>
                <a:ea typeface="Nunito"/>
                <a:cs typeface="Nunito"/>
                <a:sym typeface="Nunito"/>
              </a:rPr>
              <a:t>Prepared and Presented</a:t>
            </a:r>
            <a:endParaRPr b="1" sz="1922" u="sng">
              <a:solidFill>
                <a:srgbClr val="4A86E8"/>
              </a:solidFill>
              <a:latin typeface="Nunito"/>
              <a:ea typeface="Nunito"/>
              <a:cs typeface="Nunito"/>
              <a:sym typeface="Nunito"/>
            </a:endParaRPr>
          </a:p>
          <a:p>
            <a:pPr indent="0" lvl="0" marL="0" rtl="0" algn="l">
              <a:spcBef>
                <a:spcPts val="0"/>
              </a:spcBef>
              <a:spcAft>
                <a:spcPts val="0"/>
              </a:spcAft>
              <a:buNone/>
            </a:pPr>
            <a:r>
              <a:rPr b="1" i="1" lang="en-IN" sz="1700">
                <a:solidFill>
                  <a:srgbClr val="4A86E8"/>
                </a:solidFill>
                <a:latin typeface="Nunito"/>
                <a:ea typeface="Nunito"/>
                <a:cs typeface="Nunito"/>
                <a:sym typeface="Nunito"/>
              </a:rPr>
              <a:t>Sudheendra K</a:t>
            </a:r>
            <a:endParaRPr b="1" i="1" sz="1700">
              <a:solidFill>
                <a:srgbClr val="4A86E8"/>
              </a:solidFill>
              <a:latin typeface="Nunito"/>
              <a:ea typeface="Nunito"/>
              <a:cs typeface="Nunito"/>
              <a:sym typeface="Nunito"/>
            </a:endParaRPr>
          </a:p>
          <a:p>
            <a:pPr indent="0" lvl="0" marL="0" rtl="0" algn="l">
              <a:spcBef>
                <a:spcPts val="0"/>
              </a:spcBef>
              <a:spcAft>
                <a:spcPts val="0"/>
              </a:spcAft>
              <a:buNone/>
            </a:pPr>
            <a:r>
              <a:rPr b="1" lang="en-IN" sz="1700">
                <a:solidFill>
                  <a:srgbClr val="4A86E8"/>
                </a:solidFill>
                <a:latin typeface="Nunito"/>
                <a:ea typeface="Nunito"/>
                <a:cs typeface="Nunito"/>
                <a:sym typeface="Nunito"/>
              </a:rPr>
              <a:t>PGPDSBA Oct.B.22</a:t>
            </a:r>
            <a:endParaRPr b="1" sz="1700">
              <a:solidFill>
                <a:srgbClr val="4A86E8"/>
              </a:solidFill>
              <a:latin typeface="Nunito"/>
              <a:ea typeface="Nunito"/>
              <a:cs typeface="Nunito"/>
              <a:sym typeface="Nunito"/>
            </a:endParaRPr>
          </a:p>
          <a:p>
            <a:pPr indent="0" lvl="0" marL="0" rtl="0" algn="l">
              <a:spcBef>
                <a:spcPts val="0"/>
              </a:spcBef>
              <a:spcAft>
                <a:spcPts val="0"/>
              </a:spcAft>
              <a:buNone/>
            </a:pPr>
            <a:r>
              <a:rPr b="1" lang="en-IN" sz="1700">
                <a:solidFill>
                  <a:srgbClr val="4A86E8"/>
                </a:solidFill>
                <a:latin typeface="Nunito"/>
                <a:ea typeface="Nunito"/>
                <a:cs typeface="Nunito"/>
                <a:sym typeface="Nunito"/>
              </a:rPr>
              <a:t>sudhi0404@gmail.com</a:t>
            </a:r>
            <a:endParaRPr b="1" sz="1700">
              <a:solidFill>
                <a:srgbClr val="4A86E8"/>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7"/>
          <p:cNvSpPr txBox="1"/>
          <p:nvPr/>
        </p:nvSpPr>
        <p:spPr>
          <a:xfrm>
            <a:off x="0" y="85350"/>
            <a:ext cx="11110200" cy="10065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b="1" lang="en-IN" sz="3000">
                <a:solidFill>
                  <a:srgbClr val="AF7B51"/>
                </a:solidFill>
                <a:latin typeface="Nunito"/>
                <a:ea typeface="Nunito"/>
                <a:cs typeface="Nunito"/>
                <a:sym typeface="Nunito"/>
              </a:rPr>
              <a:t>Recommendations</a:t>
            </a:r>
            <a:endParaRPr b="1" sz="3000">
              <a:solidFill>
                <a:srgbClr val="AF7B51"/>
              </a:solidFill>
              <a:latin typeface="Nunito"/>
              <a:ea typeface="Nunito"/>
              <a:cs typeface="Nunito"/>
              <a:sym typeface="Nunito"/>
            </a:endParaRPr>
          </a:p>
        </p:txBody>
      </p:sp>
      <p:sp>
        <p:nvSpPr>
          <p:cNvPr id="305" name="Google Shape;305;p27"/>
          <p:cNvSpPr txBox="1"/>
          <p:nvPr/>
        </p:nvSpPr>
        <p:spPr>
          <a:xfrm>
            <a:off x="0" y="1037786"/>
            <a:ext cx="5456400" cy="5905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000"/>
              </a:spcBef>
              <a:spcAft>
                <a:spcPts val="0"/>
              </a:spcAft>
              <a:buClr>
                <a:srgbClr val="233A44"/>
              </a:buClr>
              <a:buSzPts val="2000"/>
              <a:buFont typeface="Calibri"/>
              <a:buChar char="●"/>
            </a:pPr>
            <a:r>
              <a:rPr lang="en-IN" sz="2000">
                <a:solidFill>
                  <a:srgbClr val="233A44"/>
                </a:solidFill>
                <a:latin typeface="Calibri"/>
                <a:ea typeface="Calibri"/>
                <a:cs typeface="Calibri"/>
                <a:sym typeface="Calibri"/>
              </a:rPr>
              <a:t>Futuristic Considerations: Include data on ongoing or planned infrastructure developments in the area. This forward-looking approach can help anticipate potential changes in property values due to upcoming projects or improvements.</a:t>
            </a:r>
            <a:endParaRPr sz="2000">
              <a:solidFill>
                <a:srgbClr val="233A44"/>
              </a:solidFill>
              <a:latin typeface="Calibri"/>
              <a:ea typeface="Calibri"/>
              <a:cs typeface="Calibri"/>
              <a:sym typeface="Calibri"/>
            </a:endParaRPr>
          </a:p>
          <a:p>
            <a:pPr indent="-355600" lvl="0" marL="457200" rtl="0" algn="l">
              <a:lnSpc>
                <a:spcPct val="115000"/>
              </a:lnSpc>
              <a:spcBef>
                <a:spcPts val="1000"/>
              </a:spcBef>
              <a:spcAft>
                <a:spcPts val="0"/>
              </a:spcAft>
              <a:buClr>
                <a:srgbClr val="233A44"/>
              </a:buClr>
              <a:buSzPts val="2000"/>
              <a:buFont typeface="Calibri"/>
              <a:buChar char="●"/>
            </a:pPr>
            <a:r>
              <a:rPr lang="en-IN" sz="2000">
                <a:solidFill>
                  <a:srgbClr val="233A44"/>
                </a:solidFill>
                <a:latin typeface="Calibri"/>
                <a:ea typeface="Calibri"/>
                <a:cs typeface="Calibri"/>
                <a:sym typeface="Calibri"/>
              </a:rPr>
              <a:t>Legal and Historical Data: Investigate the legal aspects of the properties, such as land titles and survey numbers. Additionally, historical price data for the buildings can offer valuable insights into price trends and market dynamics.</a:t>
            </a:r>
            <a:endParaRPr sz="2000">
              <a:solidFill>
                <a:srgbClr val="233A44"/>
              </a:solidFill>
              <a:latin typeface="Calibri"/>
              <a:ea typeface="Calibri"/>
              <a:cs typeface="Calibri"/>
              <a:sym typeface="Calibri"/>
            </a:endParaRPr>
          </a:p>
          <a:p>
            <a:pPr indent="-355600" lvl="0" marL="457200" rtl="0" algn="l">
              <a:lnSpc>
                <a:spcPct val="115000"/>
              </a:lnSpc>
              <a:spcBef>
                <a:spcPts val="1000"/>
              </a:spcBef>
              <a:spcAft>
                <a:spcPts val="0"/>
              </a:spcAft>
              <a:buClr>
                <a:srgbClr val="233A44"/>
              </a:buClr>
              <a:buSzPts val="2000"/>
              <a:buFont typeface="Calibri"/>
              <a:buChar char="●"/>
            </a:pPr>
            <a:r>
              <a:rPr lang="en-IN" sz="2000">
                <a:solidFill>
                  <a:srgbClr val="233A44"/>
                </a:solidFill>
                <a:latin typeface="Calibri"/>
                <a:ea typeface="Calibri"/>
                <a:cs typeface="Calibri"/>
                <a:sym typeface="Calibri"/>
              </a:rPr>
              <a:t>Demographic and Economic Trends: Consider incorporating demographic data and economic indicators that may affect property values, such as population growth, employment rates, pollution metrics, and income levels in the area.</a:t>
            </a:r>
            <a:endParaRPr sz="2000">
              <a:solidFill>
                <a:srgbClr val="233A44"/>
              </a:solidFill>
              <a:latin typeface="Calibri"/>
              <a:ea typeface="Calibri"/>
              <a:cs typeface="Calibri"/>
              <a:sym typeface="Calibri"/>
            </a:endParaRPr>
          </a:p>
        </p:txBody>
      </p:sp>
      <p:pic>
        <p:nvPicPr>
          <p:cNvPr id="306" name="Google Shape;306;p27"/>
          <p:cNvPicPr preferRelativeResize="0"/>
          <p:nvPr/>
        </p:nvPicPr>
        <p:blipFill>
          <a:blip r:embed="rId3">
            <a:alphaModFix/>
          </a:blip>
          <a:stretch>
            <a:fillRect/>
          </a:stretch>
        </p:blipFill>
        <p:spPr>
          <a:xfrm>
            <a:off x="5301575" y="1429525"/>
            <a:ext cx="5986749" cy="42658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grpSp>
        <p:nvGrpSpPr>
          <p:cNvPr id="109" name="Google Shape;109;p19"/>
          <p:cNvGrpSpPr/>
          <p:nvPr/>
        </p:nvGrpSpPr>
        <p:grpSpPr>
          <a:xfrm>
            <a:off x="7135048" y="864438"/>
            <a:ext cx="4070970" cy="5682944"/>
            <a:chOff x="5632317" y="1189775"/>
            <a:chExt cx="3305700" cy="3483050"/>
          </a:xfrm>
        </p:grpSpPr>
        <p:sp>
          <p:nvSpPr>
            <p:cNvPr id="110" name="Google Shape;110;p19"/>
            <p:cNvSpPr/>
            <p:nvPr/>
          </p:nvSpPr>
          <p:spPr>
            <a:xfrm>
              <a:off x="5632317" y="1189775"/>
              <a:ext cx="33057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IN" sz="2400">
                  <a:solidFill>
                    <a:srgbClr val="FFFFFF"/>
                  </a:solidFill>
                  <a:latin typeface="Roboto"/>
                  <a:ea typeface="Roboto"/>
                  <a:cs typeface="Roboto"/>
                  <a:sym typeface="Roboto"/>
                </a:rPr>
                <a:t>  </a:t>
              </a:r>
              <a:r>
                <a:rPr lang="en-IN" sz="2400">
                  <a:solidFill>
                    <a:srgbClr val="FFFFFF"/>
                  </a:solidFill>
                  <a:latin typeface="Roboto"/>
                  <a:ea typeface="Roboto"/>
                  <a:cs typeface="Roboto"/>
                  <a:sym typeface="Roboto"/>
                </a:rPr>
                <a:t>Scope and Objective</a:t>
              </a:r>
              <a:endParaRPr sz="2400">
                <a:solidFill>
                  <a:srgbClr val="FFFFFF"/>
                </a:solidFill>
                <a:latin typeface="Roboto"/>
                <a:ea typeface="Roboto"/>
                <a:cs typeface="Roboto"/>
                <a:sym typeface="Roboto"/>
              </a:endParaRPr>
            </a:p>
          </p:txBody>
        </p:sp>
        <p:sp>
          <p:nvSpPr>
            <p:cNvPr id="111" name="Google Shape;111;p19"/>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Roboto"/>
                <a:buChar char="●"/>
              </a:pPr>
              <a:r>
                <a:rPr lang="en-IN" sz="1700">
                  <a:latin typeface="Roboto"/>
                  <a:ea typeface="Roboto"/>
                  <a:cs typeface="Roboto"/>
                  <a:sym typeface="Roboto"/>
                </a:rPr>
                <a:t>The project will strive to maintain model interpretability, enabling users to understand the factors influencing price predictions.</a:t>
              </a:r>
              <a:endParaRPr sz="1700">
                <a:latin typeface="Roboto"/>
                <a:ea typeface="Roboto"/>
                <a:cs typeface="Roboto"/>
                <a:sym typeface="Roboto"/>
              </a:endParaRPr>
            </a:p>
            <a:p>
              <a:pPr indent="-336550" lvl="0" marL="457200" rtl="0" algn="l">
                <a:lnSpc>
                  <a:spcPct val="115000"/>
                </a:lnSpc>
                <a:spcBef>
                  <a:spcPts val="0"/>
                </a:spcBef>
                <a:spcAft>
                  <a:spcPts val="0"/>
                </a:spcAft>
                <a:buSzPts val="1700"/>
                <a:buFont typeface="Roboto"/>
                <a:buChar char="●"/>
              </a:pPr>
              <a:r>
                <a:rPr lang="en-IN" sz="1700">
                  <a:latin typeface="Roboto"/>
                  <a:ea typeface="Roboto"/>
                  <a:cs typeface="Roboto"/>
                  <a:sym typeface="Roboto"/>
                </a:rPr>
                <a:t>Develop a machine learning model that can accurately predict house prices based on a diverse set of features, providing precise valuations.</a:t>
              </a:r>
              <a:endParaRPr sz="17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grpSp>
        <p:nvGrpSpPr>
          <p:cNvPr id="112" name="Google Shape;112;p19"/>
          <p:cNvGrpSpPr/>
          <p:nvPr/>
        </p:nvGrpSpPr>
        <p:grpSpPr>
          <a:xfrm>
            <a:off x="198850" y="864788"/>
            <a:ext cx="4368007" cy="5682595"/>
            <a:chOff x="0" y="1189989"/>
            <a:chExt cx="3546900" cy="3482836"/>
          </a:xfrm>
        </p:grpSpPr>
        <p:sp>
          <p:nvSpPr>
            <p:cNvPr id="113" name="Google Shape;113;p19"/>
            <p:cNvSpPr/>
            <p:nvPr/>
          </p:nvSpPr>
          <p:spPr>
            <a:xfrm>
              <a:off x="0"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IN" sz="2400">
                  <a:solidFill>
                    <a:srgbClr val="FFFFFF"/>
                  </a:solidFill>
                  <a:latin typeface="Roboto"/>
                  <a:ea typeface="Roboto"/>
                  <a:cs typeface="Roboto"/>
                  <a:sym typeface="Roboto"/>
                </a:rPr>
                <a:t>Overview </a:t>
              </a:r>
              <a:endParaRPr sz="2400">
                <a:solidFill>
                  <a:srgbClr val="FFFFFF"/>
                </a:solidFill>
                <a:latin typeface="Roboto"/>
                <a:ea typeface="Roboto"/>
                <a:cs typeface="Roboto"/>
                <a:sym typeface="Roboto"/>
              </a:endParaRPr>
            </a:p>
          </p:txBody>
        </p:sp>
        <p:sp>
          <p:nvSpPr>
            <p:cNvPr id="114" name="Google Shape;114;p19"/>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Font typeface="Roboto"/>
                <a:buChar char="●"/>
              </a:pPr>
              <a:r>
                <a:rPr lang="en-IN" sz="2400">
                  <a:latin typeface="Roboto"/>
                  <a:ea typeface="Roboto"/>
                  <a:cs typeface="Roboto"/>
                  <a:sym typeface="Roboto"/>
                </a:rPr>
                <a:t>The problem revolves around predicting house prices accurately by considering various property features</a:t>
              </a:r>
              <a:endParaRPr sz="2400">
                <a:latin typeface="Roboto"/>
                <a:ea typeface="Roboto"/>
                <a:cs typeface="Roboto"/>
                <a:sym typeface="Roboto"/>
              </a:endParaRPr>
            </a:p>
          </p:txBody>
        </p:sp>
      </p:grpSp>
      <p:grpSp>
        <p:nvGrpSpPr>
          <p:cNvPr id="115" name="Google Shape;115;p19"/>
          <p:cNvGrpSpPr/>
          <p:nvPr/>
        </p:nvGrpSpPr>
        <p:grpSpPr>
          <a:xfrm>
            <a:off x="3824637" y="864438"/>
            <a:ext cx="4070970" cy="5682944"/>
            <a:chOff x="2944204" y="1189775"/>
            <a:chExt cx="3305700" cy="3483050"/>
          </a:xfrm>
        </p:grpSpPr>
        <p:sp>
          <p:nvSpPr>
            <p:cNvPr id="116" name="Google Shape;116;p19"/>
            <p:cNvSpPr/>
            <p:nvPr/>
          </p:nvSpPr>
          <p:spPr>
            <a:xfrm>
              <a:off x="2944204" y="1189775"/>
              <a:ext cx="33057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IN" sz="2400">
                  <a:solidFill>
                    <a:srgbClr val="FFFFFF"/>
                  </a:solidFill>
                  <a:latin typeface="Roboto"/>
                  <a:ea typeface="Roboto"/>
                  <a:cs typeface="Roboto"/>
                  <a:sym typeface="Roboto"/>
                </a:rPr>
                <a:t>Constraints</a:t>
              </a:r>
              <a:endParaRPr sz="2400">
                <a:solidFill>
                  <a:srgbClr val="FFFFFF"/>
                </a:solidFill>
                <a:latin typeface="Roboto"/>
                <a:ea typeface="Roboto"/>
                <a:cs typeface="Roboto"/>
                <a:sym typeface="Roboto"/>
              </a:endParaRPr>
            </a:p>
          </p:txBody>
        </p:sp>
        <p:sp>
          <p:nvSpPr>
            <p:cNvPr id="117" name="Google Shape;117;p19"/>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Font typeface="Roboto"/>
                <a:buChar char="●"/>
              </a:pPr>
              <a:r>
                <a:rPr lang="en-IN" sz="2400">
                  <a:latin typeface="Roboto"/>
                  <a:ea typeface="Roboto"/>
                  <a:cs typeface="Roboto"/>
                  <a:sym typeface="Roboto"/>
                </a:rPr>
                <a:t>Imbalanced Dataset:</a:t>
              </a:r>
              <a:endParaRPr sz="2400">
                <a:latin typeface="Roboto"/>
                <a:ea typeface="Roboto"/>
                <a:cs typeface="Roboto"/>
                <a:sym typeface="Roboto"/>
              </a:endParaRPr>
            </a:p>
            <a:p>
              <a:pPr indent="-381000" lvl="0" marL="457200" rtl="0" algn="l">
                <a:lnSpc>
                  <a:spcPct val="115000"/>
                </a:lnSpc>
                <a:spcBef>
                  <a:spcPts val="0"/>
                </a:spcBef>
                <a:spcAft>
                  <a:spcPts val="0"/>
                </a:spcAft>
                <a:buSzPts val="2400"/>
                <a:buFont typeface="Roboto"/>
                <a:buChar char="●"/>
              </a:pPr>
              <a:r>
                <a:rPr lang="en-IN" sz="2400">
                  <a:latin typeface="Roboto"/>
                  <a:ea typeface="Roboto"/>
                  <a:cs typeface="Roboto"/>
                  <a:sym typeface="Roboto"/>
                </a:rPr>
                <a:t>Historical Price Data</a:t>
              </a:r>
              <a:r>
                <a:rPr lang="en-IN" sz="2400">
                  <a:latin typeface="Roboto"/>
                  <a:ea typeface="Roboto"/>
                  <a:cs typeface="Roboto"/>
                  <a:sym typeface="Roboto"/>
                </a:rPr>
                <a:t> </a:t>
              </a:r>
              <a:r>
                <a:rPr lang="en-IN" sz="2400">
                  <a:latin typeface="Roboto"/>
                  <a:ea typeface="Roboto"/>
                  <a:cs typeface="Roboto"/>
                  <a:sym typeface="Roboto"/>
                </a:rPr>
                <a:t>Limitation:</a:t>
              </a:r>
              <a:endParaRPr sz="2400">
                <a:latin typeface="Roboto"/>
                <a:ea typeface="Roboto"/>
                <a:cs typeface="Roboto"/>
                <a:sym typeface="Roboto"/>
              </a:endParaRPr>
            </a:p>
            <a:p>
              <a:pPr indent="-381000" lvl="0" marL="457200" rtl="0" algn="l">
                <a:lnSpc>
                  <a:spcPct val="115000"/>
                </a:lnSpc>
                <a:spcBef>
                  <a:spcPts val="0"/>
                </a:spcBef>
                <a:spcAft>
                  <a:spcPts val="0"/>
                </a:spcAft>
                <a:buSzPts val="2400"/>
                <a:buFont typeface="Roboto"/>
                <a:buChar char="●"/>
              </a:pPr>
              <a:r>
                <a:rPr lang="en-IN" sz="2400">
                  <a:latin typeface="Roboto"/>
                  <a:ea typeface="Roboto"/>
                  <a:cs typeface="Roboto"/>
                  <a:sym typeface="Roboto"/>
                </a:rPr>
                <a:t>Limited Data Availability</a:t>
              </a:r>
              <a:endParaRPr sz="24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p:nvPr/>
        </p:nvSpPr>
        <p:spPr>
          <a:xfrm>
            <a:off x="4384232" y="5148311"/>
            <a:ext cx="1050300" cy="10197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 name="Google Shape;123;p20"/>
          <p:cNvSpPr txBox="1"/>
          <p:nvPr/>
        </p:nvSpPr>
        <p:spPr>
          <a:xfrm>
            <a:off x="6916222" y="2973776"/>
            <a:ext cx="2780400" cy="1446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000">
                <a:solidFill>
                  <a:schemeClr val="lt1"/>
                </a:solidFill>
                <a:latin typeface="Arial"/>
                <a:ea typeface="Arial"/>
                <a:cs typeface="Arial"/>
                <a:sym typeface="Arial"/>
              </a:rPr>
              <a:t>Subheading</a:t>
            </a:r>
            <a:endParaRPr/>
          </a:p>
          <a:p>
            <a:pPr indent="0" lvl="0" marL="0" marR="0" rtl="0" algn="ctr">
              <a:spcBef>
                <a:spcPts val="0"/>
              </a:spcBef>
              <a:spcAft>
                <a:spcPts val="0"/>
              </a:spcAft>
              <a:buNone/>
            </a:pPr>
            <a:r>
              <a:t/>
            </a:r>
            <a:endParaRPr sz="2000">
              <a:solidFill>
                <a:schemeClr val="lt1"/>
              </a:solidFill>
              <a:latin typeface="Arial"/>
              <a:ea typeface="Arial"/>
              <a:cs typeface="Arial"/>
              <a:sym typeface="Arial"/>
            </a:endParaRPr>
          </a:p>
          <a:p>
            <a:pPr indent="0" lvl="0" marL="0" marR="0" rtl="0" algn="ctr">
              <a:spcBef>
                <a:spcPts val="0"/>
              </a:spcBef>
              <a:spcAft>
                <a:spcPts val="0"/>
              </a:spcAft>
              <a:buNone/>
            </a:pPr>
            <a:r>
              <a:rPr lang="en-IN" sz="1600">
                <a:solidFill>
                  <a:schemeClr val="lt1"/>
                </a:solidFill>
                <a:latin typeface="Arial"/>
                <a:ea typeface="Arial"/>
                <a:cs typeface="Arial"/>
                <a:sym typeface="Arial"/>
              </a:rPr>
              <a:t>Lorem Ipsum is simply dummy text of the printing and typesetting industry. </a:t>
            </a:r>
            <a:endParaRPr/>
          </a:p>
        </p:txBody>
      </p:sp>
      <p:sp>
        <p:nvSpPr>
          <p:cNvPr id="124" name="Google Shape;124;p20"/>
          <p:cNvSpPr/>
          <p:nvPr/>
        </p:nvSpPr>
        <p:spPr>
          <a:xfrm flipH="1" rot="863284">
            <a:off x="5429438" y="4254197"/>
            <a:ext cx="1919609" cy="98397"/>
          </a:xfrm>
          <a:prstGeom prst="roundRect">
            <a:avLst>
              <a:gd fmla="val 50000" name="adj"/>
            </a:avLst>
          </a:pr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5" name="Google Shape;125;p20"/>
          <p:cNvSpPr/>
          <p:nvPr/>
        </p:nvSpPr>
        <p:spPr>
          <a:xfrm rot="-863284">
            <a:off x="3627710" y="4254197"/>
            <a:ext cx="1919609" cy="98397"/>
          </a:xfrm>
          <a:prstGeom prst="roundRect">
            <a:avLst>
              <a:gd fmla="val 50000" name="adj"/>
            </a:avLst>
          </a:pr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6" name="Google Shape;126;p20"/>
          <p:cNvSpPr/>
          <p:nvPr/>
        </p:nvSpPr>
        <p:spPr>
          <a:xfrm flipH="1" rot="863284">
            <a:off x="1810875" y="4254197"/>
            <a:ext cx="1919609" cy="98397"/>
          </a:xfrm>
          <a:prstGeom prst="roundRect">
            <a:avLst>
              <a:gd fmla="val 50000" name="adj"/>
            </a:avLst>
          </a:pr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127" name="Google Shape;127;p20"/>
          <p:cNvGrpSpPr/>
          <p:nvPr/>
        </p:nvGrpSpPr>
        <p:grpSpPr>
          <a:xfrm>
            <a:off x="2479866" y="4350365"/>
            <a:ext cx="2409084" cy="2115353"/>
            <a:chOff x="3021975" y="2541798"/>
            <a:chExt cx="1712700" cy="1230715"/>
          </a:xfrm>
        </p:grpSpPr>
        <p:sp>
          <p:nvSpPr>
            <p:cNvPr id="128" name="Google Shape;128;p20"/>
            <p:cNvSpPr txBox="1"/>
            <p:nvPr/>
          </p:nvSpPr>
          <p:spPr>
            <a:xfrm>
              <a:off x="3529877" y="273558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IN" sz="1500">
                  <a:solidFill>
                    <a:srgbClr val="E06666"/>
                  </a:solidFill>
                  <a:latin typeface="Roboto"/>
                  <a:ea typeface="Roboto"/>
                  <a:cs typeface="Roboto"/>
                  <a:sym typeface="Roboto"/>
                </a:rPr>
                <a:t>2</a:t>
              </a:r>
              <a:endParaRPr b="1" sz="1500">
                <a:solidFill>
                  <a:srgbClr val="701C7F"/>
                </a:solidFill>
                <a:latin typeface="Roboto"/>
                <a:ea typeface="Roboto"/>
                <a:cs typeface="Roboto"/>
                <a:sym typeface="Roboto"/>
              </a:endParaRPr>
            </a:p>
          </p:txBody>
        </p:sp>
        <p:sp>
          <p:nvSpPr>
            <p:cNvPr id="129" name="Google Shape;129;p20"/>
            <p:cNvSpPr/>
            <p:nvPr/>
          </p:nvSpPr>
          <p:spPr>
            <a:xfrm rot="-1789476">
              <a:off x="3798091" y="2571072"/>
              <a:ext cx="160451" cy="160451"/>
            </a:xfrm>
            <a:prstGeom prst="ellipse">
              <a:avLst/>
            </a:prstGeom>
            <a:solidFill>
              <a:srgbClr val="FFFFFF"/>
            </a:solidFill>
            <a:ln cap="flat" cmpd="sng" w="3810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a:off x="3021975" y="3069013"/>
              <a:ext cx="1712700" cy="703500"/>
            </a:xfrm>
            <a:prstGeom prst="roundRect">
              <a:avLst>
                <a:gd fmla="val 4485" name="adj"/>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1" name="Google Shape;131;p20"/>
            <p:cNvSpPr/>
            <p:nvPr/>
          </p:nvSpPr>
          <p:spPr>
            <a:xfrm>
              <a:off x="3833325" y="3004364"/>
              <a:ext cx="90000" cy="67500"/>
            </a:xfrm>
            <a:prstGeom prst="triangle">
              <a:avLst>
                <a:gd fmla="val 50000" name="adj"/>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20"/>
          <p:cNvSpPr/>
          <p:nvPr/>
        </p:nvSpPr>
        <p:spPr>
          <a:xfrm rot="-863284">
            <a:off x="18921" y="4254197"/>
            <a:ext cx="1919609" cy="98397"/>
          </a:xfrm>
          <a:prstGeom prst="roundRect">
            <a:avLst>
              <a:gd fmla="val 50000" name="adj"/>
            </a:avLst>
          </a:pr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133" name="Google Shape;133;p20"/>
          <p:cNvGrpSpPr/>
          <p:nvPr/>
        </p:nvGrpSpPr>
        <p:grpSpPr>
          <a:xfrm>
            <a:off x="669825" y="2113909"/>
            <a:ext cx="2409084" cy="2142920"/>
            <a:chOff x="1637475" y="1219942"/>
            <a:chExt cx="1712700" cy="1246754"/>
          </a:xfrm>
        </p:grpSpPr>
        <p:sp>
          <p:nvSpPr>
            <p:cNvPr id="134" name="Google Shape;134;p20"/>
            <p:cNvSpPr/>
            <p:nvPr/>
          </p:nvSpPr>
          <p:spPr>
            <a:xfrm>
              <a:off x="1637475" y="1219942"/>
              <a:ext cx="1712700" cy="703500"/>
            </a:xfrm>
            <a:prstGeom prst="roundRect">
              <a:avLst>
                <a:gd fmla="val 4485" name="adj"/>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5" name="Google Shape;135;p20"/>
            <p:cNvSpPr txBox="1"/>
            <p:nvPr/>
          </p:nvSpPr>
          <p:spPr>
            <a:xfrm>
              <a:off x="2144544" y="1985297"/>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IN" sz="1800">
                  <a:solidFill>
                    <a:srgbClr val="E06666"/>
                  </a:solidFill>
                  <a:latin typeface="Roboto"/>
                  <a:ea typeface="Roboto"/>
                  <a:cs typeface="Roboto"/>
                  <a:sym typeface="Roboto"/>
                </a:rPr>
                <a:t>1</a:t>
              </a:r>
              <a:endParaRPr b="1" sz="1800">
                <a:solidFill>
                  <a:srgbClr val="E06666"/>
                </a:solidFill>
                <a:latin typeface="Roboto"/>
                <a:ea typeface="Roboto"/>
                <a:cs typeface="Roboto"/>
                <a:sym typeface="Roboto"/>
              </a:endParaRPr>
            </a:p>
          </p:txBody>
        </p:sp>
        <p:sp>
          <p:nvSpPr>
            <p:cNvPr id="136" name="Google Shape;136;p20"/>
            <p:cNvSpPr/>
            <p:nvPr/>
          </p:nvSpPr>
          <p:spPr>
            <a:xfrm rot="10800000">
              <a:off x="2448800" y="1919036"/>
              <a:ext cx="90000" cy="67500"/>
            </a:xfrm>
            <a:prstGeom prst="triangle">
              <a:avLst>
                <a:gd fmla="val 50000" name="adj"/>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txBox="1"/>
            <p:nvPr/>
          </p:nvSpPr>
          <p:spPr>
            <a:xfrm>
              <a:off x="1678900" y="1487445"/>
              <a:ext cx="1624200" cy="400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IN" sz="2400">
                  <a:solidFill>
                    <a:srgbClr val="FFFFFF"/>
                  </a:solidFill>
                  <a:latin typeface="Impact"/>
                  <a:ea typeface="Impact"/>
                  <a:cs typeface="Impact"/>
                  <a:sym typeface="Impact"/>
                </a:rPr>
                <a:t>EDA</a:t>
              </a:r>
              <a:endParaRPr sz="2400">
                <a:solidFill>
                  <a:srgbClr val="FFFFFF"/>
                </a:solidFill>
                <a:latin typeface="Impact"/>
                <a:ea typeface="Impact"/>
                <a:cs typeface="Impact"/>
                <a:sym typeface="Impact"/>
              </a:endParaRPr>
            </a:p>
          </p:txBody>
        </p:sp>
        <p:sp>
          <p:nvSpPr>
            <p:cNvPr id="138" name="Google Shape;138;p20"/>
            <p:cNvSpPr/>
            <p:nvPr/>
          </p:nvSpPr>
          <p:spPr>
            <a:xfrm rot="-1789476">
              <a:off x="2410765" y="2276970"/>
              <a:ext cx="160451" cy="160451"/>
            </a:xfrm>
            <a:prstGeom prst="ellipse">
              <a:avLst/>
            </a:prstGeom>
            <a:solidFill>
              <a:srgbClr val="FFFFFF"/>
            </a:solidFill>
            <a:ln cap="flat" cmpd="sng" w="3810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20"/>
          <p:cNvGrpSpPr/>
          <p:nvPr/>
        </p:nvGrpSpPr>
        <p:grpSpPr>
          <a:xfrm>
            <a:off x="4246717" y="2113909"/>
            <a:ext cx="2409084" cy="2142920"/>
            <a:chOff x="1637475" y="1219942"/>
            <a:chExt cx="1712700" cy="1246754"/>
          </a:xfrm>
        </p:grpSpPr>
        <p:sp>
          <p:nvSpPr>
            <p:cNvPr id="140" name="Google Shape;140;p20"/>
            <p:cNvSpPr/>
            <p:nvPr/>
          </p:nvSpPr>
          <p:spPr>
            <a:xfrm>
              <a:off x="1637475" y="1219942"/>
              <a:ext cx="1712700" cy="703500"/>
            </a:xfrm>
            <a:prstGeom prst="roundRect">
              <a:avLst>
                <a:gd fmla="val 4485" name="adj"/>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1" name="Google Shape;141;p20"/>
            <p:cNvSpPr txBox="1"/>
            <p:nvPr/>
          </p:nvSpPr>
          <p:spPr>
            <a:xfrm>
              <a:off x="2144544" y="1985297"/>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IN" sz="1500">
                  <a:solidFill>
                    <a:srgbClr val="E06666"/>
                  </a:solidFill>
                  <a:latin typeface="Roboto"/>
                  <a:ea typeface="Roboto"/>
                  <a:cs typeface="Roboto"/>
                  <a:sym typeface="Roboto"/>
                </a:rPr>
                <a:t>3</a:t>
              </a:r>
              <a:endParaRPr b="1" sz="1500">
                <a:solidFill>
                  <a:srgbClr val="E06666"/>
                </a:solidFill>
                <a:latin typeface="Roboto"/>
                <a:ea typeface="Roboto"/>
                <a:cs typeface="Roboto"/>
                <a:sym typeface="Roboto"/>
              </a:endParaRPr>
            </a:p>
          </p:txBody>
        </p:sp>
        <p:sp>
          <p:nvSpPr>
            <p:cNvPr id="142" name="Google Shape;142;p20"/>
            <p:cNvSpPr/>
            <p:nvPr/>
          </p:nvSpPr>
          <p:spPr>
            <a:xfrm rot="10800000">
              <a:off x="2448800" y="1919036"/>
              <a:ext cx="90000" cy="67500"/>
            </a:xfrm>
            <a:prstGeom prst="triangle">
              <a:avLst>
                <a:gd fmla="val 50000" name="adj"/>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txBox="1"/>
            <p:nvPr/>
          </p:nvSpPr>
          <p:spPr>
            <a:xfrm>
              <a:off x="1678900" y="1487445"/>
              <a:ext cx="1624200" cy="400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IN" sz="2400">
                  <a:solidFill>
                    <a:srgbClr val="FFFFFF"/>
                  </a:solidFill>
                  <a:latin typeface="Impact"/>
                  <a:ea typeface="Impact"/>
                  <a:cs typeface="Impact"/>
                  <a:sym typeface="Impact"/>
                </a:rPr>
                <a:t>Model Development</a:t>
              </a:r>
              <a:endParaRPr sz="2400">
                <a:solidFill>
                  <a:srgbClr val="FFFFFF"/>
                </a:solidFill>
                <a:latin typeface="Impact"/>
                <a:ea typeface="Impact"/>
                <a:cs typeface="Impact"/>
                <a:sym typeface="Impact"/>
              </a:endParaRPr>
            </a:p>
          </p:txBody>
        </p:sp>
        <p:sp>
          <p:nvSpPr>
            <p:cNvPr id="144" name="Google Shape;144;p20"/>
            <p:cNvSpPr/>
            <p:nvPr/>
          </p:nvSpPr>
          <p:spPr>
            <a:xfrm rot="-1789476">
              <a:off x="2410765" y="2276970"/>
              <a:ext cx="160451" cy="160451"/>
            </a:xfrm>
            <a:prstGeom prst="ellipse">
              <a:avLst/>
            </a:prstGeom>
            <a:solidFill>
              <a:srgbClr val="FFFFFF"/>
            </a:solidFill>
            <a:ln cap="flat" cmpd="sng" w="3810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20"/>
          <p:cNvSpPr txBox="1"/>
          <p:nvPr/>
        </p:nvSpPr>
        <p:spPr>
          <a:xfrm>
            <a:off x="2541802" y="5664881"/>
            <a:ext cx="2284200" cy="689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IN" sz="2400">
                <a:solidFill>
                  <a:srgbClr val="FFFFFF"/>
                </a:solidFill>
                <a:latin typeface="Impact"/>
                <a:ea typeface="Impact"/>
                <a:cs typeface="Impact"/>
                <a:sym typeface="Impact"/>
              </a:rPr>
              <a:t>Data Pre-Processing</a:t>
            </a:r>
            <a:endParaRPr sz="2400">
              <a:solidFill>
                <a:srgbClr val="FFFFFF"/>
              </a:solidFill>
              <a:latin typeface="Impact"/>
              <a:ea typeface="Impact"/>
              <a:cs typeface="Impact"/>
              <a:sym typeface="Impact"/>
            </a:endParaRPr>
          </a:p>
        </p:txBody>
      </p:sp>
      <p:grpSp>
        <p:nvGrpSpPr>
          <p:cNvPr id="146" name="Google Shape;146;p20"/>
          <p:cNvGrpSpPr/>
          <p:nvPr/>
        </p:nvGrpSpPr>
        <p:grpSpPr>
          <a:xfrm>
            <a:off x="6087103" y="4350365"/>
            <a:ext cx="2409084" cy="2115353"/>
            <a:chOff x="3021975" y="2541798"/>
            <a:chExt cx="1712700" cy="1230715"/>
          </a:xfrm>
        </p:grpSpPr>
        <p:sp>
          <p:nvSpPr>
            <p:cNvPr id="147" name="Google Shape;147;p20"/>
            <p:cNvSpPr txBox="1"/>
            <p:nvPr/>
          </p:nvSpPr>
          <p:spPr>
            <a:xfrm>
              <a:off x="3529877" y="273558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IN" sz="1500">
                  <a:solidFill>
                    <a:srgbClr val="E06666"/>
                  </a:solidFill>
                  <a:latin typeface="Roboto"/>
                  <a:ea typeface="Roboto"/>
                  <a:cs typeface="Roboto"/>
                  <a:sym typeface="Roboto"/>
                </a:rPr>
                <a:t>4</a:t>
              </a:r>
              <a:endParaRPr b="1" sz="1500">
                <a:solidFill>
                  <a:srgbClr val="701C7F"/>
                </a:solidFill>
                <a:latin typeface="Roboto"/>
                <a:ea typeface="Roboto"/>
                <a:cs typeface="Roboto"/>
                <a:sym typeface="Roboto"/>
              </a:endParaRPr>
            </a:p>
          </p:txBody>
        </p:sp>
        <p:sp>
          <p:nvSpPr>
            <p:cNvPr id="148" name="Google Shape;148;p20"/>
            <p:cNvSpPr/>
            <p:nvPr/>
          </p:nvSpPr>
          <p:spPr>
            <a:xfrm rot="-1789476">
              <a:off x="3798091" y="2571072"/>
              <a:ext cx="160451" cy="160451"/>
            </a:xfrm>
            <a:prstGeom prst="ellipse">
              <a:avLst/>
            </a:prstGeom>
            <a:solidFill>
              <a:srgbClr val="FFFFFF"/>
            </a:solidFill>
            <a:ln cap="flat" cmpd="sng" w="3810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p:nvPr/>
          </p:nvSpPr>
          <p:spPr>
            <a:xfrm>
              <a:off x="3833325" y="3004364"/>
              <a:ext cx="90000" cy="67500"/>
            </a:xfrm>
            <a:prstGeom prst="triangle">
              <a:avLst>
                <a:gd fmla="val 50000" name="adj"/>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p:nvPr/>
          </p:nvSpPr>
          <p:spPr>
            <a:xfrm>
              <a:off x="3021975" y="3069013"/>
              <a:ext cx="1712700" cy="703500"/>
            </a:xfrm>
            <a:prstGeom prst="roundRect">
              <a:avLst>
                <a:gd fmla="val 4485" name="adj"/>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sp>
        <p:nvSpPr>
          <p:cNvPr id="151" name="Google Shape;151;p20"/>
          <p:cNvSpPr txBox="1"/>
          <p:nvPr/>
        </p:nvSpPr>
        <p:spPr>
          <a:xfrm>
            <a:off x="6149526" y="5664874"/>
            <a:ext cx="2284200" cy="689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IN" sz="2400">
                <a:solidFill>
                  <a:srgbClr val="FFFFFF"/>
                </a:solidFill>
                <a:latin typeface="Impact"/>
                <a:ea typeface="Impact"/>
                <a:cs typeface="Impact"/>
                <a:sym typeface="Impact"/>
              </a:rPr>
              <a:t>Model Evaluation</a:t>
            </a:r>
            <a:endParaRPr sz="2400">
              <a:solidFill>
                <a:srgbClr val="FFFFFF"/>
              </a:solidFill>
              <a:latin typeface="Impact"/>
              <a:ea typeface="Impact"/>
              <a:cs typeface="Impact"/>
              <a:sym typeface="Impact"/>
            </a:endParaRPr>
          </a:p>
        </p:txBody>
      </p:sp>
      <p:grpSp>
        <p:nvGrpSpPr>
          <p:cNvPr id="152" name="Google Shape;152;p20"/>
          <p:cNvGrpSpPr/>
          <p:nvPr/>
        </p:nvGrpSpPr>
        <p:grpSpPr>
          <a:xfrm>
            <a:off x="8154310" y="2113909"/>
            <a:ext cx="2409084" cy="2142920"/>
            <a:chOff x="1637475" y="1219942"/>
            <a:chExt cx="1712700" cy="1246754"/>
          </a:xfrm>
        </p:grpSpPr>
        <p:sp>
          <p:nvSpPr>
            <p:cNvPr id="153" name="Google Shape;153;p20"/>
            <p:cNvSpPr/>
            <p:nvPr/>
          </p:nvSpPr>
          <p:spPr>
            <a:xfrm>
              <a:off x="1637475" y="1219942"/>
              <a:ext cx="1712700" cy="703500"/>
            </a:xfrm>
            <a:prstGeom prst="roundRect">
              <a:avLst>
                <a:gd fmla="val 4485" name="adj"/>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4" name="Google Shape;154;p20"/>
            <p:cNvSpPr txBox="1"/>
            <p:nvPr/>
          </p:nvSpPr>
          <p:spPr>
            <a:xfrm>
              <a:off x="2144544" y="1985297"/>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IN" sz="1500">
                  <a:solidFill>
                    <a:srgbClr val="E06666"/>
                  </a:solidFill>
                  <a:latin typeface="Roboto"/>
                  <a:ea typeface="Roboto"/>
                  <a:cs typeface="Roboto"/>
                  <a:sym typeface="Roboto"/>
                </a:rPr>
                <a:t>5</a:t>
              </a:r>
              <a:endParaRPr b="1" sz="1500">
                <a:solidFill>
                  <a:srgbClr val="E06666"/>
                </a:solidFill>
                <a:latin typeface="Roboto"/>
                <a:ea typeface="Roboto"/>
                <a:cs typeface="Roboto"/>
                <a:sym typeface="Roboto"/>
              </a:endParaRPr>
            </a:p>
          </p:txBody>
        </p:sp>
        <p:sp>
          <p:nvSpPr>
            <p:cNvPr id="155" name="Google Shape;155;p20"/>
            <p:cNvSpPr/>
            <p:nvPr/>
          </p:nvSpPr>
          <p:spPr>
            <a:xfrm rot="10800000">
              <a:off x="2448800" y="1919036"/>
              <a:ext cx="90000" cy="67500"/>
            </a:xfrm>
            <a:prstGeom prst="triangle">
              <a:avLst>
                <a:gd fmla="val 50000" name="adj"/>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0"/>
            <p:cNvSpPr txBox="1"/>
            <p:nvPr/>
          </p:nvSpPr>
          <p:spPr>
            <a:xfrm>
              <a:off x="1678900" y="1487445"/>
              <a:ext cx="1624200" cy="400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IN" sz="2400">
                  <a:solidFill>
                    <a:srgbClr val="FFFFFF"/>
                  </a:solidFill>
                  <a:latin typeface="Impact"/>
                  <a:ea typeface="Impact"/>
                  <a:cs typeface="Impact"/>
                  <a:sym typeface="Impact"/>
                </a:rPr>
                <a:t>Results and Conclusion</a:t>
              </a:r>
              <a:endParaRPr sz="2400">
                <a:solidFill>
                  <a:srgbClr val="FFFFFF"/>
                </a:solidFill>
                <a:latin typeface="Impact"/>
                <a:ea typeface="Impact"/>
                <a:cs typeface="Impact"/>
                <a:sym typeface="Impact"/>
              </a:endParaRPr>
            </a:p>
          </p:txBody>
        </p:sp>
        <p:sp>
          <p:nvSpPr>
            <p:cNvPr id="157" name="Google Shape;157;p20"/>
            <p:cNvSpPr/>
            <p:nvPr/>
          </p:nvSpPr>
          <p:spPr>
            <a:xfrm rot="-1789476">
              <a:off x="2410765" y="2276970"/>
              <a:ext cx="160451" cy="160451"/>
            </a:xfrm>
            <a:prstGeom prst="ellipse">
              <a:avLst/>
            </a:prstGeom>
            <a:solidFill>
              <a:srgbClr val="FFFFFF"/>
            </a:solidFill>
            <a:ln cap="flat" cmpd="sng" w="3810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20"/>
          <p:cNvSpPr/>
          <p:nvPr/>
        </p:nvSpPr>
        <p:spPr>
          <a:xfrm rot="-637743">
            <a:off x="7352978" y="4254234"/>
            <a:ext cx="1911091" cy="98570"/>
          </a:xfrm>
          <a:prstGeom prst="roundRect">
            <a:avLst>
              <a:gd fmla="val 50000" name="adj"/>
            </a:avLst>
          </a:pr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9" name="Google Shape;159;p20"/>
          <p:cNvSpPr/>
          <p:nvPr/>
        </p:nvSpPr>
        <p:spPr>
          <a:xfrm flipH="1" rot="863284">
            <a:off x="9426696" y="4315900"/>
            <a:ext cx="1919609" cy="98397"/>
          </a:xfrm>
          <a:prstGeom prst="roundRect">
            <a:avLst>
              <a:gd fmla="val 50000" name="adj"/>
            </a:avLst>
          </a:pr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60" name="Google Shape;160;p20"/>
          <p:cNvSpPr txBox="1"/>
          <p:nvPr/>
        </p:nvSpPr>
        <p:spPr>
          <a:xfrm>
            <a:off x="168976" y="331250"/>
            <a:ext cx="10556400" cy="11490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IN" sz="3000">
                <a:solidFill>
                  <a:srgbClr val="AF7B51"/>
                </a:solidFill>
                <a:latin typeface="Nunito"/>
                <a:ea typeface="Nunito"/>
                <a:cs typeface="Nunito"/>
                <a:sym typeface="Nunito"/>
              </a:rPr>
              <a:t>Modelling Approach</a:t>
            </a:r>
            <a:endParaRPr sz="3000">
              <a:solidFill>
                <a:srgbClr val="AF7B51"/>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grpSp>
        <p:nvGrpSpPr>
          <p:cNvPr id="165" name="Google Shape;165;p21"/>
          <p:cNvGrpSpPr/>
          <p:nvPr/>
        </p:nvGrpSpPr>
        <p:grpSpPr>
          <a:xfrm>
            <a:off x="3276191" y="911986"/>
            <a:ext cx="3131000" cy="2243743"/>
            <a:chOff x="3071457" y="2013875"/>
            <a:chExt cx="1944600" cy="1569600"/>
          </a:xfrm>
        </p:grpSpPr>
        <p:sp>
          <p:nvSpPr>
            <p:cNvPr id="166" name="Google Shape;166;p21"/>
            <p:cNvSpPr/>
            <p:nvPr/>
          </p:nvSpPr>
          <p:spPr>
            <a:xfrm flipH="1" rot="10800000">
              <a:off x="3071457" y="2013875"/>
              <a:ext cx="1944600" cy="1569600"/>
            </a:xfrm>
            <a:prstGeom prst="round2DiagRect">
              <a:avLst>
                <a:gd fmla="val 0" name="adj1"/>
                <a:gd fmla="val 17764"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1"/>
            <p:cNvSpPr txBox="1"/>
            <p:nvPr/>
          </p:nvSpPr>
          <p:spPr>
            <a:xfrm>
              <a:off x="3384077" y="2122885"/>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900">
                  <a:solidFill>
                    <a:srgbClr val="FFFFFF"/>
                  </a:solidFill>
                  <a:latin typeface="Roboto"/>
                  <a:ea typeface="Roboto"/>
                  <a:cs typeface="Roboto"/>
                  <a:sym typeface="Roboto"/>
                </a:rPr>
                <a:t>Bivariate Analysis</a:t>
              </a:r>
              <a:endParaRPr sz="1900">
                <a:solidFill>
                  <a:srgbClr val="FFFFFF"/>
                </a:solidFill>
                <a:latin typeface="Roboto"/>
                <a:ea typeface="Roboto"/>
                <a:cs typeface="Roboto"/>
                <a:sym typeface="Roboto"/>
              </a:endParaRPr>
            </a:p>
          </p:txBody>
        </p:sp>
      </p:grpSp>
      <p:grpSp>
        <p:nvGrpSpPr>
          <p:cNvPr id="168" name="Google Shape;168;p21"/>
          <p:cNvGrpSpPr/>
          <p:nvPr/>
        </p:nvGrpSpPr>
        <p:grpSpPr>
          <a:xfrm>
            <a:off x="149034" y="911986"/>
            <a:ext cx="3131000" cy="2243743"/>
            <a:chOff x="1126863" y="2013875"/>
            <a:chExt cx="1944600" cy="1569600"/>
          </a:xfrm>
        </p:grpSpPr>
        <p:sp>
          <p:nvSpPr>
            <p:cNvPr id="169" name="Google Shape;169;p21"/>
            <p:cNvSpPr/>
            <p:nvPr/>
          </p:nvSpPr>
          <p:spPr>
            <a:xfrm>
              <a:off x="1126863" y="2013875"/>
              <a:ext cx="1944600" cy="1569600"/>
            </a:xfrm>
            <a:prstGeom prst="round2DiagRect">
              <a:avLst>
                <a:gd fmla="val 0" name="adj1"/>
                <a:gd fmla="val 17764" name="adj2"/>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1"/>
            <p:cNvSpPr txBox="1"/>
            <p:nvPr/>
          </p:nvSpPr>
          <p:spPr>
            <a:xfrm>
              <a:off x="1373327" y="2111535"/>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900">
                  <a:solidFill>
                    <a:srgbClr val="FFFFFF"/>
                  </a:solidFill>
                  <a:latin typeface="Roboto"/>
                  <a:ea typeface="Roboto"/>
                  <a:cs typeface="Roboto"/>
                  <a:sym typeface="Roboto"/>
                </a:rPr>
                <a:t>Univariate Analysis</a:t>
              </a:r>
              <a:endParaRPr sz="1900">
                <a:solidFill>
                  <a:srgbClr val="FFFFFF"/>
                </a:solidFill>
                <a:latin typeface="Roboto"/>
                <a:ea typeface="Roboto"/>
                <a:cs typeface="Roboto"/>
                <a:sym typeface="Roboto"/>
              </a:endParaRPr>
            </a:p>
          </p:txBody>
        </p:sp>
      </p:grpSp>
      <p:grpSp>
        <p:nvGrpSpPr>
          <p:cNvPr id="171" name="Google Shape;171;p21"/>
          <p:cNvGrpSpPr/>
          <p:nvPr/>
        </p:nvGrpSpPr>
        <p:grpSpPr>
          <a:xfrm>
            <a:off x="6403165" y="911986"/>
            <a:ext cx="4832232" cy="2243743"/>
            <a:chOff x="5015938" y="2013875"/>
            <a:chExt cx="3001200" cy="1569600"/>
          </a:xfrm>
        </p:grpSpPr>
        <p:sp>
          <p:nvSpPr>
            <p:cNvPr id="172" name="Google Shape;172;p21"/>
            <p:cNvSpPr/>
            <p:nvPr/>
          </p:nvSpPr>
          <p:spPr>
            <a:xfrm>
              <a:off x="5015938" y="2013875"/>
              <a:ext cx="3001200" cy="1569600"/>
            </a:xfrm>
            <a:prstGeom prst="round2DiagRect">
              <a:avLst>
                <a:gd fmla="val 0" name="adj1"/>
                <a:gd fmla="val 17764" name="adj2"/>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3" name="Google Shape;173;p21"/>
            <p:cNvSpPr txBox="1"/>
            <p:nvPr/>
          </p:nvSpPr>
          <p:spPr>
            <a:xfrm>
              <a:off x="5360226" y="2256387"/>
              <a:ext cx="24171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900">
                  <a:solidFill>
                    <a:srgbClr val="FFFFFF"/>
                  </a:solidFill>
                  <a:latin typeface="Roboto"/>
                  <a:ea typeface="Roboto"/>
                  <a:cs typeface="Roboto"/>
                  <a:sym typeface="Roboto"/>
                </a:rPr>
                <a:t>Exploratory Data Analysis</a:t>
              </a:r>
              <a:endParaRPr sz="1900">
                <a:solidFill>
                  <a:srgbClr val="FFFFFF"/>
                </a:solidFill>
                <a:latin typeface="Roboto"/>
                <a:ea typeface="Roboto"/>
                <a:cs typeface="Roboto"/>
                <a:sym typeface="Roboto"/>
              </a:endParaRPr>
            </a:p>
          </p:txBody>
        </p:sp>
        <p:sp>
          <p:nvSpPr>
            <p:cNvPr id="174" name="Google Shape;174;p21"/>
            <p:cNvSpPr txBox="1"/>
            <p:nvPr/>
          </p:nvSpPr>
          <p:spPr>
            <a:xfrm>
              <a:off x="5360225" y="2616353"/>
              <a:ext cx="24171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IN" sz="1300">
                  <a:solidFill>
                    <a:srgbClr val="FFFFFF"/>
                  </a:solidFill>
                  <a:latin typeface="Roboto"/>
                  <a:ea typeface="Roboto"/>
                  <a:cs typeface="Roboto"/>
                  <a:sym typeface="Roboto"/>
                </a:rPr>
                <a:t>These cross-tabulations and summary statistics is for valuable understanding of patterns and associations among different features, which can be useful for further analysis and decision making</a:t>
              </a:r>
              <a:endParaRPr sz="1600">
                <a:solidFill>
                  <a:srgbClr val="FFFFFF"/>
                </a:solidFill>
                <a:latin typeface="Roboto"/>
                <a:ea typeface="Roboto"/>
                <a:cs typeface="Roboto"/>
                <a:sym typeface="Roboto"/>
              </a:endParaRPr>
            </a:p>
          </p:txBody>
        </p:sp>
      </p:grpSp>
      <p:grpSp>
        <p:nvGrpSpPr>
          <p:cNvPr id="175" name="Google Shape;175;p21"/>
          <p:cNvGrpSpPr/>
          <p:nvPr/>
        </p:nvGrpSpPr>
        <p:grpSpPr>
          <a:xfrm>
            <a:off x="5944843" y="2589031"/>
            <a:ext cx="421152" cy="372204"/>
            <a:chOff x="4858109" y="2631368"/>
            <a:chExt cx="316442" cy="315000"/>
          </a:xfrm>
        </p:grpSpPr>
        <p:sp>
          <p:nvSpPr>
            <p:cNvPr id="176" name="Google Shape;176;p21"/>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1"/>
            <p:cNvSpPr/>
            <p:nvPr/>
          </p:nvSpPr>
          <p:spPr>
            <a:xfrm>
              <a:off x="4858109" y="2739300"/>
              <a:ext cx="239100" cy="99000"/>
            </a:xfrm>
            <a:prstGeom prst="rightArrow">
              <a:avLst>
                <a:gd fmla="val 32020" name="adj1"/>
                <a:gd fmla="val 66970"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n-IN"/>
              </a:br>
              <a:endParaRPr/>
            </a:p>
          </p:txBody>
        </p:sp>
      </p:grpSp>
      <p:grpSp>
        <p:nvGrpSpPr>
          <p:cNvPr id="178" name="Google Shape;178;p21"/>
          <p:cNvGrpSpPr/>
          <p:nvPr/>
        </p:nvGrpSpPr>
        <p:grpSpPr>
          <a:xfrm>
            <a:off x="2825499" y="2588995"/>
            <a:ext cx="419173" cy="372180"/>
            <a:chOff x="3157188" y="909150"/>
            <a:chExt cx="470400" cy="470400"/>
          </a:xfrm>
        </p:grpSpPr>
        <p:sp>
          <p:nvSpPr>
            <p:cNvPr id="179" name="Google Shape;179;p21"/>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
            <p:cNvSpPr/>
            <p:nvPr/>
          </p:nvSpPr>
          <p:spPr>
            <a:xfrm>
              <a:off x="3243138" y="995100"/>
              <a:ext cx="298500" cy="298500"/>
            </a:xfrm>
            <a:prstGeom prst="mathPlus">
              <a:avLst>
                <a:gd fmla="val 9900" name="adj1"/>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 name="Google Shape;181;p21"/>
          <p:cNvGrpSpPr/>
          <p:nvPr/>
        </p:nvGrpSpPr>
        <p:grpSpPr>
          <a:xfrm>
            <a:off x="6283162" y="5757416"/>
            <a:ext cx="421152" cy="338058"/>
            <a:chOff x="4858109" y="2631368"/>
            <a:chExt cx="316442" cy="315000"/>
          </a:xfrm>
        </p:grpSpPr>
        <p:sp>
          <p:nvSpPr>
            <p:cNvPr id="182" name="Google Shape;182;p21"/>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1"/>
            <p:cNvSpPr/>
            <p:nvPr/>
          </p:nvSpPr>
          <p:spPr>
            <a:xfrm>
              <a:off x="4858109" y="2739300"/>
              <a:ext cx="239100" cy="99000"/>
            </a:xfrm>
            <a:prstGeom prst="rightArrow">
              <a:avLst>
                <a:gd fmla="val 32020" name="adj1"/>
                <a:gd fmla="val 66970"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n-IN"/>
              </a:br>
              <a:endParaRPr/>
            </a:p>
          </p:txBody>
        </p:sp>
      </p:grpSp>
      <p:grpSp>
        <p:nvGrpSpPr>
          <p:cNvPr id="184" name="Google Shape;184;p21"/>
          <p:cNvGrpSpPr/>
          <p:nvPr/>
        </p:nvGrpSpPr>
        <p:grpSpPr>
          <a:xfrm>
            <a:off x="3163819" y="5757591"/>
            <a:ext cx="419173" cy="338076"/>
            <a:chOff x="3157188" y="909150"/>
            <a:chExt cx="470400" cy="470400"/>
          </a:xfrm>
        </p:grpSpPr>
        <p:sp>
          <p:nvSpPr>
            <p:cNvPr id="185" name="Google Shape;185;p21"/>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p:nvPr/>
          </p:nvSpPr>
          <p:spPr>
            <a:xfrm>
              <a:off x="3243138" y="995100"/>
              <a:ext cx="298500" cy="298500"/>
            </a:xfrm>
            <a:prstGeom prst="mathPlus">
              <a:avLst>
                <a:gd fmla="val 9900" name="adj1"/>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 name="Google Shape;187;p21"/>
          <p:cNvGrpSpPr/>
          <p:nvPr/>
        </p:nvGrpSpPr>
        <p:grpSpPr>
          <a:xfrm>
            <a:off x="895596" y="4057671"/>
            <a:ext cx="3128102" cy="2243743"/>
            <a:chOff x="1660800" y="1171213"/>
            <a:chExt cx="1942800" cy="1569600"/>
          </a:xfrm>
        </p:grpSpPr>
        <p:sp>
          <p:nvSpPr>
            <p:cNvPr id="188" name="Google Shape;188;p21"/>
            <p:cNvSpPr/>
            <p:nvPr/>
          </p:nvSpPr>
          <p:spPr>
            <a:xfrm>
              <a:off x="1660800" y="1171213"/>
              <a:ext cx="1942800" cy="1569600"/>
            </a:xfrm>
            <a:prstGeom prst="round1Rect">
              <a:avLst>
                <a:gd fmla="val 17446" name="adj"/>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1"/>
            <p:cNvSpPr txBox="1"/>
            <p:nvPr/>
          </p:nvSpPr>
          <p:spPr>
            <a:xfrm>
              <a:off x="1906340" y="1261748"/>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000">
                  <a:solidFill>
                    <a:srgbClr val="FFFFFF"/>
                  </a:solidFill>
                  <a:latin typeface="Roboto"/>
                  <a:ea typeface="Roboto"/>
                  <a:cs typeface="Roboto"/>
                  <a:sym typeface="Roboto"/>
                </a:rPr>
                <a:t>Data Cleaning</a:t>
              </a:r>
              <a:endParaRPr sz="2000">
                <a:solidFill>
                  <a:srgbClr val="FFFFFF"/>
                </a:solidFill>
                <a:latin typeface="Roboto"/>
                <a:ea typeface="Roboto"/>
                <a:cs typeface="Roboto"/>
                <a:sym typeface="Roboto"/>
              </a:endParaRPr>
            </a:p>
          </p:txBody>
        </p:sp>
        <p:sp>
          <p:nvSpPr>
            <p:cNvPr id="190" name="Google Shape;190;p21"/>
            <p:cNvSpPr txBox="1"/>
            <p:nvPr/>
          </p:nvSpPr>
          <p:spPr>
            <a:xfrm>
              <a:off x="1906338" y="1528004"/>
              <a:ext cx="14517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IN" sz="1300">
                  <a:solidFill>
                    <a:srgbClr val="FFFFFF"/>
                  </a:solidFill>
                  <a:latin typeface="Roboto"/>
                  <a:ea typeface="Roboto"/>
                  <a:cs typeface="Roboto"/>
                  <a:sym typeface="Roboto"/>
                </a:rPr>
                <a:t>The raw data obtained from various sources is often incomplete or contain errors and this is the process to identify and correcting, ensuring the data is reliable for analysis</a:t>
              </a:r>
              <a:endParaRPr sz="1300">
                <a:solidFill>
                  <a:srgbClr val="FFFFFF"/>
                </a:solidFill>
                <a:latin typeface="Roboto"/>
                <a:ea typeface="Roboto"/>
                <a:cs typeface="Roboto"/>
                <a:sym typeface="Roboto"/>
              </a:endParaRPr>
            </a:p>
          </p:txBody>
        </p:sp>
      </p:grpSp>
      <p:grpSp>
        <p:nvGrpSpPr>
          <p:cNvPr id="191" name="Google Shape;191;p21"/>
          <p:cNvGrpSpPr/>
          <p:nvPr/>
        </p:nvGrpSpPr>
        <p:grpSpPr>
          <a:xfrm>
            <a:off x="4018868" y="4057671"/>
            <a:ext cx="3128102" cy="2243743"/>
            <a:chOff x="3600600" y="1170963"/>
            <a:chExt cx="1942800" cy="1569600"/>
          </a:xfrm>
        </p:grpSpPr>
        <p:sp>
          <p:nvSpPr>
            <p:cNvPr id="192" name="Google Shape;192;p21"/>
            <p:cNvSpPr/>
            <p:nvPr/>
          </p:nvSpPr>
          <p:spPr>
            <a:xfrm>
              <a:off x="3600600" y="1170963"/>
              <a:ext cx="1942800" cy="1569600"/>
            </a:xfrm>
            <a:prstGeom prst="round2SameRect">
              <a:avLst>
                <a:gd fmla="val 18098" name="adj1"/>
                <a:gd fmla="val 0" name="adj2"/>
              </a:avLst>
            </a:prstGeom>
            <a:solidFill>
              <a:srgbClr val="0E65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1"/>
            <p:cNvSpPr txBox="1"/>
            <p:nvPr/>
          </p:nvSpPr>
          <p:spPr>
            <a:xfrm>
              <a:off x="3845878" y="1276859"/>
              <a:ext cx="15150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900">
                  <a:solidFill>
                    <a:srgbClr val="FFFFFF"/>
                  </a:solidFill>
                  <a:latin typeface="Roboto"/>
                  <a:ea typeface="Roboto"/>
                  <a:cs typeface="Roboto"/>
                  <a:sym typeface="Roboto"/>
                </a:rPr>
                <a:t>Feature Engineering</a:t>
              </a:r>
              <a:endParaRPr sz="1900">
                <a:solidFill>
                  <a:srgbClr val="FFFFFF"/>
                </a:solidFill>
                <a:latin typeface="Roboto"/>
                <a:ea typeface="Roboto"/>
                <a:cs typeface="Roboto"/>
                <a:sym typeface="Roboto"/>
              </a:endParaRPr>
            </a:p>
          </p:txBody>
        </p:sp>
        <p:sp>
          <p:nvSpPr>
            <p:cNvPr id="194" name="Google Shape;194;p21"/>
            <p:cNvSpPr txBox="1"/>
            <p:nvPr/>
          </p:nvSpPr>
          <p:spPr>
            <a:xfrm>
              <a:off x="3847808" y="1550914"/>
              <a:ext cx="14517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IN" sz="1300">
                  <a:solidFill>
                    <a:srgbClr val="FFFFFF"/>
                  </a:solidFill>
                  <a:latin typeface="Roboto"/>
                  <a:ea typeface="Roboto"/>
                  <a:cs typeface="Roboto"/>
                  <a:sym typeface="Roboto"/>
                </a:rPr>
                <a:t>Its process of curating or selecting the most relevant features from the data which helps in reducing the curse of dimensionality using various techniques such PCA.</a:t>
              </a:r>
              <a:endParaRPr sz="1300">
                <a:solidFill>
                  <a:srgbClr val="FFFFFF"/>
                </a:solidFill>
                <a:latin typeface="Roboto"/>
                <a:ea typeface="Roboto"/>
                <a:cs typeface="Roboto"/>
                <a:sym typeface="Roboto"/>
              </a:endParaRPr>
            </a:p>
          </p:txBody>
        </p:sp>
      </p:grpSp>
      <p:grpSp>
        <p:nvGrpSpPr>
          <p:cNvPr id="195" name="Google Shape;195;p21"/>
          <p:cNvGrpSpPr/>
          <p:nvPr/>
        </p:nvGrpSpPr>
        <p:grpSpPr>
          <a:xfrm>
            <a:off x="7141229" y="4081830"/>
            <a:ext cx="3128102" cy="2219414"/>
            <a:chOff x="5539816" y="1171213"/>
            <a:chExt cx="1942800" cy="1569600"/>
          </a:xfrm>
        </p:grpSpPr>
        <p:sp>
          <p:nvSpPr>
            <p:cNvPr id="196" name="Google Shape;196;p21"/>
            <p:cNvSpPr/>
            <p:nvPr/>
          </p:nvSpPr>
          <p:spPr>
            <a:xfrm flipH="1">
              <a:off x="5539816" y="1171213"/>
              <a:ext cx="1942800" cy="1569600"/>
            </a:xfrm>
            <a:prstGeom prst="round1Rect">
              <a:avLst>
                <a:gd fmla="val 17446"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txBox="1"/>
            <p:nvPr/>
          </p:nvSpPr>
          <p:spPr>
            <a:xfrm>
              <a:off x="5787695" y="1268250"/>
              <a:ext cx="15189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900">
                  <a:solidFill>
                    <a:srgbClr val="FFFFFF"/>
                  </a:solidFill>
                  <a:latin typeface="Roboto"/>
                  <a:ea typeface="Roboto"/>
                  <a:cs typeface="Roboto"/>
                  <a:sym typeface="Roboto"/>
                </a:rPr>
                <a:t>Data Transformation</a:t>
              </a:r>
              <a:endParaRPr sz="1900">
                <a:solidFill>
                  <a:srgbClr val="FFFFFF"/>
                </a:solidFill>
                <a:latin typeface="Roboto"/>
                <a:ea typeface="Roboto"/>
                <a:cs typeface="Roboto"/>
                <a:sym typeface="Roboto"/>
              </a:endParaRPr>
            </a:p>
          </p:txBody>
        </p:sp>
        <p:sp>
          <p:nvSpPr>
            <p:cNvPr id="198" name="Google Shape;198;p21"/>
            <p:cNvSpPr txBox="1"/>
            <p:nvPr/>
          </p:nvSpPr>
          <p:spPr>
            <a:xfrm>
              <a:off x="5785347" y="1728144"/>
              <a:ext cx="14517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IN" sz="1300">
                  <a:solidFill>
                    <a:srgbClr val="FFFFFF"/>
                  </a:solidFill>
                  <a:latin typeface="Roboto"/>
                  <a:ea typeface="Roboto"/>
                  <a:cs typeface="Roboto"/>
                  <a:sym typeface="Roboto"/>
                </a:rPr>
                <a:t>It is a process of converting the data into suitable format for further steps such as Normalization, standardization / Scaling</a:t>
              </a:r>
              <a:endParaRPr sz="1300">
                <a:solidFill>
                  <a:srgbClr val="FFFFFF"/>
                </a:solidFill>
                <a:latin typeface="Roboto"/>
                <a:ea typeface="Roboto"/>
                <a:cs typeface="Roboto"/>
                <a:sym typeface="Roboto"/>
              </a:endParaRPr>
            </a:p>
          </p:txBody>
        </p:sp>
      </p:grpSp>
      <p:grpSp>
        <p:nvGrpSpPr>
          <p:cNvPr id="199" name="Google Shape;199;p21"/>
          <p:cNvGrpSpPr/>
          <p:nvPr/>
        </p:nvGrpSpPr>
        <p:grpSpPr>
          <a:xfrm>
            <a:off x="3814554" y="5138795"/>
            <a:ext cx="419173" cy="372180"/>
            <a:chOff x="3157188" y="909150"/>
            <a:chExt cx="470400" cy="470400"/>
          </a:xfrm>
        </p:grpSpPr>
        <p:sp>
          <p:nvSpPr>
            <p:cNvPr id="200" name="Google Shape;200;p21"/>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
            <p:cNvSpPr/>
            <p:nvPr/>
          </p:nvSpPr>
          <p:spPr>
            <a:xfrm>
              <a:off x="3243138" y="995100"/>
              <a:ext cx="298500" cy="298500"/>
            </a:xfrm>
            <a:prstGeom prst="mathPlus">
              <a:avLst>
                <a:gd fmla="val 9900" name="adj1"/>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21"/>
          <p:cNvGrpSpPr/>
          <p:nvPr/>
        </p:nvGrpSpPr>
        <p:grpSpPr>
          <a:xfrm>
            <a:off x="6936774" y="5138795"/>
            <a:ext cx="419173" cy="372180"/>
            <a:chOff x="3157188" y="909150"/>
            <a:chExt cx="470400" cy="470400"/>
          </a:xfrm>
        </p:grpSpPr>
        <p:sp>
          <p:nvSpPr>
            <p:cNvPr id="203" name="Google Shape;203;p21"/>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1"/>
            <p:cNvSpPr/>
            <p:nvPr/>
          </p:nvSpPr>
          <p:spPr>
            <a:xfrm>
              <a:off x="3243138" y="995100"/>
              <a:ext cx="298500" cy="298500"/>
            </a:xfrm>
            <a:prstGeom prst="mathPlus">
              <a:avLst>
                <a:gd fmla="val 9900" name="adj1"/>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21"/>
          <p:cNvGrpSpPr/>
          <p:nvPr/>
        </p:nvGrpSpPr>
        <p:grpSpPr>
          <a:xfrm>
            <a:off x="894676" y="6275298"/>
            <a:ext cx="9374646" cy="588477"/>
            <a:chOff x="1660800" y="2723913"/>
            <a:chExt cx="5822400" cy="1248624"/>
          </a:xfrm>
        </p:grpSpPr>
        <p:sp>
          <p:nvSpPr>
            <p:cNvPr id="206" name="Google Shape;206;p21"/>
            <p:cNvSpPr/>
            <p:nvPr/>
          </p:nvSpPr>
          <p:spPr>
            <a:xfrm rot="10800000">
              <a:off x="1660800" y="2723938"/>
              <a:ext cx="5822400" cy="1248600"/>
            </a:xfrm>
            <a:prstGeom prst="round2SameRect">
              <a:avLst>
                <a:gd fmla="val 18098" name="adj1"/>
                <a:gd fmla="val 0" name="adj2"/>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txBox="1"/>
            <p:nvPr/>
          </p:nvSpPr>
          <p:spPr>
            <a:xfrm>
              <a:off x="2583875" y="2723913"/>
              <a:ext cx="3977400" cy="34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IN" sz="1500">
                  <a:solidFill>
                    <a:srgbClr val="FFFFFF"/>
                  </a:solidFill>
                  <a:latin typeface="Roboto"/>
                  <a:ea typeface="Roboto"/>
                  <a:cs typeface="Roboto"/>
                  <a:sym typeface="Roboto"/>
                </a:rPr>
                <a:t>Data Pre-Processing</a:t>
              </a:r>
              <a:endParaRPr sz="1500">
                <a:solidFill>
                  <a:srgbClr val="FFFFFF"/>
                </a:solidFill>
                <a:latin typeface="Roboto"/>
                <a:ea typeface="Roboto"/>
                <a:cs typeface="Roboto"/>
                <a:sym typeface="Roboto"/>
              </a:endParaRPr>
            </a:p>
          </p:txBody>
        </p:sp>
      </p:grpSp>
      <p:sp>
        <p:nvSpPr>
          <p:cNvPr id="208" name="Google Shape;208;p21"/>
          <p:cNvSpPr txBox="1"/>
          <p:nvPr/>
        </p:nvSpPr>
        <p:spPr>
          <a:xfrm>
            <a:off x="545825" y="1472956"/>
            <a:ext cx="2337300" cy="73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IN" sz="1300">
                <a:solidFill>
                  <a:srgbClr val="FFFFFF"/>
                </a:solidFill>
                <a:latin typeface="Roboto"/>
                <a:ea typeface="Roboto"/>
                <a:cs typeface="Roboto"/>
                <a:sym typeface="Roboto"/>
              </a:rPr>
              <a:t>examines a single variable’s characteristics, such as its distribution, central tendency, and spread, to gain insights into its individual behavior.</a:t>
            </a:r>
            <a:endParaRPr sz="1300">
              <a:solidFill>
                <a:srgbClr val="FFFFFF"/>
              </a:solidFill>
              <a:latin typeface="Roboto"/>
              <a:ea typeface="Roboto"/>
              <a:cs typeface="Roboto"/>
              <a:sym typeface="Roboto"/>
            </a:endParaRPr>
          </a:p>
        </p:txBody>
      </p:sp>
      <p:sp>
        <p:nvSpPr>
          <p:cNvPr id="209" name="Google Shape;209;p21"/>
          <p:cNvSpPr txBox="1"/>
          <p:nvPr/>
        </p:nvSpPr>
        <p:spPr>
          <a:xfrm>
            <a:off x="3779444" y="1472956"/>
            <a:ext cx="2337300" cy="73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IN" sz="1300">
                <a:solidFill>
                  <a:srgbClr val="FFFFFF"/>
                </a:solidFill>
                <a:latin typeface="Roboto"/>
                <a:ea typeface="Roboto"/>
                <a:cs typeface="Roboto"/>
                <a:sym typeface="Roboto"/>
              </a:rPr>
              <a:t>explores the relationships and interactions between two variables, aiming to uncover correlations, associations, or dependencies between them.</a:t>
            </a:r>
            <a:endParaRPr sz="1300">
              <a:solidFill>
                <a:srgbClr val="FFFFFF"/>
              </a:solidFill>
              <a:latin typeface="Roboto"/>
              <a:ea typeface="Roboto"/>
              <a:cs typeface="Roboto"/>
              <a:sym typeface="Roboto"/>
            </a:endParaRPr>
          </a:p>
        </p:txBody>
      </p:sp>
      <p:sp>
        <p:nvSpPr>
          <p:cNvPr id="210" name="Google Shape;210;p21"/>
          <p:cNvSpPr txBox="1"/>
          <p:nvPr/>
        </p:nvSpPr>
        <p:spPr>
          <a:xfrm>
            <a:off x="-460450" y="252025"/>
            <a:ext cx="12084900" cy="465300"/>
          </a:xfrm>
          <a:prstGeom prst="rect">
            <a:avLst/>
          </a:prstGeom>
          <a:noFill/>
          <a:ln>
            <a:noFill/>
          </a:ln>
        </p:spPr>
        <p:txBody>
          <a:bodyPr anchorCtr="0" anchor="t" bIns="91425" lIns="91425" spcFirstLastPara="1" rIns="91425" wrap="square" tIns="91425">
            <a:noAutofit/>
          </a:bodyPr>
          <a:lstStyle/>
          <a:p>
            <a:pPr indent="-387350" lvl="0" marL="457200" rtl="0" algn="ctr">
              <a:lnSpc>
                <a:spcPct val="80000"/>
              </a:lnSpc>
              <a:spcBef>
                <a:spcPts val="0"/>
              </a:spcBef>
              <a:spcAft>
                <a:spcPts val="0"/>
              </a:spcAft>
              <a:buClr>
                <a:srgbClr val="AF7B51"/>
              </a:buClr>
              <a:buSzPts val="2500"/>
              <a:buFont typeface="Nunito"/>
              <a:buAutoNum type="arabicPeriod"/>
            </a:pPr>
            <a:r>
              <a:rPr b="1" lang="en-IN" sz="2500">
                <a:solidFill>
                  <a:srgbClr val="AF7B51"/>
                </a:solidFill>
                <a:latin typeface="Nunito"/>
                <a:ea typeface="Nunito"/>
                <a:cs typeface="Nunito"/>
                <a:sym typeface="Nunito"/>
              </a:rPr>
              <a:t>EDA</a:t>
            </a:r>
            <a:endParaRPr b="1" sz="2500">
              <a:solidFill>
                <a:srgbClr val="AF7B51"/>
              </a:solidFill>
              <a:latin typeface="Nunito"/>
              <a:ea typeface="Nunito"/>
              <a:cs typeface="Nunito"/>
              <a:sym typeface="Nunito"/>
            </a:endParaRPr>
          </a:p>
        </p:txBody>
      </p:sp>
      <p:sp>
        <p:nvSpPr>
          <p:cNvPr id="211" name="Google Shape;211;p21"/>
          <p:cNvSpPr txBox="1"/>
          <p:nvPr/>
        </p:nvSpPr>
        <p:spPr>
          <a:xfrm>
            <a:off x="-523317" y="3434731"/>
            <a:ext cx="12084900" cy="465300"/>
          </a:xfrm>
          <a:prstGeom prst="rect">
            <a:avLst/>
          </a:prstGeom>
          <a:noFill/>
          <a:ln>
            <a:noFill/>
          </a:ln>
        </p:spPr>
        <p:txBody>
          <a:bodyPr anchorCtr="0" anchor="t" bIns="91425" lIns="91425" spcFirstLastPara="1" rIns="91425" wrap="square" tIns="91425">
            <a:noAutofit/>
          </a:bodyPr>
          <a:lstStyle/>
          <a:p>
            <a:pPr indent="0" lvl="0" marL="457200" rtl="0" algn="ctr">
              <a:lnSpc>
                <a:spcPct val="80000"/>
              </a:lnSpc>
              <a:spcBef>
                <a:spcPts val="0"/>
              </a:spcBef>
              <a:spcAft>
                <a:spcPts val="0"/>
              </a:spcAft>
              <a:buSzPts val="770"/>
              <a:buNone/>
            </a:pPr>
            <a:r>
              <a:rPr b="1" lang="en-IN" sz="2500">
                <a:solidFill>
                  <a:srgbClr val="AF7B51"/>
                </a:solidFill>
                <a:latin typeface="Nunito"/>
                <a:ea typeface="Nunito"/>
                <a:cs typeface="Nunito"/>
                <a:sym typeface="Nunito"/>
              </a:rPr>
              <a:t>2. Data Pre-Processing</a:t>
            </a:r>
            <a:endParaRPr b="1" sz="2500">
              <a:solidFill>
                <a:srgbClr val="AF7B51"/>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grpSp>
        <p:nvGrpSpPr>
          <p:cNvPr id="216" name="Google Shape;216;p22"/>
          <p:cNvGrpSpPr/>
          <p:nvPr/>
        </p:nvGrpSpPr>
        <p:grpSpPr>
          <a:xfrm>
            <a:off x="5903361" y="1522132"/>
            <a:ext cx="5430119" cy="927399"/>
            <a:chOff x="4530625" y="1206568"/>
            <a:chExt cx="3820529" cy="747300"/>
          </a:xfrm>
        </p:grpSpPr>
        <p:cxnSp>
          <p:nvCxnSpPr>
            <p:cNvPr id="217" name="Google Shape;217;p22"/>
            <p:cNvCxnSpPr/>
            <p:nvPr/>
          </p:nvCxnSpPr>
          <p:spPr>
            <a:xfrm>
              <a:off x="4530625" y="1582195"/>
              <a:ext cx="1652700" cy="0"/>
            </a:xfrm>
            <a:prstGeom prst="straightConnector1">
              <a:avLst/>
            </a:prstGeom>
            <a:noFill/>
            <a:ln cap="flat" cmpd="sng" w="9525">
              <a:solidFill>
                <a:srgbClr val="BDBDBD"/>
              </a:solidFill>
              <a:prstDash val="solid"/>
              <a:round/>
              <a:headEnd len="sm" w="sm" type="none"/>
              <a:tailEnd len="sm" w="sm" type="none"/>
            </a:ln>
          </p:spPr>
        </p:cxnSp>
        <p:sp>
          <p:nvSpPr>
            <p:cNvPr id="218" name="Google Shape;218;p22"/>
            <p:cNvSpPr/>
            <p:nvPr/>
          </p:nvSpPr>
          <p:spPr>
            <a:xfrm>
              <a:off x="6014671" y="1481782"/>
              <a:ext cx="198600" cy="198300"/>
            </a:xfrm>
            <a:prstGeom prst="ellipse">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txBox="1"/>
            <p:nvPr/>
          </p:nvSpPr>
          <p:spPr>
            <a:xfrm>
              <a:off x="5990215" y="1423765"/>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IN" sz="800">
                  <a:solidFill>
                    <a:srgbClr val="FFFFFF"/>
                  </a:solidFill>
                  <a:latin typeface="Roboto"/>
                  <a:ea typeface="Roboto"/>
                  <a:cs typeface="Roboto"/>
                  <a:sym typeface="Roboto"/>
                </a:rPr>
                <a:t>5</a:t>
              </a:r>
              <a:endParaRPr>
                <a:solidFill>
                  <a:srgbClr val="FFFFFF"/>
                </a:solidFill>
              </a:endParaRPr>
            </a:p>
          </p:txBody>
        </p:sp>
        <p:sp>
          <p:nvSpPr>
            <p:cNvPr id="220" name="Google Shape;220;p22"/>
            <p:cNvSpPr txBox="1"/>
            <p:nvPr/>
          </p:nvSpPr>
          <p:spPr>
            <a:xfrm>
              <a:off x="6223854" y="1206568"/>
              <a:ext cx="2127300" cy="747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IN" sz="1700">
                  <a:latin typeface="Roboto"/>
                  <a:ea typeface="Roboto"/>
                  <a:cs typeface="Roboto"/>
                  <a:sym typeface="Roboto"/>
                </a:rPr>
                <a:t>Model Evaluation</a:t>
              </a:r>
              <a:endParaRPr b="1" sz="1300">
                <a:latin typeface="Roboto"/>
                <a:ea typeface="Roboto"/>
                <a:cs typeface="Roboto"/>
                <a:sym typeface="Roboto"/>
              </a:endParaRPr>
            </a:p>
          </p:txBody>
        </p:sp>
      </p:grpSp>
      <p:grpSp>
        <p:nvGrpSpPr>
          <p:cNvPr id="221" name="Google Shape;221;p22"/>
          <p:cNvGrpSpPr/>
          <p:nvPr/>
        </p:nvGrpSpPr>
        <p:grpSpPr>
          <a:xfrm>
            <a:off x="6662087" y="2679746"/>
            <a:ext cx="4671393" cy="927399"/>
            <a:chOff x="5064450" y="2086419"/>
            <a:chExt cx="3286704" cy="747300"/>
          </a:xfrm>
        </p:grpSpPr>
        <p:cxnSp>
          <p:nvCxnSpPr>
            <p:cNvPr id="222" name="Google Shape;222;p22"/>
            <p:cNvCxnSpPr/>
            <p:nvPr/>
          </p:nvCxnSpPr>
          <p:spPr>
            <a:xfrm>
              <a:off x="5064450" y="2460069"/>
              <a:ext cx="1119000" cy="0"/>
            </a:xfrm>
            <a:prstGeom prst="straightConnector1">
              <a:avLst/>
            </a:prstGeom>
            <a:noFill/>
            <a:ln cap="flat" cmpd="sng" w="9525">
              <a:solidFill>
                <a:srgbClr val="BDBDBD"/>
              </a:solidFill>
              <a:prstDash val="solid"/>
              <a:round/>
              <a:headEnd len="sm" w="sm" type="none"/>
              <a:tailEnd len="sm" w="sm" type="none"/>
            </a:ln>
          </p:spPr>
        </p:cxnSp>
        <p:sp>
          <p:nvSpPr>
            <p:cNvPr id="223" name="Google Shape;223;p22"/>
            <p:cNvSpPr/>
            <p:nvPr/>
          </p:nvSpPr>
          <p:spPr>
            <a:xfrm>
              <a:off x="6014671" y="2353882"/>
              <a:ext cx="198600" cy="198300"/>
            </a:xfrm>
            <a:prstGeom prst="ellipse">
              <a:avLst/>
            </a:prstGeom>
            <a:solidFill>
              <a:srgbClr val="761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txBox="1"/>
            <p:nvPr/>
          </p:nvSpPr>
          <p:spPr>
            <a:xfrm>
              <a:off x="5991690" y="2295028"/>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IN" sz="800">
                  <a:solidFill>
                    <a:srgbClr val="FFFFFF"/>
                  </a:solidFill>
                  <a:latin typeface="Roboto"/>
                  <a:ea typeface="Roboto"/>
                  <a:cs typeface="Roboto"/>
                  <a:sym typeface="Roboto"/>
                </a:rPr>
                <a:t>3</a:t>
              </a:r>
              <a:endParaRPr>
                <a:solidFill>
                  <a:srgbClr val="FFFFFF"/>
                </a:solidFill>
              </a:endParaRPr>
            </a:p>
          </p:txBody>
        </p:sp>
        <p:sp>
          <p:nvSpPr>
            <p:cNvPr id="225" name="Google Shape;225;p22"/>
            <p:cNvSpPr txBox="1"/>
            <p:nvPr/>
          </p:nvSpPr>
          <p:spPr>
            <a:xfrm>
              <a:off x="6223854" y="2086419"/>
              <a:ext cx="2127300" cy="747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IN" sz="1700">
                  <a:latin typeface="Roboto"/>
                  <a:ea typeface="Roboto"/>
                  <a:cs typeface="Roboto"/>
                  <a:sym typeface="Roboto"/>
                </a:rPr>
                <a:t>Model Selection</a:t>
              </a:r>
              <a:endParaRPr b="1" sz="1300">
                <a:latin typeface="Roboto"/>
                <a:ea typeface="Roboto"/>
                <a:cs typeface="Roboto"/>
                <a:sym typeface="Roboto"/>
              </a:endParaRPr>
            </a:p>
          </p:txBody>
        </p:sp>
      </p:grpSp>
      <p:grpSp>
        <p:nvGrpSpPr>
          <p:cNvPr id="226" name="Google Shape;226;p22"/>
          <p:cNvGrpSpPr/>
          <p:nvPr/>
        </p:nvGrpSpPr>
        <p:grpSpPr>
          <a:xfrm>
            <a:off x="7386524" y="4019329"/>
            <a:ext cx="3946956" cy="927399"/>
            <a:chOff x="5574150" y="3083456"/>
            <a:chExt cx="2777004" cy="747300"/>
          </a:xfrm>
        </p:grpSpPr>
        <p:cxnSp>
          <p:nvCxnSpPr>
            <p:cNvPr id="227" name="Google Shape;227;p22"/>
            <p:cNvCxnSpPr/>
            <p:nvPr/>
          </p:nvCxnSpPr>
          <p:spPr>
            <a:xfrm>
              <a:off x="5574150" y="3449448"/>
              <a:ext cx="609300" cy="0"/>
            </a:xfrm>
            <a:prstGeom prst="straightConnector1">
              <a:avLst/>
            </a:prstGeom>
            <a:noFill/>
            <a:ln cap="flat" cmpd="sng" w="9525">
              <a:solidFill>
                <a:srgbClr val="BDBDBD"/>
              </a:solidFill>
              <a:prstDash val="solid"/>
              <a:round/>
              <a:headEnd len="sm" w="sm" type="none"/>
              <a:tailEnd len="sm" w="sm" type="none"/>
            </a:ln>
          </p:spPr>
        </p:cxnSp>
        <p:sp>
          <p:nvSpPr>
            <p:cNvPr id="228" name="Google Shape;228;p22"/>
            <p:cNvSpPr/>
            <p:nvPr/>
          </p:nvSpPr>
          <p:spPr>
            <a:xfrm>
              <a:off x="6014671" y="3349032"/>
              <a:ext cx="198600" cy="198300"/>
            </a:xfrm>
            <a:prstGeom prst="ellipse">
              <a:avLst/>
            </a:prstGeom>
            <a:solidFill>
              <a:srgbClr val="922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txBox="1"/>
            <p:nvPr/>
          </p:nvSpPr>
          <p:spPr>
            <a:xfrm>
              <a:off x="5991690" y="3291115"/>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IN" sz="800">
                  <a:solidFill>
                    <a:srgbClr val="FFFFFF"/>
                  </a:solidFill>
                  <a:latin typeface="Roboto"/>
                  <a:ea typeface="Roboto"/>
                  <a:cs typeface="Roboto"/>
                  <a:sym typeface="Roboto"/>
                </a:rPr>
                <a:t>1</a:t>
              </a:r>
              <a:endParaRPr>
                <a:solidFill>
                  <a:srgbClr val="FFFFFF"/>
                </a:solidFill>
              </a:endParaRPr>
            </a:p>
          </p:txBody>
        </p:sp>
        <p:sp>
          <p:nvSpPr>
            <p:cNvPr id="230" name="Google Shape;230;p22"/>
            <p:cNvSpPr txBox="1"/>
            <p:nvPr/>
          </p:nvSpPr>
          <p:spPr>
            <a:xfrm>
              <a:off x="6223854" y="3083456"/>
              <a:ext cx="2127300" cy="747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IN" sz="1700">
                  <a:latin typeface="Roboto"/>
                  <a:ea typeface="Roboto"/>
                  <a:cs typeface="Roboto"/>
                  <a:sym typeface="Roboto"/>
                </a:rPr>
                <a:t>Selecting target variable</a:t>
              </a:r>
              <a:endParaRPr b="1" sz="1300">
                <a:latin typeface="Roboto"/>
                <a:ea typeface="Roboto"/>
                <a:cs typeface="Roboto"/>
                <a:sym typeface="Roboto"/>
              </a:endParaRPr>
            </a:p>
          </p:txBody>
        </p:sp>
      </p:grpSp>
      <p:grpSp>
        <p:nvGrpSpPr>
          <p:cNvPr id="231" name="Google Shape;231;p22"/>
          <p:cNvGrpSpPr/>
          <p:nvPr/>
        </p:nvGrpSpPr>
        <p:grpSpPr>
          <a:xfrm>
            <a:off x="36450" y="2144042"/>
            <a:ext cx="4930097" cy="927399"/>
            <a:chOff x="744101" y="1672393"/>
            <a:chExt cx="3468724" cy="747300"/>
          </a:xfrm>
        </p:grpSpPr>
        <p:cxnSp>
          <p:nvCxnSpPr>
            <p:cNvPr id="232" name="Google Shape;232;p22"/>
            <p:cNvCxnSpPr/>
            <p:nvPr/>
          </p:nvCxnSpPr>
          <p:spPr>
            <a:xfrm rot="10800000">
              <a:off x="2921325" y="2046050"/>
              <a:ext cx="1291500" cy="0"/>
            </a:xfrm>
            <a:prstGeom prst="straightConnector1">
              <a:avLst/>
            </a:prstGeom>
            <a:noFill/>
            <a:ln cap="flat" cmpd="sng" w="9525">
              <a:solidFill>
                <a:srgbClr val="BDBDBD"/>
              </a:solidFill>
              <a:prstDash val="solid"/>
              <a:round/>
              <a:headEnd len="sm" w="sm" type="none"/>
              <a:tailEnd len="sm" w="sm" type="none"/>
            </a:ln>
          </p:spPr>
        </p:cxnSp>
        <p:sp>
          <p:nvSpPr>
            <p:cNvPr id="233" name="Google Shape;233;p22"/>
            <p:cNvSpPr/>
            <p:nvPr/>
          </p:nvSpPr>
          <p:spPr>
            <a:xfrm>
              <a:off x="2874851" y="1943786"/>
              <a:ext cx="198600" cy="198300"/>
            </a:xfrm>
            <a:prstGeom prst="ellipse">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txBox="1"/>
            <p:nvPr/>
          </p:nvSpPr>
          <p:spPr>
            <a:xfrm>
              <a:off x="2849841" y="1884747"/>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IN" sz="800">
                  <a:solidFill>
                    <a:srgbClr val="FFFFFF"/>
                  </a:solidFill>
                  <a:latin typeface="Roboto"/>
                  <a:ea typeface="Roboto"/>
                  <a:cs typeface="Roboto"/>
                  <a:sym typeface="Roboto"/>
                </a:rPr>
                <a:t>4</a:t>
              </a:r>
              <a:endParaRPr>
                <a:solidFill>
                  <a:srgbClr val="FFFFFF"/>
                </a:solidFill>
              </a:endParaRPr>
            </a:p>
          </p:txBody>
        </p:sp>
        <p:sp>
          <p:nvSpPr>
            <p:cNvPr id="235" name="Google Shape;235;p22"/>
            <p:cNvSpPr txBox="1"/>
            <p:nvPr/>
          </p:nvSpPr>
          <p:spPr>
            <a:xfrm>
              <a:off x="744101" y="1672393"/>
              <a:ext cx="2127300" cy="7473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b="1" lang="en-IN" sz="1600">
                  <a:latin typeface="Roboto"/>
                  <a:ea typeface="Roboto"/>
                  <a:cs typeface="Roboto"/>
                  <a:sym typeface="Roboto"/>
                </a:rPr>
                <a:t>Training and Testing the Model</a:t>
              </a:r>
              <a:endParaRPr b="1" sz="1200">
                <a:latin typeface="Roboto"/>
                <a:ea typeface="Roboto"/>
                <a:cs typeface="Roboto"/>
                <a:sym typeface="Roboto"/>
              </a:endParaRPr>
            </a:p>
          </p:txBody>
        </p:sp>
      </p:grpSp>
      <p:grpSp>
        <p:nvGrpSpPr>
          <p:cNvPr id="236" name="Google Shape;236;p22"/>
          <p:cNvGrpSpPr/>
          <p:nvPr/>
        </p:nvGrpSpPr>
        <p:grpSpPr>
          <a:xfrm>
            <a:off x="36450" y="3282755"/>
            <a:ext cx="4294733" cy="927399"/>
            <a:chOff x="744101" y="2507609"/>
            <a:chExt cx="3021694" cy="747300"/>
          </a:xfrm>
        </p:grpSpPr>
        <p:cxnSp>
          <p:nvCxnSpPr>
            <p:cNvPr id="237" name="Google Shape;237;p22"/>
            <p:cNvCxnSpPr/>
            <p:nvPr/>
          </p:nvCxnSpPr>
          <p:spPr>
            <a:xfrm rot="10800000">
              <a:off x="2915895" y="2881250"/>
              <a:ext cx="849900" cy="0"/>
            </a:xfrm>
            <a:prstGeom prst="straightConnector1">
              <a:avLst/>
            </a:prstGeom>
            <a:noFill/>
            <a:ln cap="flat" cmpd="sng" w="9525">
              <a:solidFill>
                <a:srgbClr val="BDBDBD"/>
              </a:solidFill>
              <a:prstDash val="solid"/>
              <a:round/>
              <a:headEnd len="sm" w="sm" type="none"/>
              <a:tailEnd len="sm" w="sm" type="none"/>
            </a:ln>
          </p:spPr>
        </p:cxnSp>
        <p:sp>
          <p:nvSpPr>
            <p:cNvPr id="238" name="Google Shape;238;p22"/>
            <p:cNvSpPr/>
            <p:nvPr/>
          </p:nvSpPr>
          <p:spPr>
            <a:xfrm>
              <a:off x="2874851" y="2780836"/>
              <a:ext cx="198600" cy="198300"/>
            </a:xfrm>
            <a:prstGeom prst="ellipse">
              <a:avLst/>
            </a:prstGeom>
            <a:solidFill>
              <a:srgbClr val="7F2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txBox="1"/>
            <p:nvPr/>
          </p:nvSpPr>
          <p:spPr>
            <a:xfrm>
              <a:off x="2849841" y="2724795"/>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IN" sz="800">
                  <a:solidFill>
                    <a:srgbClr val="FFFFFF"/>
                  </a:solidFill>
                  <a:latin typeface="Roboto"/>
                  <a:ea typeface="Roboto"/>
                  <a:cs typeface="Roboto"/>
                  <a:sym typeface="Roboto"/>
                </a:rPr>
                <a:t>2</a:t>
              </a:r>
              <a:endParaRPr>
                <a:solidFill>
                  <a:srgbClr val="FFFFFF"/>
                </a:solidFill>
              </a:endParaRPr>
            </a:p>
          </p:txBody>
        </p:sp>
        <p:sp>
          <p:nvSpPr>
            <p:cNvPr id="240" name="Google Shape;240;p22"/>
            <p:cNvSpPr txBox="1"/>
            <p:nvPr/>
          </p:nvSpPr>
          <p:spPr>
            <a:xfrm>
              <a:off x="744101" y="2507609"/>
              <a:ext cx="2127300" cy="7473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b="1" lang="en-IN" sz="1700">
                  <a:latin typeface="Roboto"/>
                  <a:ea typeface="Roboto"/>
                  <a:cs typeface="Roboto"/>
                  <a:sym typeface="Roboto"/>
                </a:rPr>
                <a:t>Data Splitting</a:t>
              </a:r>
              <a:endParaRPr b="1" sz="1300">
                <a:latin typeface="Roboto"/>
                <a:ea typeface="Roboto"/>
                <a:cs typeface="Roboto"/>
                <a:sym typeface="Roboto"/>
              </a:endParaRPr>
            </a:p>
          </p:txBody>
        </p:sp>
      </p:grpSp>
      <p:grpSp>
        <p:nvGrpSpPr>
          <p:cNvPr id="241" name="Google Shape;241;p22"/>
          <p:cNvGrpSpPr/>
          <p:nvPr/>
        </p:nvGrpSpPr>
        <p:grpSpPr>
          <a:xfrm>
            <a:off x="3182597" y="1677018"/>
            <a:ext cx="4987450" cy="4042099"/>
            <a:chOff x="3318063" y="1368287"/>
            <a:chExt cx="2408000" cy="2993482"/>
          </a:xfrm>
        </p:grpSpPr>
        <p:sp>
          <p:nvSpPr>
            <p:cNvPr id="242" name="Google Shape;242;p22"/>
            <p:cNvSpPr/>
            <p:nvPr/>
          </p:nvSpPr>
          <p:spPr>
            <a:xfrm>
              <a:off x="3595785" y="2775241"/>
              <a:ext cx="1853168" cy="919151"/>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p:spPr>
        </p:sp>
        <p:sp>
          <p:nvSpPr>
            <p:cNvPr id="243" name="Google Shape;243;p22"/>
            <p:cNvSpPr/>
            <p:nvPr/>
          </p:nvSpPr>
          <p:spPr>
            <a:xfrm>
              <a:off x="3318063" y="3194383"/>
              <a:ext cx="1203867" cy="1167385"/>
            </a:xfrm>
            <a:custGeom>
              <a:rect b="b" l="l" r="r" t="t"/>
              <a:pathLst>
                <a:path extrusionOk="0" h="20822" w="31954">
                  <a:moveTo>
                    <a:pt x="7355" y="0"/>
                  </a:moveTo>
                  <a:lnTo>
                    <a:pt x="31954" y="8796"/>
                  </a:lnTo>
                  <a:lnTo>
                    <a:pt x="31954" y="20822"/>
                  </a:lnTo>
                  <a:lnTo>
                    <a:pt x="0" y="8895"/>
                  </a:lnTo>
                  <a:close/>
                </a:path>
              </a:pathLst>
            </a:custGeom>
            <a:solidFill>
              <a:srgbClr val="551561"/>
            </a:solidFill>
            <a:ln>
              <a:noFill/>
            </a:ln>
          </p:spPr>
        </p:sp>
        <p:sp>
          <p:nvSpPr>
            <p:cNvPr id="244" name="Google Shape;244;p22"/>
            <p:cNvSpPr/>
            <p:nvPr/>
          </p:nvSpPr>
          <p:spPr>
            <a:xfrm flipH="1">
              <a:off x="4522196" y="3194383"/>
              <a:ext cx="1203867" cy="1167385"/>
            </a:xfrm>
            <a:custGeom>
              <a:rect b="b" l="l" r="r" t="t"/>
              <a:pathLst>
                <a:path extrusionOk="0" h="20822" w="31954">
                  <a:moveTo>
                    <a:pt x="7355" y="0"/>
                  </a:moveTo>
                  <a:lnTo>
                    <a:pt x="31954" y="8796"/>
                  </a:lnTo>
                  <a:lnTo>
                    <a:pt x="31954" y="20822"/>
                  </a:lnTo>
                  <a:lnTo>
                    <a:pt x="0" y="8895"/>
                  </a:lnTo>
                  <a:close/>
                </a:path>
              </a:pathLst>
            </a:custGeom>
            <a:solidFill>
              <a:srgbClr val="9225A5"/>
            </a:solidFill>
            <a:ln>
              <a:noFill/>
            </a:ln>
          </p:spPr>
        </p:sp>
        <p:sp>
          <p:nvSpPr>
            <p:cNvPr id="245" name="Google Shape;245;p22"/>
            <p:cNvSpPr/>
            <p:nvPr/>
          </p:nvSpPr>
          <p:spPr>
            <a:xfrm>
              <a:off x="3844034" y="2401368"/>
              <a:ext cx="1356545" cy="672851"/>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p:spPr>
        </p:sp>
        <p:sp>
          <p:nvSpPr>
            <p:cNvPr id="246" name="Google Shape;246;p22"/>
            <p:cNvSpPr/>
            <p:nvPr/>
          </p:nvSpPr>
          <p:spPr>
            <a:xfrm>
              <a:off x="3930892" y="2272397"/>
              <a:ext cx="1175304" cy="581421"/>
            </a:xfrm>
            <a:custGeom>
              <a:rect b="b" l="l" r="r" t="t"/>
              <a:pathLst>
                <a:path extrusionOk="0" h="16300" w="49248">
                  <a:moveTo>
                    <a:pt x="0" y="7554"/>
                  </a:moveTo>
                  <a:lnTo>
                    <a:pt x="24649" y="16300"/>
                  </a:lnTo>
                  <a:lnTo>
                    <a:pt x="49248" y="7604"/>
                  </a:lnTo>
                  <a:lnTo>
                    <a:pt x="24599" y="0"/>
                  </a:lnTo>
                  <a:close/>
                </a:path>
              </a:pathLst>
            </a:custGeom>
            <a:solidFill>
              <a:srgbClr val="D9D9D9"/>
            </a:solidFill>
            <a:ln>
              <a:noFill/>
            </a:ln>
          </p:spPr>
        </p:sp>
        <p:sp>
          <p:nvSpPr>
            <p:cNvPr id="247" name="Google Shape;247;p22"/>
            <p:cNvSpPr/>
            <p:nvPr/>
          </p:nvSpPr>
          <p:spPr>
            <a:xfrm>
              <a:off x="4052837" y="2081437"/>
              <a:ext cx="931314" cy="460727"/>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p:spPr>
        </p:sp>
        <p:sp>
          <p:nvSpPr>
            <p:cNvPr id="248" name="Google Shape;248;p22"/>
            <p:cNvSpPr/>
            <p:nvPr/>
          </p:nvSpPr>
          <p:spPr>
            <a:xfrm>
              <a:off x="4233144" y="1787006"/>
              <a:ext cx="573183" cy="289305"/>
            </a:xfrm>
            <a:custGeom>
              <a:rect b="b" l="l" r="r" t="t"/>
              <a:pathLst>
                <a:path extrusionOk="0" h="8150" w="24053">
                  <a:moveTo>
                    <a:pt x="0" y="3827"/>
                  </a:moveTo>
                  <a:lnTo>
                    <a:pt x="11976" y="8150"/>
                  </a:lnTo>
                  <a:lnTo>
                    <a:pt x="24053" y="3827"/>
                  </a:lnTo>
                  <a:lnTo>
                    <a:pt x="12126" y="0"/>
                  </a:lnTo>
                  <a:close/>
                </a:path>
              </a:pathLst>
            </a:custGeom>
            <a:solidFill>
              <a:srgbClr val="D9D9D9"/>
            </a:solidFill>
            <a:ln>
              <a:noFill/>
            </a:ln>
          </p:spPr>
        </p:sp>
        <p:sp>
          <p:nvSpPr>
            <p:cNvPr id="249" name="Google Shape;249;p22"/>
            <p:cNvSpPr/>
            <p:nvPr/>
          </p:nvSpPr>
          <p:spPr>
            <a:xfrm>
              <a:off x="3640743" y="2708179"/>
              <a:ext cx="881371" cy="854431"/>
            </a:xfrm>
            <a:custGeom>
              <a:rect b="b" l="l" r="r" t="t"/>
              <a:pathLst>
                <a:path extrusionOk="0" h="20822" w="31954">
                  <a:moveTo>
                    <a:pt x="7355" y="0"/>
                  </a:moveTo>
                  <a:lnTo>
                    <a:pt x="31954" y="8796"/>
                  </a:lnTo>
                  <a:lnTo>
                    <a:pt x="31954" y="20822"/>
                  </a:lnTo>
                  <a:lnTo>
                    <a:pt x="0" y="8895"/>
                  </a:lnTo>
                  <a:close/>
                </a:path>
              </a:pathLst>
            </a:custGeom>
            <a:solidFill>
              <a:srgbClr val="551561"/>
            </a:solidFill>
            <a:ln>
              <a:noFill/>
            </a:ln>
          </p:spPr>
        </p:sp>
        <p:sp>
          <p:nvSpPr>
            <p:cNvPr id="250" name="Google Shape;250;p22"/>
            <p:cNvSpPr/>
            <p:nvPr/>
          </p:nvSpPr>
          <p:spPr>
            <a:xfrm>
              <a:off x="3964720" y="2291507"/>
              <a:ext cx="555203" cy="453658"/>
            </a:xfrm>
            <a:custGeom>
              <a:rect b="b" l="l" r="r" t="t"/>
              <a:pathLst>
                <a:path extrusionOk="0" h="12771" w="23257">
                  <a:moveTo>
                    <a:pt x="3727" y="0"/>
                  </a:moveTo>
                  <a:lnTo>
                    <a:pt x="0" y="4522"/>
                  </a:lnTo>
                  <a:lnTo>
                    <a:pt x="23257" y="12771"/>
                  </a:lnTo>
                  <a:lnTo>
                    <a:pt x="23257" y="7056"/>
                  </a:lnTo>
                  <a:close/>
                </a:path>
              </a:pathLst>
            </a:custGeom>
            <a:gradFill>
              <a:gsLst>
                <a:gs pos="0">
                  <a:srgbClr val="FFCA37"/>
                </a:gs>
                <a:gs pos="100000">
                  <a:srgbClr val="AD8107"/>
                </a:gs>
              </a:gsLst>
              <a:lin ang="5400012" scaled="0"/>
            </a:gradFill>
            <a:ln>
              <a:noFill/>
            </a:ln>
          </p:spPr>
        </p:sp>
        <p:sp>
          <p:nvSpPr>
            <p:cNvPr id="251" name="Google Shape;251;p22"/>
            <p:cNvSpPr/>
            <p:nvPr/>
          </p:nvSpPr>
          <p:spPr>
            <a:xfrm flipH="1">
              <a:off x="4518736" y="2291507"/>
              <a:ext cx="555203" cy="453658"/>
            </a:xfrm>
            <a:custGeom>
              <a:rect b="b" l="l" r="r" t="t"/>
              <a:pathLst>
                <a:path extrusionOk="0" h="12771" w="23257">
                  <a:moveTo>
                    <a:pt x="3727" y="0"/>
                  </a:moveTo>
                  <a:lnTo>
                    <a:pt x="0" y="4522"/>
                  </a:lnTo>
                  <a:lnTo>
                    <a:pt x="23257" y="12771"/>
                  </a:lnTo>
                  <a:lnTo>
                    <a:pt x="23257" y="7056"/>
                  </a:lnTo>
                  <a:close/>
                </a:path>
              </a:pathLst>
            </a:custGeom>
            <a:solidFill>
              <a:srgbClr val="F4B400"/>
            </a:solidFill>
            <a:ln>
              <a:noFill/>
            </a:ln>
          </p:spPr>
        </p:sp>
        <p:sp>
          <p:nvSpPr>
            <p:cNvPr id="252" name="Google Shape;252;p22"/>
            <p:cNvSpPr/>
            <p:nvPr/>
          </p:nvSpPr>
          <p:spPr>
            <a:xfrm>
              <a:off x="4084537" y="1922553"/>
              <a:ext cx="435387" cy="501365"/>
            </a:xfrm>
            <a:custGeom>
              <a:rect b="b" l="l" r="r" t="t"/>
              <a:pathLst>
                <a:path extrusionOk="0" h="14114" w="18238">
                  <a:moveTo>
                    <a:pt x="6262" y="0"/>
                  </a:moveTo>
                  <a:lnTo>
                    <a:pt x="18238" y="4324"/>
                  </a:lnTo>
                  <a:lnTo>
                    <a:pt x="18238" y="14114"/>
                  </a:lnTo>
                  <a:lnTo>
                    <a:pt x="0" y="7554"/>
                  </a:lnTo>
                  <a:close/>
                </a:path>
              </a:pathLst>
            </a:custGeom>
            <a:solidFill>
              <a:srgbClr val="551561"/>
            </a:solidFill>
            <a:ln>
              <a:noFill/>
            </a:ln>
          </p:spPr>
        </p:sp>
        <p:sp>
          <p:nvSpPr>
            <p:cNvPr id="253" name="Google Shape;253;p22"/>
            <p:cNvSpPr/>
            <p:nvPr/>
          </p:nvSpPr>
          <p:spPr>
            <a:xfrm flipH="1">
              <a:off x="4518735" y="1922553"/>
              <a:ext cx="435387" cy="501365"/>
            </a:xfrm>
            <a:custGeom>
              <a:rect b="b" l="l" r="r" t="t"/>
              <a:pathLst>
                <a:path extrusionOk="0" h="14114" w="18238">
                  <a:moveTo>
                    <a:pt x="6262" y="0"/>
                  </a:moveTo>
                  <a:lnTo>
                    <a:pt x="18238" y="4324"/>
                  </a:lnTo>
                  <a:lnTo>
                    <a:pt x="18238" y="14114"/>
                  </a:lnTo>
                  <a:lnTo>
                    <a:pt x="0" y="7554"/>
                  </a:lnTo>
                  <a:close/>
                </a:path>
              </a:pathLst>
            </a:custGeom>
            <a:solidFill>
              <a:srgbClr val="701C7F"/>
            </a:solidFill>
            <a:ln>
              <a:noFill/>
            </a:ln>
          </p:spPr>
        </p:sp>
        <p:sp>
          <p:nvSpPr>
            <p:cNvPr id="254" name="Google Shape;254;p22"/>
            <p:cNvSpPr/>
            <p:nvPr/>
          </p:nvSpPr>
          <p:spPr>
            <a:xfrm>
              <a:off x="4266040" y="1368287"/>
              <a:ext cx="253884" cy="593119"/>
            </a:xfrm>
            <a:custGeom>
              <a:rect b="b" l="l" r="r" t="t"/>
              <a:pathLst>
                <a:path extrusionOk="0" h="16697" w="10635">
                  <a:moveTo>
                    <a:pt x="10635" y="0"/>
                  </a:moveTo>
                  <a:lnTo>
                    <a:pt x="0" y="12722"/>
                  </a:lnTo>
                  <a:lnTo>
                    <a:pt x="10635" y="16697"/>
                  </a:lnTo>
                  <a:close/>
                </a:path>
              </a:pathLst>
            </a:custGeom>
            <a:solidFill>
              <a:srgbClr val="551561"/>
            </a:solidFill>
            <a:ln>
              <a:noFill/>
            </a:ln>
          </p:spPr>
        </p:sp>
        <p:sp>
          <p:nvSpPr>
            <p:cNvPr id="255" name="Google Shape;255;p22"/>
            <p:cNvSpPr/>
            <p:nvPr/>
          </p:nvSpPr>
          <p:spPr>
            <a:xfrm flipH="1">
              <a:off x="4518734" y="1368287"/>
              <a:ext cx="253884" cy="593119"/>
            </a:xfrm>
            <a:custGeom>
              <a:rect b="b" l="l" r="r" t="t"/>
              <a:pathLst>
                <a:path extrusionOk="0" h="16697" w="10635">
                  <a:moveTo>
                    <a:pt x="10635" y="0"/>
                  </a:moveTo>
                  <a:lnTo>
                    <a:pt x="0" y="12722"/>
                  </a:lnTo>
                  <a:lnTo>
                    <a:pt x="10635" y="16697"/>
                  </a:lnTo>
                  <a:close/>
                </a:path>
              </a:pathLst>
            </a:custGeom>
            <a:solidFill>
              <a:srgbClr val="701C7F"/>
            </a:solidFill>
            <a:ln>
              <a:noFill/>
            </a:ln>
          </p:spPr>
        </p:sp>
        <p:sp>
          <p:nvSpPr>
            <p:cNvPr id="256" name="Google Shape;256;p22"/>
            <p:cNvSpPr/>
            <p:nvPr/>
          </p:nvSpPr>
          <p:spPr>
            <a:xfrm>
              <a:off x="3877348" y="2290728"/>
              <a:ext cx="642683" cy="657851"/>
            </a:xfrm>
            <a:custGeom>
              <a:rect b="b" l="l" r="r" t="t"/>
              <a:pathLst>
                <a:path extrusionOk="0" h="46623" w="65016">
                  <a:moveTo>
                    <a:pt x="17858" y="0"/>
                  </a:moveTo>
                  <a:lnTo>
                    <a:pt x="0" y="22135"/>
                  </a:lnTo>
                  <a:lnTo>
                    <a:pt x="65016" y="46623"/>
                  </a:lnTo>
                  <a:lnTo>
                    <a:pt x="65016" y="17537"/>
                  </a:lnTo>
                  <a:close/>
                </a:path>
              </a:pathLst>
            </a:custGeom>
            <a:solidFill>
              <a:srgbClr val="551561"/>
            </a:solidFill>
            <a:ln>
              <a:noFill/>
            </a:ln>
          </p:spPr>
        </p:sp>
        <p:sp>
          <p:nvSpPr>
            <p:cNvPr id="257" name="Google Shape;257;p22"/>
            <p:cNvSpPr/>
            <p:nvPr/>
          </p:nvSpPr>
          <p:spPr>
            <a:xfrm flipH="1">
              <a:off x="4518572" y="2291772"/>
              <a:ext cx="642683" cy="657851"/>
            </a:xfrm>
            <a:custGeom>
              <a:rect b="b" l="l" r="r" t="t"/>
              <a:pathLst>
                <a:path extrusionOk="0" h="46623" w="65016">
                  <a:moveTo>
                    <a:pt x="17858" y="0"/>
                  </a:moveTo>
                  <a:lnTo>
                    <a:pt x="0" y="22135"/>
                  </a:lnTo>
                  <a:lnTo>
                    <a:pt x="65016" y="46623"/>
                  </a:lnTo>
                  <a:lnTo>
                    <a:pt x="65016" y="17537"/>
                  </a:lnTo>
                  <a:close/>
                </a:path>
              </a:pathLst>
            </a:custGeom>
            <a:solidFill>
              <a:srgbClr val="761E86"/>
            </a:solidFill>
            <a:ln>
              <a:noFill/>
            </a:ln>
          </p:spPr>
        </p:sp>
        <p:sp>
          <p:nvSpPr>
            <p:cNvPr id="258" name="Google Shape;258;p22"/>
            <p:cNvSpPr/>
            <p:nvPr/>
          </p:nvSpPr>
          <p:spPr>
            <a:xfrm flipH="1">
              <a:off x="4522009" y="2708179"/>
              <a:ext cx="881371" cy="854431"/>
            </a:xfrm>
            <a:custGeom>
              <a:rect b="b" l="l" r="r" t="t"/>
              <a:pathLst>
                <a:path extrusionOk="0" h="20822" w="31954">
                  <a:moveTo>
                    <a:pt x="7355" y="0"/>
                  </a:moveTo>
                  <a:lnTo>
                    <a:pt x="31954" y="8796"/>
                  </a:lnTo>
                  <a:lnTo>
                    <a:pt x="31954" y="20822"/>
                  </a:lnTo>
                  <a:lnTo>
                    <a:pt x="0" y="8895"/>
                  </a:lnTo>
                  <a:close/>
                </a:path>
              </a:pathLst>
            </a:custGeom>
            <a:solidFill>
              <a:srgbClr val="7F2090"/>
            </a:solidFill>
            <a:ln>
              <a:noFill/>
            </a:ln>
          </p:spPr>
        </p:sp>
      </p:grpSp>
      <p:sp>
        <p:nvSpPr>
          <p:cNvPr id="259" name="Google Shape;259;p22"/>
          <p:cNvSpPr txBox="1"/>
          <p:nvPr/>
        </p:nvSpPr>
        <p:spPr>
          <a:xfrm>
            <a:off x="342648" y="155288"/>
            <a:ext cx="10667700" cy="11847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b="1" lang="en-IN" sz="3000">
                <a:solidFill>
                  <a:srgbClr val="AF7B51"/>
                </a:solidFill>
                <a:latin typeface="Nunito"/>
                <a:ea typeface="Nunito"/>
                <a:cs typeface="Nunito"/>
                <a:sym typeface="Nunito"/>
              </a:rPr>
              <a:t>3. Model Development</a:t>
            </a:r>
            <a:endParaRPr b="1" sz="3000">
              <a:solidFill>
                <a:srgbClr val="AF7B51"/>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3"/>
          <p:cNvSpPr/>
          <p:nvPr/>
        </p:nvSpPr>
        <p:spPr>
          <a:xfrm>
            <a:off x="512675" y="1856455"/>
            <a:ext cx="2610900" cy="5007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sz="2200">
                <a:solidFill>
                  <a:srgbClr val="FFFFFF"/>
                </a:solidFill>
                <a:latin typeface="Roboto"/>
                <a:ea typeface="Roboto"/>
                <a:cs typeface="Roboto"/>
                <a:sym typeface="Roboto"/>
              </a:rPr>
              <a:t>Linear Regression</a:t>
            </a:r>
            <a:endParaRPr sz="2200">
              <a:solidFill>
                <a:srgbClr val="FFFFFF"/>
              </a:solidFill>
              <a:latin typeface="Roboto"/>
              <a:ea typeface="Roboto"/>
              <a:cs typeface="Roboto"/>
              <a:sym typeface="Roboto"/>
            </a:endParaRPr>
          </a:p>
        </p:txBody>
      </p:sp>
      <p:sp>
        <p:nvSpPr>
          <p:cNvPr id="265" name="Google Shape;265;p23"/>
          <p:cNvSpPr/>
          <p:nvPr/>
        </p:nvSpPr>
        <p:spPr>
          <a:xfrm>
            <a:off x="512675" y="2719839"/>
            <a:ext cx="2610900" cy="5007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sz="2300">
                <a:solidFill>
                  <a:srgbClr val="FFFFFF"/>
                </a:solidFill>
                <a:latin typeface="Roboto"/>
                <a:ea typeface="Roboto"/>
                <a:cs typeface="Roboto"/>
                <a:sym typeface="Roboto"/>
              </a:rPr>
              <a:t>Random Forest</a:t>
            </a:r>
            <a:endParaRPr sz="2300">
              <a:solidFill>
                <a:srgbClr val="FFFFFF"/>
              </a:solidFill>
              <a:latin typeface="Roboto"/>
              <a:ea typeface="Roboto"/>
              <a:cs typeface="Roboto"/>
              <a:sym typeface="Roboto"/>
            </a:endParaRPr>
          </a:p>
        </p:txBody>
      </p:sp>
      <p:sp>
        <p:nvSpPr>
          <p:cNvPr id="266" name="Google Shape;266;p23"/>
          <p:cNvSpPr/>
          <p:nvPr/>
        </p:nvSpPr>
        <p:spPr>
          <a:xfrm>
            <a:off x="512675" y="3582174"/>
            <a:ext cx="2610900" cy="5007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sz="2400">
                <a:solidFill>
                  <a:srgbClr val="FFFFFF"/>
                </a:solidFill>
                <a:latin typeface="Roboto"/>
                <a:ea typeface="Roboto"/>
                <a:cs typeface="Roboto"/>
                <a:sym typeface="Roboto"/>
              </a:rPr>
              <a:t>Decision Tree</a:t>
            </a:r>
            <a:endParaRPr sz="2400">
              <a:solidFill>
                <a:srgbClr val="FFFFFF"/>
              </a:solidFill>
              <a:latin typeface="Roboto"/>
              <a:ea typeface="Roboto"/>
              <a:cs typeface="Roboto"/>
              <a:sym typeface="Roboto"/>
            </a:endParaRPr>
          </a:p>
        </p:txBody>
      </p:sp>
      <p:sp>
        <p:nvSpPr>
          <p:cNvPr id="267" name="Google Shape;267;p23"/>
          <p:cNvSpPr/>
          <p:nvPr/>
        </p:nvSpPr>
        <p:spPr>
          <a:xfrm>
            <a:off x="512675" y="4445558"/>
            <a:ext cx="2610900" cy="5007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sz="2400">
                <a:solidFill>
                  <a:srgbClr val="FFFFFF"/>
                </a:solidFill>
                <a:latin typeface="Roboto"/>
                <a:ea typeface="Roboto"/>
                <a:cs typeface="Roboto"/>
                <a:sym typeface="Roboto"/>
              </a:rPr>
              <a:t>Lasso</a:t>
            </a:r>
            <a:endParaRPr sz="2400">
              <a:solidFill>
                <a:srgbClr val="FFFFFF"/>
              </a:solidFill>
              <a:latin typeface="Roboto"/>
              <a:ea typeface="Roboto"/>
              <a:cs typeface="Roboto"/>
              <a:sym typeface="Roboto"/>
            </a:endParaRPr>
          </a:p>
        </p:txBody>
      </p:sp>
      <p:sp>
        <p:nvSpPr>
          <p:cNvPr id="268" name="Google Shape;268;p23"/>
          <p:cNvSpPr/>
          <p:nvPr/>
        </p:nvSpPr>
        <p:spPr>
          <a:xfrm>
            <a:off x="512675" y="5264477"/>
            <a:ext cx="2610900" cy="5007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sz="2400">
                <a:solidFill>
                  <a:srgbClr val="FFFFFF"/>
                </a:solidFill>
                <a:latin typeface="Roboto"/>
                <a:ea typeface="Roboto"/>
                <a:cs typeface="Roboto"/>
                <a:sym typeface="Roboto"/>
              </a:rPr>
              <a:t>Ridge</a:t>
            </a:r>
            <a:endParaRPr sz="2400">
              <a:solidFill>
                <a:srgbClr val="FFFFFF"/>
              </a:solidFill>
              <a:latin typeface="Roboto"/>
              <a:ea typeface="Roboto"/>
              <a:cs typeface="Roboto"/>
              <a:sym typeface="Roboto"/>
            </a:endParaRPr>
          </a:p>
        </p:txBody>
      </p:sp>
      <p:sp>
        <p:nvSpPr>
          <p:cNvPr id="269" name="Google Shape;269;p23"/>
          <p:cNvSpPr/>
          <p:nvPr/>
        </p:nvSpPr>
        <p:spPr>
          <a:xfrm>
            <a:off x="512675" y="6083396"/>
            <a:ext cx="2610900" cy="5007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sz="2400">
                <a:solidFill>
                  <a:srgbClr val="FFFFFF"/>
                </a:solidFill>
                <a:latin typeface="Roboto"/>
                <a:ea typeface="Roboto"/>
                <a:cs typeface="Roboto"/>
                <a:sym typeface="Roboto"/>
              </a:rPr>
              <a:t>ElasticNet</a:t>
            </a:r>
            <a:endParaRPr sz="2400">
              <a:solidFill>
                <a:srgbClr val="FFFFFF"/>
              </a:solidFill>
              <a:latin typeface="Roboto"/>
              <a:ea typeface="Roboto"/>
              <a:cs typeface="Roboto"/>
              <a:sym typeface="Roboto"/>
            </a:endParaRPr>
          </a:p>
        </p:txBody>
      </p:sp>
      <p:cxnSp>
        <p:nvCxnSpPr>
          <p:cNvPr id="270" name="Google Shape;270;p23"/>
          <p:cNvCxnSpPr>
            <a:stCxn id="271" idx="2"/>
            <a:endCxn id="272" idx="1"/>
          </p:cNvCxnSpPr>
          <p:nvPr/>
        </p:nvCxnSpPr>
        <p:spPr>
          <a:xfrm>
            <a:off x="7067914" y="4220153"/>
            <a:ext cx="1250700" cy="766200"/>
          </a:xfrm>
          <a:prstGeom prst="bentConnector3">
            <a:avLst>
              <a:gd fmla="val 50003" name="adj1"/>
            </a:avLst>
          </a:prstGeom>
          <a:noFill/>
          <a:ln cap="flat" cmpd="sng" w="9525">
            <a:solidFill>
              <a:srgbClr val="C2C2C2"/>
            </a:solidFill>
            <a:prstDash val="solid"/>
            <a:round/>
            <a:headEnd len="sm" w="sm" type="none"/>
            <a:tailEnd len="sm" w="sm" type="none"/>
          </a:ln>
        </p:spPr>
      </p:cxnSp>
      <p:cxnSp>
        <p:nvCxnSpPr>
          <p:cNvPr id="273" name="Google Shape;273;p23"/>
          <p:cNvCxnSpPr>
            <a:stCxn id="271" idx="2"/>
            <a:endCxn id="274" idx="1"/>
          </p:cNvCxnSpPr>
          <p:nvPr/>
        </p:nvCxnSpPr>
        <p:spPr>
          <a:xfrm flipH="1" rot="10800000">
            <a:off x="7067914" y="2935553"/>
            <a:ext cx="1250700" cy="1284600"/>
          </a:xfrm>
          <a:prstGeom prst="bentConnector3">
            <a:avLst>
              <a:gd fmla="val 50003" name="adj1"/>
            </a:avLst>
          </a:prstGeom>
          <a:noFill/>
          <a:ln cap="flat" cmpd="sng" w="9525">
            <a:solidFill>
              <a:srgbClr val="C2C2C2"/>
            </a:solidFill>
            <a:prstDash val="solid"/>
            <a:round/>
            <a:headEnd len="sm" w="sm" type="none"/>
            <a:tailEnd len="sm" w="sm" type="none"/>
          </a:ln>
        </p:spPr>
      </p:cxnSp>
      <p:sp>
        <p:nvSpPr>
          <p:cNvPr id="271" name="Google Shape;271;p23"/>
          <p:cNvSpPr/>
          <p:nvPr/>
        </p:nvSpPr>
        <p:spPr>
          <a:xfrm rot="-5400000">
            <a:off x="4365064" y="3880853"/>
            <a:ext cx="4727100" cy="6786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IN" sz="2400">
                <a:solidFill>
                  <a:srgbClr val="FFFFFF"/>
                </a:solidFill>
                <a:latin typeface="Roboto"/>
                <a:ea typeface="Roboto"/>
                <a:cs typeface="Roboto"/>
                <a:sym typeface="Roboto"/>
              </a:rPr>
              <a:t>Model Tuning</a:t>
            </a:r>
            <a:endParaRPr sz="2400">
              <a:solidFill>
                <a:srgbClr val="FFFFFF"/>
              </a:solidFill>
              <a:latin typeface="Roboto"/>
              <a:ea typeface="Roboto"/>
              <a:cs typeface="Roboto"/>
              <a:sym typeface="Roboto"/>
            </a:endParaRPr>
          </a:p>
        </p:txBody>
      </p:sp>
      <p:sp>
        <p:nvSpPr>
          <p:cNvPr id="274" name="Google Shape;274;p23"/>
          <p:cNvSpPr/>
          <p:nvPr/>
        </p:nvSpPr>
        <p:spPr>
          <a:xfrm>
            <a:off x="8318668" y="2639396"/>
            <a:ext cx="2610900" cy="5922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IN" sz="2000">
                <a:solidFill>
                  <a:srgbClr val="FFFFFF"/>
                </a:solidFill>
                <a:latin typeface="Roboto"/>
                <a:ea typeface="Roboto"/>
                <a:cs typeface="Roboto"/>
                <a:sym typeface="Roboto"/>
              </a:rPr>
              <a:t>Ensembling Method</a:t>
            </a:r>
            <a:endParaRPr sz="2000">
              <a:solidFill>
                <a:srgbClr val="FFFFFF"/>
              </a:solidFill>
              <a:latin typeface="Roboto"/>
              <a:ea typeface="Roboto"/>
              <a:cs typeface="Roboto"/>
              <a:sym typeface="Roboto"/>
            </a:endParaRPr>
          </a:p>
        </p:txBody>
      </p:sp>
      <p:sp>
        <p:nvSpPr>
          <p:cNvPr id="272" name="Google Shape;272;p23"/>
          <p:cNvSpPr/>
          <p:nvPr/>
        </p:nvSpPr>
        <p:spPr>
          <a:xfrm>
            <a:off x="8318668" y="4690350"/>
            <a:ext cx="2610900" cy="5922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IN" sz="2400">
                <a:solidFill>
                  <a:srgbClr val="FFFFFF"/>
                </a:solidFill>
                <a:latin typeface="Roboto"/>
                <a:ea typeface="Roboto"/>
                <a:cs typeface="Roboto"/>
                <a:sym typeface="Roboto"/>
              </a:rPr>
              <a:t>XGBoost</a:t>
            </a:r>
            <a:endParaRPr sz="2400">
              <a:solidFill>
                <a:srgbClr val="FFFFFF"/>
              </a:solidFill>
              <a:latin typeface="Roboto"/>
              <a:ea typeface="Roboto"/>
              <a:cs typeface="Roboto"/>
              <a:sym typeface="Roboto"/>
            </a:endParaRPr>
          </a:p>
        </p:txBody>
      </p:sp>
      <p:sp>
        <p:nvSpPr>
          <p:cNvPr id="275" name="Google Shape;275;p23"/>
          <p:cNvSpPr/>
          <p:nvPr/>
        </p:nvSpPr>
        <p:spPr>
          <a:xfrm>
            <a:off x="8358692" y="3664873"/>
            <a:ext cx="2610900" cy="5922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IN" sz="2400">
                <a:solidFill>
                  <a:srgbClr val="FFFFFF"/>
                </a:solidFill>
                <a:latin typeface="Roboto"/>
                <a:ea typeface="Roboto"/>
                <a:cs typeface="Roboto"/>
                <a:sym typeface="Roboto"/>
              </a:rPr>
              <a:t>Bagging</a:t>
            </a:r>
            <a:endParaRPr sz="2400">
              <a:solidFill>
                <a:srgbClr val="FFFFFF"/>
              </a:solidFill>
              <a:latin typeface="Roboto"/>
              <a:ea typeface="Roboto"/>
              <a:cs typeface="Roboto"/>
              <a:sym typeface="Roboto"/>
            </a:endParaRPr>
          </a:p>
        </p:txBody>
      </p:sp>
      <p:cxnSp>
        <p:nvCxnSpPr>
          <p:cNvPr id="276" name="Google Shape;276;p23"/>
          <p:cNvCxnSpPr>
            <a:endCxn id="275" idx="1"/>
          </p:cNvCxnSpPr>
          <p:nvPr/>
        </p:nvCxnSpPr>
        <p:spPr>
          <a:xfrm flipH="1" rot="10800000">
            <a:off x="7682192" y="3960973"/>
            <a:ext cx="676500" cy="8100"/>
          </a:xfrm>
          <a:prstGeom prst="straightConnector1">
            <a:avLst/>
          </a:prstGeom>
          <a:noFill/>
          <a:ln cap="flat" cmpd="sng" w="9525">
            <a:solidFill>
              <a:srgbClr val="C2C2C2"/>
            </a:solidFill>
            <a:prstDash val="solid"/>
            <a:round/>
            <a:headEnd len="sm" w="sm" type="none"/>
            <a:tailEnd len="sm" w="sm" type="none"/>
          </a:ln>
        </p:spPr>
      </p:cxnSp>
      <p:sp>
        <p:nvSpPr>
          <p:cNvPr id="277" name="Google Shape;277;p23"/>
          <p:cNvSpPr txBox="1"/>
          <p:nvPr/>
        </p:nvSpPr>
        <p:spPr>
          <a:xfrm>
            <a:off x="853298" y="295550"/>
            <a:ext cx="9698400" cy="13497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b="1" lang="en-IN" sz="3000">
                <a:solidFill>
                  <a:srgbClr val="AF7B51"/>
                </a:solidFill>
                <a:latin typeface="Nunito"/>
                <a:ea typeface="Nunito"/>
                <a:cs typeface="Nunito"/>
                <a:sym typeface="Nunito"/>
              </a:rPr>
              <a:t> </a:t>
            </a:r>
            <a:r>
              <a:rPr b="1" lang="en-IN" sz="3000">
                <a:solidFill>
                  <a:srgbClr val="AF7B51"/>
                </a:solidFill>
                <a:latin typeface="Nunito"/>
                <a:ea typeface="Nunito"/>
                <a:cs typeface="Nunito"/>
                <a:sym typeface="Nunito"/>
              </a:rPr>
              <a:t>Model Selection and Tuning</a:t>
            </a:r>
            <a:endParaRPr b="1" sz="3000">
              <a:solidFill>
                <a:srgbClr val="AF7B51"/>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4"/>
          <p:cNvSpPr txBox="1"/>
          <p:nvPr/>
        </p:nvSpPr>
        <p:spPr>
          <a:xfrm>
            <a:off x="348201" y="556202"/>
            <a:ext cx="4836300" cy="22947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b="1" lang="en-IN" sz="3000">
                <a:solidFill>
                  <a:srgbClr val="AF7B51"/>
                </a:solidFill>
                <a:latin typeface="Nunito"/>
                <a:ea typeface="Nunito"/>
                <a:cs typeface="Nunito"/>
                <a:sym typeface="Nunito"/>
              </a:rPr>
              <a:t>4. </a:t>
            </a:r>
            <a:r>
              <a:rPr b="1" lang="en-IN" sz="3000">
                <a:solidFill>
                  <a:srgbClr val="AF7B51"/>
                </a:solidFill>
                <a:latin typeface="Nunito"/>
                <a:ea typeface="Nunito"/>
                <a:cs typeface="Nunito"/>
                <a:sym typeface="Nunito"/>
              </a:rPr>
              <a:t>Model Evaluation</a:t>
            </a:r>
            <a:endParaRPr b="1" sz="3000">
              <a:solidFill>
                <a:srgbClr val="AF7B51"/>
              </a:solidFill>
              <a:latin typeface="Nunito"/>
              <a:ea typeface="Nunito"/>
              <a:cs typeface="Nunito"/>
              <a:sym typeface="Nunito"/>
            </a:endParaRPr>
          </a:p>
        </p:txBody>
      </p:sp>
      <p:sp>
        <p:nvSpPr>
          <p:cNvPr id="283" name="Google Shape;283;p24"/>
          <p:cNvSpPr txBox="1"/>
          <p:nvPr/>
        </p:nvSpPr>
        <p:spPr>
          <a:xfrm>
            <a:off x="63750" y="1533691"/>
            <a:ext cx="4836300" cy="3517200"/>
          </a:xfrm>
          <a:prstGeom prst="rect">
            <a:avLst/>
          </a:prstGeom>
          <a:noFill/>
          <a:ln>
            <a:noFill/>
          </a:ln>
        </p:spPr>
        <p:txBody>
          <a:bodyPr anchorCtr="0" anchor="t" bIns="91425" lIns="91425" spcFirstLastPara="1" rIns="91425" wrap="square" tIns="91425">
            <a:noAutofit/>
          </a:bodyPr>
          <a:lstStyle/>
          <a:p>
            <a:pPr indent="-375920" lvl="0" marL="457200" rtl="0" algn="l">
              <a:lnSpc>
                <a:spcPct val="105000"/>
              </a:lnSpc>
              <a:spcBef>
                <a:spcPts val="1000"/>
              </a:spcBef>
              <a:spcAft>
                <a:spcPts val="0"/>
              </a:spcAft>
              <a:buClr>
                <a:srgbClr val="233A44"/>
              </a:buClr>
              <a:buSzPts val="2320"/>
              <a:buFont typeface="Calibri"/>
              <a:buChar char="●"/>
            </a:pPr>
            <a:r>
              <a:rPr lang="en-IN" sz="2320">
                <a:solidFill>
                  <a:srgbClr val="233A44"/>
                </a:solidFill>
                <a:latin typeface="Calibri"/>
                <a:ea typeface="Calibri"/>
                <a:cs typeface="Calibri"/>
                <a:sym typeface="Calibri"/>
              </a:rPr>
              <a:t>XGBoost outperforms other models across MAE, MSE, RMSE, and R2 Score.</a:t>
            </a:r>
            <a:endParaRPr sz="2320">
              <a:solidFill>
                <a:srgbClr val="233A44"/>
              </a:solidFill>
              <a:latin typeface="Calibri"/>
              <a:ea typeface="Calibri"/>
              <a:cs typeface="Calibri"/>
              <a:sym typeface="Calibri"/>
            </a:endParaRPr>
          </a:p>
          <a:p>
            <a:pPr indent="-375920" lvl="0" marL="457200" rtl="0" algn="l">
              <a:lnSpc>
                <a:spcPct val="105000"/>
              </a:lnSpc>
              <a:spcBef>
                <a:spcPts val="1200"/>
              </a:spcBef>
              <a:spcAft>
                <a:spcPts val="0"/>
              </a:spcAft>
              <a:buClr>
                <a:srgbClr val="233A44"/>
              </a:buClr>
              <a:buSzPts val="2320"/>
              <a:buFont typeface="Calibri"/>
              <a:buChar char="●"/>
            </a:pPr>
            <a:r>
              <a:rPr lang="en-IN" sz="2320">
                <a:solidFill>
                  <a:srgbClr val="233A44"/>
                </a:solidFill>
                <a:latin typeface="Calibri"/>
                <a:ea typeface="Calibri"/>
                <a:cs typeface="Calibri"/>
                <a:sym typeface="Calibri"/>
              </a:rPr>
              <a:t>Achieves low MAE and RMSE, crucial for precise house price predictions.</a:t>
            </a:r>
            <a:endParaRPr sz="2320">
              <a:solidFill>
                <a:srgbClr val="233A44"/>
              </a:solidFill>
              <a:latin typeface="Calibri"/>
              <a:ea typeface="Calibri"/>
              <a:cs typeface="Calibri"/>
              <a:sym typeface="Calibri"/>
            </a:endParaRPr>
          </a:p>
          <a:p>
            <a:pPr indent="-375920" lvl="0" marL="457200" rtl="0" algn="l">
              <a:lnSpc>
                <a:spcPct val="105000"/>
              </a:lnSpc>
              <a:spcBef>
                <a:spcPts val="1000"/>
              </a:spcBef>
              <a:spcAft>
                <a:spcPts val="0"/>
              </a:spcAft>
              <a:buClr>
                <a:srgbClr val="233A44"/>
              </a:buClr>
              <a:buSzPts val="2320"/>
              <a:buFont typeface="Calibri"/>
              <a:buChar char="●"/>
            </a:pPr>
            <a:r>
              <a:rPr lang="en-IN" sz="2320">
                <a:solidFill>
                  <a:srgbClr val="233A44"/>
                </a:solidFill>
                <a:latin typeface="Calibri"/>
                <a:ea typeface="Calibri"/>
                <a:cs typeface="Calibri"/>
                <a:sym typeface="Calibri"/>
              </a:rPr>
              <a:t>Significantly captures house price variability with a low MSE.</a:t>
            </a:r>
            <a:endParaRPr sz="2320">
              <a:solidFill>
                <a:srgbClr val="233A44"/>
              </a:solidFill>
              <a:latin typeface="Calibri"/>
              <a:ea typeface="Calibri"/>
              <a:cs typeface="Calibri"/>
              <a:sym typeface="Calibri"/>
            </a:endParaRPr>
          </a:p>
          <a:p>
            <a:pPr indent="-375920" lvl="0" marL="457200" rtl="0" algn="l">
              <a:lnSpc>
                <a:spcPct val="105000"/>
              </a:lnSpc>
              <a:spcBef>
                <a:spcPts val="1000"/>
              </a:spcBef>
              <a:spcAft>
                <a:spcPts val="0"/>
              </a:spcAft>
              <a:buClr>
                <a:srgbClr val="233A44"/>
              </a:buClr>
              <a:buSzPts val="2320"/>
              <a:buFont typeface="Calibri"/>
              <a:buChar char="●"/>
            </a:pPr>
            <a:r>
              <a:rPr lang="en-IN" sz="2320">
                <a:solidFill>
                  <a:srgbClr val="233A44"/>
                </a:solidFill>
                <a:latin typeface="Calibri"/>
                <a:ea typeface="Calibri"/>
                <a:cs typeface="Calibri"/>
                <a:sym typeface="Calibri"/>
              </a:rPr>
              <a:t>Strong explanatory power with an R2 score of 0.91.</a:t>
            </a:r>
            <a:endParaRPr sz="2320">
              <a:solidFill>
                <a:srgbClr val="233A44"/>
              </a:solidFill>
              <a:latin typeface="Calibri"/>
              <a:ea typeface="Calibri"/>
              <a:cs typeface="Calibri"/>
              <a:sym typeface="Calibri"/>
            </a:endParaRPr>
          </a:p>
          <a:p>
            <a:pPr indent="0" lvl="0" marL="0" rtl="0" algn="l">
              <a:lnSpc>
                <a:spcPct val="105000"/>
              </a:lnSpc>
              <a:spcBef>
                <a:spcPts val="1200"/>
              </a:spcBef>
              <a:spcAft>
                <a:spcPts val="0"/>
              </a:spcAft>
              <a:buSzPts val="358"/>
              <a:buNone/>
            </a:pPr>
            <a:r>
              <a:t/>
            </a:r>
            <a:endParaRPr sz="922">
              <a:solidFill>
                <a:srgbClr val="233A44"/>
              </a:solidFill>
              <a:latin typeface="Calibri"/>
              <a:ea typeface="Calibri"/>
              <a:cs typeface="Calibri"/>
              <a:sym typeface="Calibri"/>
            </a:endParaRPr>
          </a:p>
          <a:p>
            <a:pPr indent="0" lvl="0" marL="0" rtl="0" algn="l">
              <a:lnSpc>
                <a:spcPct val="105000"/>
              </a:lnSpc>
              <a:spcBef>
                <a:spcPts val="1200"/>
              </a:spcBef>
              <a:spcAft>
                <a:spcPts val="1200"/>
              </a:spcAft>
              <a:buSzPts val="358"/>
              <a:buNone/>
            </a:pPr>
            <a:r>
              <a:t/>
            </a:r>
            <a:endParaRPr sz="922">
              <a:solidFill>
                <a:srgbClr val="233A44"/>
              </a:solidFill>
              <a:latin typeface="Calibri"/>
              <a:ea typeface="Calibri"/>
              <a:cs typeface="Calibri"/>
              <a:sym typeface="Calibri"/>
            </a:endParaRPr>
          </a:p>
        </p:txBody>
      </p:sp>
      <p:pic>
        <p:nvPicPr>
          <p:cNvPr id="284" name="Google Shape;284;p24"/>
          <p:cNvPicPr preferRelativeResize="0"/>
          <p:nvPr/>
        </p:nvPicPr>
        <p:blipFill>
          <a:blip r:embed="rId3">
            <a:alphaModFix/>
          </a:blip>
          <a:stretch>
            <a:fillRect/>
          </a:stretch>
        </p:blipFill>
        <p:spPr>
          <a:xfrm>
            <a:off x="4982744" y="44725"/>
            <a:ext cx="5786454" cy="3433430"/>
          </a:xfrm>
          <a:prstGeom prst="rect">
            <a:avLst/>
          </a:prstGeom>
          <a:noFill/>
          <a:ln>
            <a:noFill/>
          </a:ln>
        </p:spPr>
      </p:pic>
      <p:pic>
        <p:nvPicPr>
          <p:cNvPr id="285" name="Google Shape;285;p24"/>
          <p:cNvPicPr preferRelativeResize="0"/>
          <p:nvPr/>
        </p:nvPicPr>
        <p:blipFill>
          <a:blip r:embed="rId4">
            <a:alphaModFix/>
          </a:blip>
          <a:stretch>
            <a:fillRect/>
          </a:stretch>
        </p:blipFill>
        <p:spPr>
          <a:xfrm>
            <a:off x="4982744" y="3478156"/>
            <a:ext cx="5786457" cy="33798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5"/>
          <p:cNvSpPr txBox="1"/>
          <p:nvPr/>
        </p:nvSpPr>
        <p:spPr>
          <a:xfrm>
            <a:off x="95125" y="53850"/>
            <a:ext cx="10628400" cy="9651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b="1" lang="en-IN" sz="3000">
                <a:solidFill>
                  <a:srgbClr val="AF7B51"/>
                </a:solidFill>
                <a:latin typeface="Nunito"/>
                <a:ea typeface="Nunito"/>
                <a:cs typeface="Nunito"/>
                <a:sym typeface="Nunito"/>
              </a:rPr>
              <a:t>5. </a:t>
            </a:r>
            <a:r>
              <a:rPr b="1" lang="en-IN" sz="3000">
                <a:solidFill>
                  <a:srgbClr val="AF7B51"/>
                </a:solidFill>
                <a:latin typeface="Nunito"/>
                <a:ea typeface="Nunito"/>
                <a:cs typeface="Nunito"/>
                <a:sym typeface="Nunito"/>
              </a:rPr>
              <a:t>Insights from Analysis</a:t>
            </a:r>
            <a:endParaRPr b="1" sz="3000">
              <a:solidFill>
                <a:srgbClr val="AF7B51"/>
              </a:solidFill>
              <a:latin typeface="Nunito"/>
              <a:ea typeface="Nunito"/>
              <a:cs typeface="Nunito"/>
              <a:sym typeface="Nunito"/>
            </a:endParaRPr>
          </a:p>
        </p:txBody>
      </p:sp>
      <p:sp>
        <p:nvSpPr>
          <p:cNvPr id="291" name="Google Shape;291;p25"/>
          <p:cNvSpPr txBox="1"/>
          <p:nvPr/>
        </p:nvSpPr>
        <p:spPr>
          <a:xfrm>
            <a:off x="95125" y="967100"/>
            <a:ext cx="5219700" cy="5662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000"/>
              </a:spcBef>
              <a:spcAft>
                <a:spcPts val="0"/>
              </a:spcAft>
              <a:buClr>
                <a:srgbClr val="233A44"/>
              </a:buClr>
              <a:buSzPts val="1800"/>
              <a:buFont typeface="Calibri"/>
              <a:buChar char="●"/>
            </a:pPr>
            <a:r>
              <a:rPr lang="en-IN" sz="1800">
                <a:solidFill>
                  <a:srgbClr val="233A44"/>
                </a:solidFill>
                <a:latin typeface="Calibri"/>
                <a:ea typeface="Calibri"/>
                <a:cs typeface="Calibri"/>
                <a:sym typeface="Calibri"/>
              </a:rPr>
              <a:t>Comprehensive Analysis:Numerical and categorical attributes totaling 23 columns and 21,613 data points from 2014 to 2015</a:t>
            </a:r>
            <a:endParaRPr sz="1800">
              <a:solidFill>
                <a:srgbClr val="233A44"/>
              </a:solidFill>
              <a:latin typeface="Calibri"/>
              <a:ea typeface="Calibri"/>
              <a:cs typeface="Calibri"/>
              <a:sym typeface="Calibri"/>
            </a:endParaRPr>
          </a:p>
          <a:p>
            <a:pPr indent="-342900" lvl="0" marL="457200" rtl="0" algn="l">
              <a:lnSpc>
                <a:spcPct val="115000"/>
              </a:lnSpc>
              <a:spcBef>
                <a:spcPts val="1200"/>
              </a:spcBef>
              <a:spcAft>
                <a:spcPts val="0"/>
              </a:spcAft>
              <a:buClr>
                <a:srgbClr val="233A44"/>
              </a:buClr>
              <a:buSzPts val="1800"/>
              <a:buFont typeface="Calibri"/>
              <a:buChar char="●"/>
            </a:pPr>
            <a:r>
              <a:rPr lang="en-IN" sz="1800">
                <a:solidFill>
                  <a:srgbClr val="233A44"/>
                </a:solidFill>
                <a:latin typeface="Calibri"/>
                <a:ea typeface="Calibri"/>
                <a:cs typeface="Calibri"/>
                <a:sym typeface="Calibri"/>
              </a:rPr>
              <a:t>Descriptive Statistics:Special focus on the 'price' attribute, revealing right-skewed distribution and outliers</a:t>
            </a:r>
            <a:endParaRPr sz="1800">
              <a:solidFill>
                <a:srgbClr val="233A44"/>
              </a:solidFill>
              <a:latin typeface="Calibri"/>
              <a:ea typeface="Calibri"/>
              <a:cs typeface="Calibri"/>
              <a:sym typeface="Calibri"/>
            </a:endParaRPr>
          </a:p>
          <a:p>
            <a:pPr indent="-342900" lvl="0" marL="457200" rtl="0" algn="l">
              <a:lnSpc>
                <a:spcPct val="115000"/>
              </a:lnSpc>
              <a:spcBef>
                <a:spcPts val="1000"/>
              </a:spcBef>
              <a:spcAft>
                <a:spcPts val="0"/>
              </a:spcAft>
              <a:buClr>
                <a:srgbClr val="233A44"/>
              </a:buClr>
              <a:buSzPts val="1800"/>
              <a:buFont typeface="Calibri"/>
              <a:buChar char="●"/>
            </a:pPr>
            <a:r>
              <a:rPr lang="en-IN" sz="1800">
                <a:solidFill>
                  <a:srgbClr val="233A44"/>
                </a:solidFill>
                <a:latin typeface="Calibri"/>
                <a:ea typeface="Calibri"/>
                <a:cs typeface="Calibri"/>
                <a:sym typeface="Calibri"/>
              </a:rPr>
              <a:t>Some columns have missing values and anomalies</a:t>
            </a:r>
            <a:endParaRPr sz="1800">
              <a:solidFill>
                <a:srgbClr val="233A44"/>
              </a:solidFill>
              <a:latin typeface="Calibri"/>
              <a:ea typeface="Calibri"/>
              <a:cs typeface="Calibri"/>
              <a:sym typeface="Calibri"/>
            </a:endParaRPr>
          </a:p>
          <a:p>
            <a:pPr indent="-342900" lvl="0" marL="457200" rtl="0" algn="l">
              <a:lnSpc>
                <a:spcPct val="115000"/>
              </a:lnSpc>
              <a:spcBef>
                <a:spcPts val="1000"/>
              </a:spcBef>
              <a:spcAft>
                <a:spcPts val="0"/>
              </a:spcAft>
              <a:buClr>
                <a:srgbClr val="233A44"/>
              </a:buClr>
              <a:buSzPts val="1800"/>
              <a:buFont typeface="Calibri"/>
              <a:buChar char="●"/>
            </a:pPr>
            <a:r>
              <a:rPr lang="en-IN" sz="1800">
                <a:solidFill>
                  <a:srgbClr val="233A44"/>
                </a:solidFill>
                <a:latin typeface="Calibri"/>
                <a:ea typeface="Calibri"/>
                <a:cs typeface="Calibri"/>
                <a:sym typeface="Calibri"/>
              </a:rPr>
              <a:t>There are extreme values or outliers in the response variable. Outliers can indicate data imbalance, especially if they are far from the majority of data points.</a:t>
            </a:r>
            <a:endParaRPr sz="1800">
              <a:solidFill>
                <a:srgbClr val="233A44"/>
              </a:solidFill>
              <a:latin typeface="Calibri"/>
              <a:ea typeface="Calibri"/>
              <a:cs typeface="Calibri"/>
              <a:sym typeface="Calibri"/>
            </a:endParaRPr>
          </a:p>
          <a:p>
            <a:pPr indent="-342900" lvl="0" marL="457200" rtl="0" algn="l">
              <a:lnSpc>
                <a:spcPct val="115000"/>
              </a:lnSpc>
              <a:spcBef>
                <a:spcPts val="1000"/>
              </a:spcBef>
              <a:spcAft>
                <a:spcPts val="0"/>
              </a:spcAft>
              <a:buClr>
                <a:srgbClr val="233A44"/>
              </a:buClr>
              <a:buSzPts val="1800"/>
              <a:buFont typeface="Calibri"/>
              <a:buChar char="●"/>
            </a:pPr>
            <a:r>
              <a:rPr lang="en-IN" sz="1800">
                <a:solidFill>
                  <a:srgbClr val="233A44"/>
                </a:solidFill>
                <a:latin typeface="Calibri"/>
                <a:ea typeface="Calibri"/>
                <a:cs typeface="Calibri"/>
                <a:sym typeface="Calibri"/>
              </a:rPr>
              <a:t>The mean house price is approximately $540,182, while the median price is $450,000. This suggests that the distribution of house prices is right-skewed, as the mean is greater than the median.</a:t>
            </a:r>
            <a:endParaRPr sz="1800">
              <a:solidFill>
                <a:srgbClr val="233A44"/>
              </a:solidFill>
              <a:latin typeface="Calibri"/>
              <a:ea typeface="Calibri"/>
              <a:cs typeface="Calibri"/>
              <a:sym typeface="Calibri"/>
            </a:endParaRPr>
          </a:p>
        </p:txBody>
      </p:sp>
      <p:sp>
        <p:nvSpPr>
          <p:cNvPr id="292" name="Google Shape;292;p25"/>
          <p:cNvSpPr txBox="1"/>
          <p:nvPr/>
        </p:nvSpPr>
        <p:spPr>
          <a:xfrm>
            <a:off x="5503917" y="967100"/>
            <a:ext cx="5219700" cy="5610900"/>
          </a:xfrm>
          <a:prstGeom prst="rect">
            <a:avLst/>
          </a:prstGeom>
          <a:noFill/>
          <a:ln>
            <a:noFill/>
          </a:ln>
        </p:spPr>
        <p:txBody>
          <a:bodyPr anchorCtr="0" anchor="t" bIns="91425" lIns="91425" spcFirstLastPara="1" rIns="91425" wrap="square" tIns="91425">
            <a:noAutofit/>
          </a:bodyPr>
          <a:lstStyle/>
          <a:p>
            <a:pPr indent="-346075" lvl="0" marL="457200" rtl="0" algn="l">
              <a:lnSpc>
                <a:spcPct val="115000"/>
              </a:lnSpc>
              <a:spcBef>
                <a:spcPts val="1000"/>
              </a:spcBef>
              <a:spcAft>
                <a:spcPts val="0"/>
              </a:spcAft>
              <a:buClr>
                <a:srgbClr val="233A44"/>
              </a:buClr>
              <a:buSzPts val="1850"/>
              <a:buFont typeface="Calibri"/>
              <a:buChar char="●"/>
            </a:pPr>
            <a:r>
              <a:rPr lang="en-IN" sz="1850">
                <a:solidFill>
                  <a:srgbClr val="233A44"/>
                </a:solidFill>
                <a:latin typeface="Calibri"/>
                <a:ea typeface="Calibri"/>
                <a:cs typeface="Calibri"/>
                <a:sym typeface="Calibri"/>
              </a:rPr>
              <a:t>There is an extremely strong positive correlation (0.9998) between the total area (sum of living area and lot size) and the lot size. This is expected since the total area is the sum of its components.</a:t>
            </a:r>
            <a:endParaRPr sz="1850">
              <a:solidFill>
                <a:srgbClr val="233A44"/>
              </a:solidFill>
              <a:latin typeface="Calibri"/>
              <a:ea typeface="Calibri"/>
              <a:cs typeface="Calibri"/>
              <a:sym typeface="Calibri"/>
            </a:endParaRPr>
          </a:p>
          <a:p>
            <a:pPr indent="-346075" lvl="0" marL="457200" rtl="0" algn="l">
              <a:lnSpc>
                <a:spcPct val="115000"/>
              </a:lnSpc>
              <a:spcBef>
                <a:spcPts val="1200"/>
              </a:spcBef>
              <a:spcAft>
                <a:spcPts val="0"/>
              </a:spcAft>
              <a:buClr>
                <a:srgbClr val="233A44"/>
              </a:buClr>
              <a:buSzPts val="1850"/>
              <a:buFont typeface="Calibri"/>
              <a:buChar char="●"/>
            </a:pPr>
            <a:r>
              <a:rPr lang="en-IN" sz="1850">
                <a:solidFill>
                  <a:srgbClr val="233A44"/>
                </a:solidFill>
                <a:latin typeface="Calibri"/>
                <a:ea typeface="Calibri"/>
                <a:cs typeface="Calibri"/>
                <a:sym typeface="Calibri"/>
              </a:rPr>
              <a:t>Notably, living area size, ceiling area size, living area size in 2015, and lot size appear to be positively correlated with house price, indicating their importance in influencing house prices.</a:t>
            </a:r>
            <a:endParaRPr sz="1850">
              <a:solidFill>
                <a:srgbClr val="233A44"/>
              </a:solidFill>
              <a:latin typeface="Calibri"/>
              <a:ea typeface="Calibri"/>
              <a:cs typeface="Calibri"/>
              <a:sym typeface="Calibri"/>
            </a:endParaRPr>
          </a:p>
          <a:p>
            <a:pPr indent="-346075" lvl="0" marL="457200" rtl="0" algn="l">
              <a:lnSpc>
                <a:spcPct val="115000"/>
              </a:lnSpc>
              <a:spcBef>
                <a:spcPts val="1200"/>
              </a:spcBef>
              <a:spcAft>
                <a:spcPts val="0"/>
              </a:spcAft>
              <a:buClr>
                <a:srgbClr val="233A44"/>
              </a:buClr>
              <a:buSzPts val="1850"/>
              <a:buFont typeface="Calibri"/>
              <a:buChar char="●"/>
            </a:pPr>
            <a:r>
              <a:rPr lang="en-IN" sz="1850">
                <a:solidFill>
                  <a:srgbClr val="233A44"/>
                </a:solidFill>
                <a:latin typeface="Calibri"/>
                <a:ea typeface="Calibri"/>
                <a:cs typeface="Calibri"/>
                <a:sym typeface="Calibri"/>
              </a:rPr>
              <a:t>Additionally, the high correlation between living area size and ceiling area size suggests that these attributes are closely related.</a:t>
            </a:r>
            <a:endParaRPr sz="1850">
              <a:solidFill>
                <a:srgbClr val="233A44"/>
              </a:solidFill>
              <a:latin typeface="Calibri"/>
              <a:ea typeface="Calibri"/>
              <a:cs typeface="Calibri"/>
              <a:sym typeface="Calibri"/>
            </a:endParaRPr>
          </a:p>
          <a:p>
            <a:pPr indent="-346075" lvl="0" marL="457200" rtl="0" algn="l">
              <a:lnSpc>
                <a:spcPct val="115000"/>
              </a:lnSpc>
              <a:spcBef>
                <a:spcPts val="1000"/>
              </a:spcBef>
              <a:spcAft>
                <a:spcPts val="0"/>
              </a:spcAft>
              <a:buClr>
                <a:srgbClr val="233A44"/>
              </a:buClr>
              <a:buSzPts val="1850"/>
              <a:buFont typeface="Calibri"/>
              <a:buChar char="●"/>
            </a:pPr>
            <a:r>
              <a:rPr lang="en-IN" sz="1850">
                <a:solidFill>
                  <a:srgbClr val="233A44"/>
                </a:solidFill>
                <a:latin typeface="Calibri"/>
                <a:ea typeface="Calibri"/>
                <a:cs typeface="Calibri"/>
                <a:sym typeface="Calibri"/>
              </a:rPr>
              <a:t>XGBoost outperforms other models across MAE, MSE, RMSE, and R2 Score achieves with strong explanatory power with an R2 score of 0.91.</a:t>
            </a:r>
            <a:endParaRPr sz="1850">
              <a:solidFill>
                <a:srgbClr val="233A44"/>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6"/>
          <p:cNvSpPr txBox="1"/>
          <p:nvPr/>
        </p:nvSpPr>
        <p:spPr>
          <a:xfrm>
            <a:off x="90550" y="303925"/>
            <a:ext cx="10432800" cy="9471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b="1" lang="en-IN" sz="3000">
                <a:solidFill>
                  <a:srgbClr val="AF7B51"/>
                </a:solidFill>
                <a:latin typeface="Nunito"/>
                <a:ea typeface="Nunito"/>
                <a:cs typeface="Nunito"/>
                <a:sym typeface="Nunito"/>
              </a:rPr>
              <a:t>Recommendations</a:t>
            </a:r>
            <a:endParaRPr b="1" sz="3000">
              <a:solidFill>
                <a:srgbClr val="AF7B51"/>
              </a:solidFill>
              <a:latin typeface="Nunito"/>
              <a:ea typeface="Nunito"/>
              <a:cs typeface="Nunito"/>
              <a:sym typeface="Nunito"/>
            </a:endParaRPr>
          </a:p>
        </p:txBody>
      </p:sp>
      <p:sp>
        <p:nvSpPr>
          <p:cNvPr id="298" name="Google Shape;298;p26"/>
          <p:cNvSpPr txBox="1"/>
          <p:nvPr/>
        </p:nvSpPr>
        <p:spPr>
          <a:xfrm>
            <a:off x="90550" y="1200137"/>
            <a:ext cx="5123400" cy="5556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000"/>
              </a:spcBef>
              <a:spcAft>
                <a:spcPts val="0"/>
              </a:spcAft>
              <a:buClr>
                <a:srgbClr val="233A44"/>
              </a:buClr>
              <a:buSzPts val="2000"/>
              <a:buFont typeface="Calibri"/>
              <a:buChar char="●"/>
            </a:pPr>
            <a:r>
              <a:rPr lang="en-IN" sz="2000">
                <a:solidFill>
                  <a:srgbClr val="233A44"/>
                </a:solidFill>
                <a:latin typeface="Calibri"/>
                <a:ea typeface="Calibri"/>
                <a:cs typeface="Calibri"/>
                <a:sym typeface="Calibri"/>
              </a:rPr>
              <a:t>Implement XGBoost for accurate house price predictions due to its superior performance.</a:t>
            </a:r>
            <a:endParaRPr sz="2000">
              <a:solidFill>
                <a:srgbClr val="233A44"/>
              </a:solidFill>
              <a:latin typeface="Calibri"/>
              <a:ea typeface="Calibri"/>
              <a:cs typeface="Calibri"/>
              <a:sym typeface="Calibri"/>
            </a:endParaRPr>
          </a:p>
          <a:p>
            <a:pPr indent="-355600" lvl="0" marL="457200" rtl="0" algn="l">
              <a:lnSpc>
                <a:spcPct val="115000"/>
              </a:lnSpc>
              <a:spcBef>
                <a:spcPts val="1000"/>
              </a:spcBef>
              <a:spcAft>
                <a:spcPts val="0"/>
              </a:spcAft>
              <a:buClr>
                <a:srgbClr val="233A44"/>
              </a:buClr>
              <a:buSzPts val="2000"/>
              <a:buFont typeface="Calibri"/>
              <a:buChar char="●"/>
            </a:pPr>
            <a:r>
              <a:rPr lang="en-IN" sz="2000">
                <a:solidFill>
                  <a:srgbClr val="233A44"/>
                </a:solidFill>
                <a:latin typeface="Calibri"/>
                <a:ea typeface="Calibri"/>
                <a:cs typeface="Calibri"/>
                <a:sym typeface="Calibri"/>
              </a:rPr>
              <a:t>Enhance data quality continually to ensure accuracy and reliability.</a:t>
            </a:r>
            <a:endParaRPr sz="2000">
              <a:solidFill>
                <a:srgbClr val="233A44"/>
              </a:solidFill>
              <a:latin typeface="Calibri"/>
              <a:ea typeface="Calibri"/>
              <a:cs typeface="Calibri"/>
              <a:sym typeface="Calibri"/>
            </a:endParaRPr>
          </a:p>
          <a:p>
            <a:pPr indent="-355600" lvl="0" marL="457200" rtl="0" algn="l">
              <a:lnSpc>
                <a:spcPct val="115000"/>
              </a:lnSpc>
              <a:spcBef>
                <a:spcPts val="1000"/>
              </a:spcBef>
              <a:spcAft>
                <a:spcPts val="0"/>
              </a:spcAft>
              <a:buClr>
                <a:srgbClr val="233A44"/>
              </a:buClr>
              <a:buSzPts val="2000"/>
              <a:buFont typeface="Calibri"/>
              <a:buChar char="●"/>
            </a:pPr>
            <a:r>
              <a:rPr lang="en-IN" sz="2000">
                <a:solidFill>
                  <a:srgbClr val="233A44"/>
                </a:solidFill>
                <a:latin typeface="Calibri"/>
                <a:ea typeface="Calibri"/>
                <a:cs typeface="Calibri"/>
                <a:sym typeface="Calibri"/>
              </a:rPr>
              <a:t>Update the model regularly to keep it relevant in the dynamic real estate market.</a:t>
            </a:r>
            <a:endParaRPr sz="2000">
              <a:solidFill>
                <a:srgbClr val="233A44"/>
              </a:solidFill>
              <a:latin typeface="Calibri"/>
              <a:ea typeface="Calibri"/>
              <a:cs typeface="Calibri"/>
              <a:sym typeface="Calibri"/>
            </a:endParaRPr>
          </a:p>
          <a:p>
            <a:pPr indent="-355600" lvl="0" marL="457200" rtl="0" algn="l">
              <a:lnSpc>
                <a:spcPct val="115000"/>
              </a:lnSpc>
              <a:spcBef>
                <a:spcPts val="1000"/>
              </a:spcBef>
              <a:spcAft>
                <a:spcPts val="0"/>
              </a:spcAft>
              <a:buClr>
                <a:srgbClr val="233A44"/>
              </a:buClr>
              <a:buSzPts val="2000"/>
              <a:buFont typeface="Calibri"/>
              <a:buChar char="●"/>
            </a:pPr>
            <a:r>
              <a:rPr lang="en-IN" sz="2000">
                <a:solidFill>
                  <a:srgbClr val="233A44"/>
                </a:solidFill>
                <a:latin typeface="Calibri"/>
                <a:ea typeface="Calibri"/>
                <a:cs typeface="Calibri"/>
                <a:sym typeface="Calibri"/>
              </a:rPr>
              <a:t>Prioritize transparency and interpretability in the model for user understanding.</a:t>
            </a:r>
            <a:endParaRPr sz="2000">
              <a:solidFill>
                <a:srgbClr val="233A44"/>
              </a:solidFill>
              <a:latin typeface="Calibri"/>
              <a:ea typeface="Calibri"/>
              <a:cs typeface="Calibri"/>
              <a:sym typeface="Calibri"/>
            </a:endParaRPr>
          </a:p>
          <a:p>
            <a:pPr indent="-355600" lvl="0" marL="457200" rtl="0" algn="l">
              <a:lnSpc>
                <a:spcPct val="115000"/>
              </a:lnSpc>
              <a:spcBef>
                <a:spcPts val="1000"/>
              </a:spcBef>
              <a:spcAft>
                <a:spcPts val="0"/>
              </a:spcAft>
              <a:buClr>
                <a:srgbClr val="233A44"/>
              </a:buClr>
              <a:buSzPts val="2000"/>
              <a:buFont typeface="Calibri"/>
              <a:buChar char="●"/>
            </a:pPr>
            <a:r>
              <a:rPr lang="en-IN" sz="2000">
                <a:solidFill>
                  <a:srgbClr val="233A44"/>
                </a:solidFill>
                <a:latin typeface="Calibri"/>
                <a:ea typeface="Calibri"/>
                <a:cs typeface="Calibri"/>
                <a:sym typeface="Calibri"/>
              </a:rPr>
              <a:t>Establish a feedback mechanism to gather user input for ongoing model improvement.</a:t>
            </a:r>
            <a:endParaRPr sz="2000">
              <a:solidFill>
                <a:srgbClr val="233A44"/>
              </a:solidFill>
              <a:latin typeface="Calibri"/>
              <a:ea typeface="Calibri"/>
              <a:cs typeface="Calibri"/>
              <a:sym typeface="Calibri"/>
            </a:endParaRPr>
          </a:p>
          <a:p>
            <a:pPr indent="-355600" lvl="0" marL="457200" rtl="0" algn="l">
              <a:lnSpc>
                <a:spcPct val="115000"/>
              </a:lnSpc>
              <a:spcBef>
                <a:spcPts val="1000"/>
              </a:spcBef>
              <a:spcAft>
                <a:spcPts val="0"/>
              </a:spcAft>
              <a:buClr>
                <a:srgbClr val="233A44"/>
              </a:buClr>
              <a:buSzPts val="2000"/>
              <a:buFont typeface="Calibri"/>
              <a:buChar char="●"/>
            </a:pPr>
            <a:r>
              <a:rPr lang="en-IN" sz="2000">
                <a:solidFill>
                  <a:srgbClr val="233A44"/>
                </a:solidFill>
                <a:latin typeface="Calibri"/>
                <a:ea typeface="Calibri"/>
                <a:cs typeface="Calibri"/>
                <a:sym typeface="Calibri"/>
              </a:rPr>
              <a:t>Monitor the real estate market closely to adapt to changing trends.</a:t>
            </a:r>
            <a:endParaRPr sz="2000">
              <a:solidFill>
                <a:srgbClr val="233A44"/>
              </a:solidFill>
              <a:latin typeface="Calibri"/>
              <a:ea typeface="Calibri"/>
              <a:cs typeface="Calibri"/>
              <a:sym typeface="Calibri"/>
            </a:endParaRPr>
          </a:p>
        </p:txBody>
      </p:sp>
      <p:sp>
        <p:nvSpPr>
          <p:cNvPr id="299" name="Google Shape;299;p26"/>
          <p:cNvSpPr txBox="1"/>
          <p:nvPr/>
        </p:nvSpPr>
        <p:spPr>
          <a:xfrm>
            <a:off x="5399563" y="1200137"/>
            <a:ext cx="5123400" cy="5506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000"/>
              </a:spcBef>
              <a:spcAft>
                <a:spcPts val="0"/>
              </a:spcAft>
              <a:buClr>
                <a:srgbClr val="233A44"/>
              </a:buClr>
              <a:buSzPts val="2000"/>
              <a:buFont typeface="Calibri"/>
              <a:buChar char="●"/>
            </a:pPr>
            <a:r>
              <a:rPr lang="en-IN" sz="2000">
                <a:solidFill>
                  <a:srgbClr val="233A44"/>
                </a:solidFill>
                <a:latin typeface="Calibri"/>
                <a:ea typeface="Calibri"/>
                <a:cs typeface="Calibri"/>
                <a:sym typeface="Calibri"/>
              </a:rPr>
              <a:t>Incorporate Point of Interests (POIs) Data: Consider integrating data on the proximity of essential amenities such as malls, hospitals, transportation hubs, and the overall neighborhood quality. These factors can significantly impact house prices, and their inclusion can enhance prediction accuracy.</a:t>
            </a:r>
            <a:endParaRPr sz="2000">
              <a:solidFill>
                <a:srgbClr val="233A44"/>
              </a:solidFill>
              <a:latin typeface="Calibri"/>
              <a:ea typeface="Calibri"/>
              <a:cs typeface="Calibri"/>
              <a:sym typeface="Calibri"/>
            </a:endParaRPr>
          </a:p>
          <a:p>
            <a:pPr indent="-355600" lvl="0" marL="457200" rtl="0" algn="l">
              <a:lnSpc>
                <a:spcPct val="115000"/>
              </a:lnSpc>
              <a:spcBef>
                <a:spcPts val="1000"/>
              </a:spcBef>
              <a:spcAft>
                <a:spcPts val="0"/>
              </a:spcAft>
              <a:buClr>
                <a:srgbClr val="233A44"/>
              </a:buClr>
              <a:buSzPts val="2000"/>
              <a:buFont typeface="Calibri"/>
              <a:buChar char="●"/>
            </a:pPr>
            <a:r>
              <a:rPr lang="en-IN" sz="2000">
                <a:solidFill>
                  <a:srgbClr val="233A44"/>
                </a:solidFill>
                <a:latin typeface="Calibri"/>
                <a:ea typeface="Calibri"/>
                <a:cs typeface="Calibri"/>
                <a:sym typeface="Calibri"/>
              </a:rPr>
              <a:t>Amenities and Neighborhood Insights: Gather more detailed information on the specific amenities available in the neighborhood and how they influence pricing. Analyze the relationship between amenities, neighborhood characteristics, and house values to enrich your predictive model.</a:t>
            </a:r>
            <a:endParaRPr sz="2000">
              <a:solidFill>
                <a:srgbClr val="233A44"/>
              </a:solidFill>
              <a:latin typeface="Calibri"/>
              <a:ea typeface="Calibri"/>
              <a:cs typeface="Calibri"/>
              <a:sym typeface="Calibri"/>
            </a:endParaRPr>
          </a:p>
          <a:p>
            <a:pPr indent="-355600" lvl="0" marL="457200" rtl="0" algn="l">
              <a:lnSpc>
                <a:spcPct val="115000"/>
              </a:lnSpc>
              <a:spcBef>
                <a:spcPts val="1000"/>
              </a:spcBef>
              <a:spcAft>
                <a:spcPts val="0"/>
              </a:spcAft>
              <a:buClr>
                <a:srgbClr val="233A44"/>
              </a:buClr>
              <a:buSzPts val="2000"/>
              <a:buFont typeface="Calibri"/>
              <a:buChar char="●"/>
            </a:pPr>
            <a:r>
              <a:t/>
            </a:r>
            <a:endParaRPr sz="2000">
              <a:solidFill>
                <a:srgbClr val="233A44"/>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