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479EA-4E55-406E-899B-3A577E91E89F}"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341672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479EA-4E55-406E-899B-3A577E91E89F}"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11063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479EA-4E55-406E-899B-3A577E91E89F}"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ACB2C-4B39-41B8-A682-45453C355A3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11905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479EA-4E55-406E-899B-3A577E91E89F}"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455664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479EA-4E55-406E-899B-3A577E91E89F}"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ACB2C-4B39-41B8-A682-45453C355A3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4999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479EA-4E55-406E-899B-3A577E91E89F}"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1312844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479EA-4E55-406E-899B-3A577E91E89F}"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4148720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479EA-4E55-406E-899B-3A577E91E89F}"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2110246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479EA-4E55-406E-899B-3A577E91E89F}"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429088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479EA-4E55-406E-899B-3A577E91E89F}" type="datetimeFigureOut">
              <a:rPr lang="en-IN" smtClean="0"/>
              <a:t>05-07-2024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342426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479EA-4E55-406E-899B-3A577E91E89F}" type="datetimeFigureOut">
              <a:rPr lang="en-IN" smtClean="0"/>
              <a:t>05-07-2024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92409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1479EA-4E55-406E-899B-3A577E91E89F}" type="datetimeFigureOut">
              <a:rPr lang="en-IN" smtClean="0"/>
              <a:t>05-07-2024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422480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1479EA-4E55-406E-899B-3A577E91E89F}" type="datetimeFigureOut">
              <a:rPr lang="en-IN" smtClean="0"/>
              <a:t>05-07-2024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2427019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479EA-4E55-406E-899B-3A577E91E89F}" type="datetimeFigureOut">
              <a:rPr lang="en-IN" smtClean="0"/>
              <a:t>05-07-2024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665475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1479EA-4E55-406E-899B-3A577E91E89F}" type="datetimeFigureOut">
              <a:rPr lang="en-IN" smtClean="0"/>
              <a:t>05-07-2024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76879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1479EA-4E55-406E-899B-3A577E91E89F}" type="datetimeFigureOut">
              <a:rPr lang="en-IN" smtClean="0"/>
              <a:t>05-07-2024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5ACB2C-4B39-41B8-A682-45453C355A37}" type="slidenum">
              <a:rPr lang="en-IN" smtClean="0"/>
              <a:t>‹#›</a:t>
            </a:fld>
            <a:endParaRPr lang="en-IN"/>
          </a:p>
        </p:txBody>
      </p:sp>
    </p:spTree>
    <p:extLst>
      <p:ext uri="{BB962C8B-B14F-4D97-AF65-F5344CB8AC3E}">
        <p14:creationId xmlns:p14="http://schemas.microsoft.com/office/powerpoint/2010/main" val="773426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1479EA-4E55-406E-899B-3A577E91E89F}" type="datetimeFigureOut">
              <a:rPr lang="en-IN" smtClean="0"/>
              <a:t>05-07-2024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C5ACB2C-4B39-41B8-A682-45453C355A37}" type="slidenum">
              <a:rPr lang="en-IN" smtClean="0"/>
              <a:t>‹#›</a:t>
            </a:fld>
            <a:endParaRPr lang="en-IN"/>
          </a:p>
        </p:txBody>
      </p:sp>
    </p:spTree>
    <p:extLst>
      <p:ext uri="{BB962C8B-B14F-4D97-AF65-F5344CB8AC3E}">
        <p14:creationId xmlns:p14="http://schemas.microsoft.com/office/powerpoint/2010/main" val="4262093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fake-news-detection-using-machine-learn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D36AE-FE74-4F73-5B80-BDE8B1FA5128}"/>
              </a:ext>
            </a:extLst>
          </p:cNvPr>
          <p:cNvSpPr>
            <a:spLocks noGrp="1"/>
          </p:cNvSpPr>
          <p:nvPr>
            <p:ph type="ctrTitle"/>
          </p:nvPr>
        </p:nvSpPr>
        <p:spPr>
          <a:xfrm>
            <a:off x="1885361" y="1941922"/>
            <a:ext cx="8253250" cy="1649690"/>
          </a:xfrm>
        </p:spPr>
        <p:txBody>
          <a:bodyPr/>
          <a:lstStyle/>
          <a:p>
            <a:pPr algn="l"/>
            <a:r>
              <a:rPr lang="en-IN" sz="5400" b="1" u="sng" dirty="0">
                <a:solidFill>
                  <a:schemeClr val="tx1"/>
                </a:solidFill>
                <a:latin typeface="Times New Roman" panose="02020603050405020304" pitchFamily="18" charset="0"/>
                <a:cs typeface="Times New Roman" panose="02020603050405020304" pitchFamily="18" charset="0"/>
              </a:rPr>
              <a:t> Fake News Detection </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45E334F-546B-52AC-DED7-F13F1516DF0D}"/>
              </a:ext>
            </a:extLst>
          </p:cNvPr>
          <p:cNvSpPr>
            <a:spLocks noGrp="1"/>
          </p:cNvSpPr>
          <p:nvPr>
            <p:ph type="subTitle" idx="1"/>
          </p:nvPr>
        </p:nvSpPr>
        <p:spPr>
          <a:xfrm>
            <a:off x="1507067" y="3733015"/>
            <a:ext cx="7766936" cy="1414718"/>
          </a:xfrm>
        </p:spPr>
        <p:txBody>
          <a:bodyPr>
            <a:normAutofit/>
          </a:bodyPr>
          <a:lstStyle/>
          <a:p>
            <a:pPr algn="ctr"/>
            <a:r>
              <a:rPr lang="en-IN" dirty="0">
                <a:solidFill>
                  <a:schemeClr val="tx1"/>
                </a:solidFill>
              </a:rPr>
              <a:t>                                                                                  </a:t>
            </a:r>
          </a:p>
          <a:p>
            <a:pPr algn="ctr"/>
            <a:r>
              <a:rPr lang="en-IN" dirty="0">
                <a:solidFill>
                  <a:schemeClr val="tx1"/>
                </a:solidFill>
              </a:rPr>
              <a:t>												 Batch No: 2</a:t>
            </a:r>
          </a:p>
          <a:p>
            <a:r>
              <a:rPr lang="en-IN" dirty="0">
                <a:solidFill>
                  <a:schemeClr val="tx1"/>
                </a:solidFill>
              </a:rPr>
              <a:t>Koushik Kyadari</a:t>
            </a:r>
            <a:endParaRPr lang="en-IN" dirty="0"/>
          </a:p>
        </p:txBody>
      </p:sp>
    </p:spTree>
    <p:extLst>
      <p:ext uri="{BB962C8B-B14F-4D97-AF65-F5344CB8AC3E}">
        <p14:creationId xmlns:p14="http://schemas.microsoft.com/office/powerpoint/2010/main" val="293831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11D7-EB71-1A74-FB63-D941824B3EAA}"/>
              </a:ext>
            </a:extLst>
          </p:cNvPr>
          <p:cNvSpPr>
            <a:spLocks noGrp="1"/>
          </p:cNvSpPr>
          <p:nvPr>
            <p:ph type="title"/>
          </p:nvPr>
        </p:nvSpPr>
        <p:spPr>
          <a:xfrm>
            <a:off x="677334" y="0"/>
            <a:ext cx="4809066" cy="816638"/>
          </a:xfrm>
        </p:spPr>
        <p:txBody>
          <a:bodyPr>
            <a:normAutofit fontScale="90000"/>
          </a:bodyPr>
          <a:lstStyle/>
          <a:p>
            <a:r>
              <a:rPr lang="en-US" sz="3600" dirty="0">
                <a:solidFill>
                  <a:schemeClr val="accent2"/>
                </a:solidFill>
                <a:latin typeface="Times New Roman" panose="02020603050405020304" pitchFamily="18" charset="0"/>
                <a:cs typeface="Times New Roman" panose="02020603050405020304" pitchFamily="18" charset="0"/>
              </a:rPr>
              <a:t>USE CASE DIAGRAM</a:t>
            </a:r>
            <a:br>
              <a:rPr lang="en-US" sz="3600" dirty="0">
                <a:solidFill>
                  <a:schemeClr val="accent2"/>
                </a:solidFill>
                <a:latin typeface="Times New Roman" panose="02020603050405020304" pitchFamily="18" charset="0"/>
                <a:cs typeface="Times New Roman" panose="02020603050405020304" pitchFamily="18" charset="0"/>
              </a:rPr>
            </a:br>
            <a:endParaRPr lang="en-IN" dirty="0">
              <a:solidFill>
                <a:schemeClr val="accent2"/>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5B8AC5EF-2387-E7F5-4203-36D4311CA7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9411" y="764500"/>
            <a:ext cx="7106652" cy="6093499"/>
          </a:xfrm>
          <a:prstGeom prst="rect">
            <a:avLst/>
          </a:prstGeom>
        </p:spPr>
      </p:pic>
    </p:spTree>
    <p:extLst>
      <p:ext uri="{BB962C8B-B14F-4D97-AF65-F5344CB8AC3E}">
        <p14:creationId xmlns:p14="http://schemas.microsoft.com/office/powerpoint/2010/main" val="1418451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BA16-A269-A850-1121-6BBF26E09C00}"/>
              </a:ext>
            </a:extLst>
          </p:cNvPr>
          <p:cNvSpPr>
            <a:spLocks noGrp="1"/>
          </p:cNvSpPr>
          <p:nvPr>
            <p:ph type="title"/>
          </p:nvPr>
        </p:nvSpPr>
        <p:spPr>
          <a:xfrm>
            <a:off x="677334" y="1"/>
            <a:ext cx="8596668" cy="816638"/>
          </a:xfrm>
        </p:spPr>
        <p:txBody>
          <a:bodyPr/>
          <a:lstStyle/>
          <a:p>
            <a:r>
              <a:rPr lang="en-IN" b="0" i="0" dirty="0">
                <a:solidFill>
                  <a:schemeClr val="accent2"/>
                </a:solidFill>
                <a:effectLst/>
                <a:latin typeface="Times New Roman" panose="02020603050405020304" pitchFamily="18" charset="0"/>
                <a:cs typeface="Times New Roman" panose="02020603050405020304" pitchFamily="18" charset="0"/>
              </a:rPr>
              <a:t>Algorithms and Technologies</a:t>
            </a:r>
            <a:endParaRPr lang="en-IN"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62C125-2205-A6CF-A85A-D38218E12139}"/>
              </a:ext>
            </a:extLst>
          </p:cNvPr>
          <p:cNvSpPr>
            <a:spLocks noGrp="1"/>
          </p:cNvSpPr>
          <p:nvPr>
            <p:ph idx="1"/>
          </p:nvPr>
        </p:nvSpPr>
        <p:spPr>
          <a:xfrm>
            <a:off x="240632" y="816639"/>
            <a:ext cx="11951368" cy="6041360"/>
          </a:xfrm>
        </p:spPr>
        <p:txBody>
          <a:bodyPr>
            <a:normAutofit fontScale="25000" lnSpcReduction="20000"/>
          </a:bodyPr>
          <a:lstStyle/>
          <a:p>
            <a:r>
              <a:rPr lang="en-IN" sz="8000" dirty="0">
                <a:latin typeface="Ariel"/>
              </a:rPr>
              <a:t>Algorithms : Gradient Boosting Classifier -  </a:t>
            </a:r>
            <a:r>
              <a:rPr lang="en-US" sz="8000" b="0" i="0" dirty="0">
                <a:effectLst/>
                <a:latin typeface="Ariel"/>
              </a:rPr>
              <a:t>Gradient  Boosting  is  a powerful boosting algorithm that combines several weak learners into strong learners, in which each new model is trained to minimize the loss function such as mean squared error or cross-entropy of the previous model using gradient descent. In each iteration, the algorithm computes the gradient of the loss function with respect to the predictions of the current ensemble and then trains a new weak model to minimize this gradient. The predictions of the new model are then added to the ensemble, and the process is repeated until a stopping criterion is met.</a:t>
            </a:r>
            <a:endParaRPr lang="en-IN" sz="8000" dirty="0">
              <a:latin typeface="Ariel"/>
            </a:endParaRPr>
          </a:p>
          <a:p>
            <a:pPr marL="0" indent="0">
              <a:buNone/>
            </a:pPr>
            <a:endParaRPr lang="en-IN" sz="8000" dirty="0"/>
          </a:p>
          <a:p>
            <a:r>
              <a:rPr lang="en-IN" sz="8000" dirty="0"/>
              <a:t>Technologies:</a:t>
            </a:r>
          </a:p>
          <a:p>
            <a:pPr marL="0" indent="0">
              <a:buNone/>
            </a:pPr>
            <a:r>
              <a:rPr lang="en-US" sz="8000" dirty="0"/>
              <a:t>        Packages and imported modules : </a:t>
            </a:r>
          </a:p>
          <a:p>
            <a:pPr marL="0" indent="0">
              <a:buNone/>
            </a:pPr>
            <a:r>
              <a:rPr lang="en-US" sz="8000" dirty="0"/>
              <a:t>	Pandas : </a:t>
            </a:r>
            <a:r>
              <a:rPr lang="en-US" sz="8000" b="0" i="0" dirty="0">
                <a:effectLst/>
                <a:latin typeface="Arial" panose="020B0604020202020204" pitchFamily="34" charset="0"/>
                <a:cs typeface="Arial" panose="020B0604020202020204" pitchFamily="34" charset="0"/>
              </a:rPr>
              <a:t>Pandas is a widely used open-source Python library for data manipulation and analysis.</a:t>
            </a:r>
          </a:p>
          <a:p>
            <a:pPr marL="0" indent="0">
              <a:buNone/>
            </a:pPr>
            <a:r>
              <a:rPr lang="en-US" sz="8000" dirty="0">
                <a:latin typeface="Arial" panose="020B0604020202020204" pitchFamily="34" charset="0"/>
                <a:cs typeface="Arial" panose="020B0604020202020204" pitchFamily="34" charset="0"/>
              </a:rPr>
              <a:t>	Seaborn : </a:t>
            </a:r>
            <a:r>
              <a:rPr lang="en-US" sz="8000" b="0" i="0" dirty="0">
                <a:effectLst/>
                <a:latin typeface="Söhne"/>
              </a:rPr>
              <a:t>Seaborn is a Python data visualization library based on Matplotlib that provides a high-level 	interface for drawing attractive and informative statistical graphics. </a:t>
            </a:r>
          </a:p>
          <a:p>
            <a:pPr marL="0" indent="0">
              <a:buNone/>
            </a:pPr>
            <a:r>
              <a:rPr lang="en-US" sz="8000" dirty="0">
                <a:latin typeface="Söhne"/>
                <a:cs typeface="Arial" panose="020B0604020202020204" pitchFamily="34" charset="0"/>
              </a:rPr>
              <a:t>	Matplotlib : </a:t>
            </a:r>
            <a:r>
              <a:rPr lang="en-US" sz="8000" b="0" i="0" dirty="0">
                <a:effectLst/>
                <a:latin typeface="Söhne"/>
              </a:rPr>
              <a:t>Matplotlib is a comprehensive Python library for creating static, animated, and interactive 	visualizations.</a:t>
            </a:r>
          </a:p>
          <a:p>
            <a:pPr marL="0" indent="0">
              <a:buNone/>
            </a:pPr>
            <a:r>
              <a:rPr lang="en-US" sz="8000" dirty="0">
                <a:latin typeface="Söhne"/>
                <a:cs typeface="Arial" panose="020B0604020202020204" pitchFamily="34" charset="0"/>
              </a:rPr>
              <a:t>	</a:t>
            </a:r>
            <a:r>
              <a:rPr lang="en-US" sz="8000" dirty="0" err="1">
                <a:latin typeface="Söhne"/>
                <a:cs typeface="Arial" panose="020B0604020202020204" pitchFamily="34" charset="0"/>
              </a:rPr>
              <a:t>Tqdm</a:t>
            </a:r>
            <a:r>
              <a:rPr lang="en-US" sz="8000" dirty="0">
                <a:latin typeface="Söhne"/>
                <a:cs typeface="Arial" panose="020B0604020202020204" pitchFamily="34" charset="0"/>
              </a:rPr>
              <a:t> : </a:t>
            </a:r>
            <a:r>
              <a:rPr lang="en-US" sz="8000" b="0" i="0" dirty="0">
                <a:effectLst/>
                <a:latin typeface="Söhne"/>
              </a:rPr>
              <a:t>Python library that provides a fast, extensible progress bar for loops and </a:t>
            </a:r>
            <a:r>
              <a:rPr lang="en-US" sz="8000" b="0" i="0" dirty="0" err="1">
                <a:effectLst/>
                <a:latin typeface="Söhne"/>
              </a:rPr>
              <a:t>iterables</a:t>
            </a:r>
            <a:r>
              <a:rPr lang="en-US" sz="8000" b="0" i="0" dirty="0">
                <a:effectLst/>
                <a:latin typeface="Söhne"/>
              </a:rPr>
              <a:t>.</a:t>
            </a:r>
          </a:p>
          <a:p>
            <a:pPr marL="0" indent="0">
              <a:buNone/>
            </a:pPr>
            <a:r>
              <a:rPr lang="en-US" sz="8000" dirty="0">
                <a:latin typeface="Söhne"/>
                <a:cs typeface="Arial" panose="020B0604020202020204" pitchFamily="34" charset="0"/>
              </a:rPr>
              <a:t>	</a:t>
            </a:r>
            <a:r>
              <a:rPr lang="en-US" sz="8000" dirty="0" err="1">
                <a:latin typeface="Söhne"/>
                <a:cs typeface="Arial" panose="020B0604020202020204" pitchFamily="34" charset="0"/>
              </a:rPr>
              <a:t>Nltk</a:t>
            </a:r>
            <a:r>
              <a:rPr lang="en-US" sz="8000" dirty="0">
                <a:latin typeface="Söhne"/>
                <a:cs typeface="Arial" panose="020B0604020202020204" pitchFamily="34" charset="0"/>
              </a:rPr>
              <a:t> : </a:t>
            </a:r>
            <a:r>
              <a:rPr lang="en-US" sz="8000" b="0" i="0" dirty="0">
                <a:effectLst/>
                <a:latin typeface="Söhne"/>
              </a:rPr>
              <a:t>NLTK (Natural Language Toolkit) is a comprehensive Python library for natural language processing 	(NLP) tasks. It provides a wide range of tools and resources for processing and analyzing human language 	data.</a:t>
            </a:r>
          </a:p>
          <a:p>
            <a:pPr marL="457200" lvl="1" indent="0">
              <a:buNone/>
            </a:pPr>
            <a:r>
              <a:rPr lang="en-US" sz="8000" dirty="0">
                <a:latin typeface="Söhne"/>
                <a:cs typeface="Arial" panose="020B0604020202020204" pitchFamily="34" charset="0"/>
              </a:rPr>
              <a:t>	</a:t>
            </a:r>
            <a:r>
              <a:rPr lang="en-US" sz="8000" dirty="0" err="1">
                <a:latin typeface="Söhne"/>
                <a:cs typeface="Arial" panose="020B0604020202020204" pitchFamily="34" charset="0"/>
              </a:rPr>
              <a:t>WordCloud</a:t>
            </a:r>
            <a:r>
              <a:rPr lang="en-US" sz="8000" dirty="0">
                <a:latin typeface="Söhne"/>
                <a:cs typeface="Arial" panose="020B0604020202020204" pitchFamily="34" charset="0"/>
              </a:rPr>
              <a:t> : Represents the importance of words.</a:t>
            </a:r>
            <a:endParaRPr lang="en-US" sz="8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186180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F2C5-D4BB-1785-AD30-2CFF6D3523C5}"/>
              </a:ext>
            </a:extLst>
          </p:cNvPr>
          <p:cNvSpPr>
            <a:spLocks noGrp="1"/>
          </p:cNvSpPr>
          <p:nvPr>
            <p:ph type="title"/>
          </p:nvPr>
        </p:nvSpPr>
        <p:spPr/>
        <p:txBody>
          <a:bodyPr/>
          <a:lstStyle/>
          <a:p>
            <a:r>
              <a:rPr lang="en-IN" b="0" i="0" dirty="0">
                <a:solidFill>
                  <a:schemeClr val="accent2"/>
                </a:solidFill>
                <a:effectLst/>
                <a:latin typeface="Times New Roman" panose="02020603050405020304" pitchFamily="18" charset="0"/>
                <a:cs typeface="Times New Roman" panose="02020603050405020304" pitchFamily="18" charset="0"/>
              </a:rPr>
              <a:t>Output Screens</a:t>
            </a:r>
            <a:endParaRPr lang="en-IN" dirty="0">
              <a:solidFill>
                <a:schemeClr val="accent2"/>
              </a:solidFill>
              <a:latin typeface="Times New Roman" panose="02020603050405020304" pitchFamily="18" charset="0"/>
              <a:cs typeface="Times New Roman" panose="02020603050405020304" pitchFamily="18" charset="0"/>
            </a:endParaRPr>
          </a:p>
        </p:txBody>
      </p:sp>
      <p:pic>
        <p:nvPicPr>
          <p:cNvPr id="4" name="Content Placeholder 5">
            <a:extLst>
              <a:ext uri="{FF2B5EF4-FFF2-40B4-BE49-F238E27FC236}">
                <a16:creationId xmlns:a16="http://schemas.microsoft.com/office/drawing/2014/main" id="{421C7A8A-42ED-C2A8-CABC-FA6F288534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2830" y="1949563"/>
            <a:ext cx="6106377" cy="3172268"/>
          </a:xfrm>
        </p:spPr>
      </p:pic>
    </p:spTree>
    <p:extLst>
      <p:ext uri="{BB962C8B-B14F-4D97-AF65-F5344CB8AC3E}">
        <p14:creationId xmlns:p14="http://schemas.microsoft.com/office/powerpoint/2010/main" val="2311851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FB15D-00A6-9557-1166-249376EA9DF3}"/>
              </a:ext>
            </a:extLst>
          </p:cNvPr>
          <p:cNvSpPr>
            <a:spLocks noGrp="1"/>
          </p:cNvSpPr>
          <p:nvPr>
            <p:ph type="title"/>
          </p:nvPr>
        </p:nvSpPr>
        <p:spPr/>
        <p:txBody>
          <a:bodyPr/>
          <a:lstStyle/>
          <a:p>
            <a:r>
              <a:rPr lang="en-IN" b="0" i="0" dirty="0">
                <a:solidFill>
                  <a:schemeClr val="accent2"/>
                </a:solidFill>
                <a:effectLst/>
                <a:latin typeface="Times New Roman" panose="02020603050405020304" pitchFamily="18" charset="0"/>
                <a:cs typeface="Times New Roman" panose="02020603050405020304" pitchFamily="18" charset="0"/>
              </a:rPr>
              <a:t>Conclusion</a:t>
            </a:r>
            <a:endParaRPr lang="en-IN"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96E13E-5B38-467D-C3E3-58D6B688EE1A}"/>
              </a:ext>
            </a:extLst>
          </p:cNvPr>
          <p:cNvSpPr>
            <a:spLocks noGrp="1"/>
          </p:cNvSpPr>
          <p:nvPr>
            <p:ph idx="1"/>
          </p:nvPr>
        </p:nvSpPr>
        <p:spPr/>
        <p:txBody>
          <a:bodyPr>
            <a:normAutofit lnSpcReduction="10000"/>
          </a:bodyPr>
          <a:lstStyle/>
          <a:p>
            <a:pPr algn="just"/>
            <a:r>
              <a:rPr lang="en-US" sz="2200" b="0" i="0" dirty="0">
                <a:effectLst/>
                <a:latin typeface="Söhne"/>
              </a:rPr>
              <a:t>In conclusion, the application of the Gradient Boosting algorithm to fake news detection has demonstrated promising results in distinguishing between real and fake news articles. By leveraging an ensemble of weak learners, the algorithm effectively captures the complex patterns within the dataset, leading to high levels of accuracy in classification tasks.</a:t>
            </a:r>
          </a:p>
          <a:p>
            <a:pPr algn="just"/>
            <a:r>
              <a:rPr lang="en-US" sz="2200" b="0" i="0" dirty="0">
                <a:effectLst/>
                <a:latin typeface="Söhne"/>
              </a:rPr>
              <a:t>Throughout this project, we utilized a diverse set of features derived from the textual content of news articles, including n-grams, TF-IDF vectors, and other linguistic indicators. The Gradient Boosting model was trained and optimized using these features, resulting in a well-performing model that generalizes effectively to unseen data.</a:t>
            </a:r>
          </a:p>
          <a:p>
            <a:endParaRPr lang="en-IN" dirty="0"/>
          </a:p>
          <a:p>
            <a:endParaRPr lang="en-IN" sz="2100" dirty="0"/>
          </a:p>
          <a:p>
            <a:endParaRPr lang="en-IN" sz="2100" dirty="0"/>
          </a:p>
          <a:p>
            <a:endParaRPr lang="en-IN" dirty="0"/>
          </a:p>
        </p:txBody>
      </p:sp>
    </p:spTree>
    <p:extLst>
      <p:ext uri="{BB962C8B-B14F-4D97-AF65-F5344CB8AC3E}">
        <p14:creationId xmlns:p14="http://schemas.microsoft.com/office/powerpoint/2010/main" val="3427676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D605-9702-21FA-0979-BEE5E599DB3D}"/>
              </a:ext>
            </a:extLst>
          </p:cNvPr>
          <p:cNvSpPr>
            <a:spLocks noGrp="1"/>
          </p:cNvSpPr>
          <p:nvPr>
            <p:ph type="title"/>
          </p:nvPr>
        </p:nvSpPr>
        <p:spPr/>
        <p:txBody>
          <a:bodyPr/>
          <a:lstStyle/>
          <a:p>
            <a:r>
              <a:rPr lang="en-IN" b="0" i="0" dirty="0">
                <a:solidFill>
                  <a:schemeClr val="accent2"/>
                </a:solidFill>
                <a:effectLst/>
                <a:latin typeface="Times New Roman" panose="02020603050405020304" pitchFamily="18" charset="0"/>
                <a:cs typeface="Times New Roman" panose="02020603050405020304" pitchFamily="18" charset="0"/>
              </a:rPr>
              <a:t>Future Scope</a:t>
            </a:r>
            <a:endParaRPr lang="en-IN"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A0ACD7-3D6B-7E3E-1092-0561AA275E7B}"/>
              </a:ext>
            </a:extLst>
          </p:cNvPr>
          <p:cNvSpPr>
            <a:spLocks noGrp="1"/>
          </p:cNvSpPr>
          <p:nvPr>
            <p:ph idx="1"/>
          </p:nvPr>
        </p:nvSpPr>
        <p:spPr>
          <a:xfrm>
            <a:off x="677334" y="1716505"/>
            <a:ext cx="8596668" cy="4324857"/>
          </a:xfrm>
        </p:spPr>
        <p:txBody>
          <a:bodyPr>
            <a:normAutofit/>
          </a:bodyPr>
          <a:lstStyle/>
          <a:p>
            <a:r>
              <a:rPr lang="en-US" sz="2200" b="0" i="0" dirty="0">
                <a:effectLst/>
                <a:latin typeface="Söhne"/>
              </a:rPr>
              <a:t>The future scope for a fake news detection project using the Gradient Boosting algorithm encompasses several avenues for further research and development. Advanced feature engineering, including the use of word embeddings and contextual language models, can enhance model performance. Integrating multimodal data such as images and videos can lead to more comprehensive detection systems. </a:t>
            </a:r>
          </a:p>
          <a:p>
            <a:r>
              <a:rPr lang="en-US" sz="2200" b="0" i="0" dirty="0">
                <a:effectLst/>
                <a:latin typeface="Söhne"/>
              </a:rPr>
              <a:t>Hybrid models combining Gradient Boosting with other algorithms may improve robustness. Real-time detection, cross-lingual and multicultural analysis, and continuous model updating are crucial for practical application and adaptability. </a:t>
            </a:r>
            <a:endParaRPr lang="en-IN" sz="2200" dirty="0"/>
          </a:p>
          <a:p>
            <a:endParaRPr lang="en-IN" sz="2200" dirty="0"/>
          </a:p>
        </p:txBody>
      </p:sp>
    </p:spTree>
    <p:extLst>
      <p:ext uri="{BB962C8B-B14F-4D97-AF65-F5344CB8AC3E}">
        <p14:creationId xmlns:p14="http://schemas.microsoft.com/office/powerpoint/2010/main" val="3059879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7BDE-04EF-3254-D640-880E7490AC57}"/>
              </a:ext>
            </a:extLst>
          </p:cNvPr>
          <p:cNvSpPr>
            <a:spLocks noGrp="1"/>
          </p:cNvSpPr>
          <p:nvPr>
            <p:ph type="title"/>
          </p:nvPr>
        </p:nvSpPr>
        <p:spPr/>
        <p:txBody>
          <a:bodyPr/>
          <a:lstStyle/>
          <a:p>
            <a:r>
              <a:rPr lang="en-IN" b="0" i="0" dirty="0">
                <a:solidFill>
                  <a:schemeClr val="accent2"/>
                </a:solidFill>
                <a:effectLst/>
                <a:latin typeface="Times New Roman" panose="02020603050405020304" pitchFamily="18" charset="0"/>
                <a:cs typeface="Times New Roman" panose="02020603050405020304" pitchFamily="18" charset="0"/>
              </a:rPr>
              <a:t>Reference</a:t>
            </a:r>
            <a:endParaRPr lang="en-IN"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D7E922-3D1E-E345-2791-FCBE7541F620}"/>
              </a:ext>
            </a:extLst>
          </p:cNvPr>
          <p:cNvSpPr>
            <a:spLocks noGrp="1"/>
          </p:cNvSpPr>
          <p:nvPr>
            <p:ph idx="1"/>
          </p:nvPr>
        </p:nvSpPr>
        <p:spPr/>
        <p:txBody>
          <a:bodyPr/>
          <a:lstStyle/>
          <a:p>
            <a:pPr algn="l" fontAlgn="base"/>
            <a:r>
              <a:rPr lang="en-US" b="0" i="0" dirty="0">
                <a:solidFill>
                  <a:srgbClr val="333333"/>
                </a:solidFill>
                <a:effectLst/>
                <a:latin typeface="-apple-system"/>
              </a:rPr>
              <a:t>Fake News Detection Using Machine Learning Approaches</a:t>
            </a:r>
          </a:p>
          <a:p>
            <a:pPr marL="0" indent="0" algn="l" fontAlgn="base">
              <a:buNone/>
            </a:pPr>
            <a:r>
              <a:rPr lang="en-US" b="0" i="0" dirty="0">
                <a:solidFill>
                  <a:srgbClr val="333333"/>
                </a:solidFill>
                <a:effectLst/>
                <a:latin typeface="-apple-system"/>
              </a:rPr>
              <a:t>    by Z Khanam</a:t>
            </a:r>
            <a:r>
              <a:rPr lang="en-US" b="0" i="0" baseline="30000" dirty="0">
                <a:solidFill>
                  <a:srgbClr val="333333"/>
                </a:solidFill>
                <a:effectLst/>
                <a:latin typeface="inherit"/>
              </a:rPr>
              <a:t>1</a:t>
            </a:r>
            <a:r>
              <a:rPr lang="en-US" b="0" i="0" dirty="0">
                <a:solidFill>
                  <a:srgbClr val="333333"/>
                </a:solidFill>
                <a:effectLst/>
                <a:latin typeface="-apple-system"/>
              </a:rPr>
              <a:t>, B N Alwasel</a:t>
            </a:r>
            <a:r>
              <a:rPr lang="en-US" b="0" i="0" baseline="30000" dirty="0">
                <a:solidFill>
                  <a:srgbClr val="333333"/>
                </a:solidFill>
                <a:effectLst/>
                <a:latin typeface="inherit"/>
              </a:rPr>
              <a:t>1</a:t>
            </a:r>
            <a:r>
              <a:rPr lang="en-US" b="0" i="0" dirty="0">
                <a:solidFill>
                  <a:srgbClr val="333333"/>
                </a:solidFill>
                <a:effectLst/>
                <a:latin typeface="-apple-system"/>
              </a:rPr>
              <a:t>, H Sirafi</a:t>
            </a:r>
            <a:r>
              <a:rPr lang="en-US" b="0" i="0" baseline="30000" dirty="0">
                <a:solidFill>
                  <a:srgbClr val="333333"/>
                </a:solidFill>
                <a:effectLst/>
                <a:latin typeface="inherit"/>
              </a:rPr>
              <a:t>1</a:t>
            </a:r>
            <a:r>
              <a:rPr lang="en-US" b="0" i="0" dirty="0">
                <a:solidFill>
                  <a:srgbClr val="333333"/>
                </a:solidFill>
                <a:effectLst/>
                <a:latin typeface="-apple-system"/>
              </a:rPr>
              <a:t> and M Rashid</a:t>
            </a:r>
            <a:r>
              <a:rPr lang="en-US" b="0" i="0" baseline="30000" dirty="0">
                <a:solidFill>
                  <a:srgbClr val="333333"/>
                </a:solidFill>
                <a:effectLst/>
                <a:latin typeface="inherit"/>
              </a:rPr>
              <a:t>2</a:t>
            </a:r>
            <a:r>
              <a:rPr lang="en-US" baseline="30000" dirty="0">
                <a:solidFill>
                  <a:srgbClr val="333333"/>
                </a:solidFill>
                <a:latin typeface="-apple-system"/>
              </a:rPr>
              <a:t>   .                                                  </a:t>
            </a:r>
            <a:r>
              <a:rPr lang="en-US" b="0" i="0" dirty="0">
                <a:solidFill>
                  <a:srgbClr val="333333"/>
                </a:solidFill>
                <a:effectLst/>
                <a:latin typeface="inherit"/>
              </a:rPr>
              <a:t>Published  under </a:t>
            </a:r>
            <a:r>
              <a:rPr lang="en-US" b="0" i="0" dirty="0" err="1">
                <a:solidFill>
                  <a:srgbClr val="333333"/>
                </a:solidFill>
                <a:effectLst/>
                <a:latin typeface="inherit"/>
              </a:rPr>
              <a:t>licence</a:t>
            </a:r>
            <a:r>
              <a:rPr lang="en-US" b="0" i="0" dirty="0">
                <a:solidFill>
                  <a:srgbClr val="333333"/>
                </a:solidFill>
                <a:effectLst/>
                <a:latin typeface="inherit"/>
              </a:rPr>
              <a:t> by IOP Publishing Ltd.</a:t>
            </a:r>
            <a:endParaRPr lang="en-US" dirty="0">
              <a:solidFill>
                <a:srgbClr val="333333"/>
              </a:solidFill>
              <a:latin typeface="-apple-system"/>
            </a:endParaRPr>
          </a:p>
          <a:p>
            <a:pPr marL="0" indent="0" algn="l" fontAlgn="base">
              <a:buNone/>
            </a:pPr>
            <a:endParaRPr lang="en-US" dirty="0">
              <a:solidFill>
                <a:srgbClr val="333333"/>
              </a:solidFill>
              <a:latin typeface="-apple-system"/>
            </a:endParaRPr>
          </a:p>
          <a:p>
            <a:r>
              <a:rPr lang="en-US" b="0" i="0" dirty="0" err="1">
                <a:solidFill>
                  <a:srgbClr val="333333"/>
                </a:solidFill>
                <a:effectLst/>
                <a:latin typeface="-apple-system"/>
              </a:rPr>
              <a:t>GeeksForGeeks</a:t>
            </a:r>
            <a:r>
              <a:rPr lang="en-US" b="0" i="0" dirty="0">
                <a:solidFill>
                  <a:srgbClr val="333333"/>
                </a:solidFill>
                <a:effectLst/>
                <a:latin typeface="-apple-system"/>
              </a:rPr>
              <a:t> website – Fake news detection using machine learning </a:t>
            </a:r>
            <a:r>
              <a:rPr lang="en-US" b="0" i="0" dirty="0">
                <a:solidFill>
                  <a:srgbClr val="333333"/>
                </a:solidFill>
                <a:effectLst/>
                <a:latin typeface="-apple-system"/>
                <a:hlinkClick r:id="rId2"/>
              </a:rPr>
              <a:t>https://www.geeksforgeeks.org/fake-news-detection-using-machine-learning</a:t>
            </a:r>
            <a:endParaRPr lang="en-US" b="0" i="0" dirty="0">
              <a:solidFill>
                <a:srgbClr val="333333"/>
              </a:solidFill>
              <a:effectLst/>
              <a:latin typeface="-apple-system"/>
            </a:endParaRPr>
          </a:p>
          <a:p>
            <a:pPr marL="0" indent="0">
              <a:buNone/>
            </a:pPr>
            <a:endParaRPr lang="en-US" b="0" i="0" dirty="0">
              <a:solidFill>
                <a:srgbClr val="333333"/>
              </a:solidFill>
              <a:effectLst/>
              <a:latin typeface="-apple-system"/>
            </a:endParaRPr>
          </a:p>
          <a:p>
            <a:endParaRPr lang="en-IN" dirty="0"/>
          </a:p>
          <a:p>
            <a:endParaRPr lang="en-IN" dirty="0"/>
          </a:p>
        </p:txBody>
      </p:sp>
    </p:spTree>
    <p:extLst>
      <p:ext uri="{BB962C8B-B14F-4D97-AF65-F5344CB8AC3E}">
        <p14:creationId xmlns:p14="http://schemas.microsoft.com/office/powerpoint/2010/main" val="79692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DEA3F1-B7E0-FB07-2CA3-0842CB80BF11}"/>
              </a:ext>
            </a:extLst>
          </p:cNvPr>
          <p:cNvSpPr>
            <a:spLocks noGrp="1"/>
          </p:cNvSpPr>
          <p:nvPr>
            <p:ph idx="1"/>
          </p:nvPr>
        </p:nvSpPr>
        <p:spPr>
          <a:xfrm>
            <a:off x="677334" y="641683"/>
            <a:ext cx="8596668" cy="5399679"/>
          </a:xfrm>
        </p:spPr>
        <p:txBody>
          <a:bodyPr/>
          <a:lstStyle/>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8000" dirty="0">
              <a:latin typeface="Times New Roman" panose="02020603050405020304" pitchFamily="18" charset="0"/>
              <a:cs typeface="Times New Roman" panose="02020603050405020304" pitchFamily="18" charset="0"/>
            </a:endParaRPr>
          </a:p>
          <a:p>
            <a:pPr marL="0" indent="0" algn="ctr">
              <a:buNone/>
            </a:pPr>
            <a:r>
              <a:rPr 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5829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79BB1-8D6E-6DF5-A8D9-F70453DBA72F}"/>
              </a:ext>
            </a:extLst>
          </p:cNvPr>
          <p:cNvSpPr>
            <a:spLocks noGrp="1"/>
          </p:cNvSpPr>
          <p:nvPr>
            <p:ph type="title"/>
          </p:nvPr>
        </p:nvSpPr>
        <p:spPr>
          <a:xfrm>
            <a:off x="677334" y="609600"/>
            <a:ext cx="8596668" cy="850232"/>
          </a:xfrm>
        </p:spPr>
        <p:txBody>
          <a:bodyPr/>
          <a:lstStyle/>
          <a:p>
            <a:pPr algn="ctr"/>
            <a:r>
              <a:rPr lang="en-IN" sz="3600" spc="-60" dirty="0">
                <a:solidFill>
                  <a:schemeClr val="accent2"/>
                </a:solidFill>
                <a:latin typeface="Times New Roman" panose="02020603050405020304" pitchFamily="18" charset="0"/>
                <a:cs typeface="Times New Roman" panose="02020603050405020304" pitchFamily="18" charset="0"/>
              </a:rPr>
              <a:t>A</a:t>
            </a:r>
            <a:r>
              <a:rPr lang="en-IN" sz="3600" spc="-5" dirty="0">
                <a:solidFill>
                  <a:schemeClr val="accent2"/>
                </a:solidFill>
                <a:latin typeface="Times New Roman" panose="02020603050405020304" pitchFamily="18" charset="0"/>
                <a:cs typeface="Times New Roman" panose="02020603050405020304" pitchFamily="18" charset="0"/>
              </a:rPr>
              <a:t>GEN</a:t>
            </a:r>
            <a:r>
              <a:rPr lang="en-IN" sz="3600" spc="-105" dirty="0">
                <a:solidFill>
                  <a:schemeClr val="accent2"/>
                </a:solidFill>
                <a:latin typeface="Times New Roman" panose="02020603050405020304" pitchFamily="18" charset="0"/>
                <a:cs typeface="Times New Roman" panose="02020603050405020304" pitchFamily="18" charset="0"/>
              </a:rPr>
              <a:t>D</a:t>
            </a:r>
            <a:r>
              <a:rPr lang="en-IN" sz="3600" dirty="0">
                <a:solidFill>
                  <a:schemeClr val="accent2"/>
                </a:solidFill>
                <a:latin typeface="Times New Roman" panose="02020603050405020304" pitchFamily="18" charset="0"/>
                <a:cs typeface="Times New Roman" panose="02020603050405020304" pitchFamily="18" charset="0"/>
              </a:rPr>
              <a:t>A</a:t>
            </a:r>
            <a:endParaRPr lang="en-IN" dirty="0">
              <a:solidFill>
                <a:schemeClr val="accent2"/>
              </a:solidFill>
            </a:endParaRPr>
          </a:p>
        </p:txBody>
      </p:sp>
      <p:sp>
        <p:nvSpPr>
          <p:cNvPr id="3" name="Content Placeholder 2">
            <a:extLst>
              <a:ext uri="{FF2B5EF4-FFF2-40B4-BE49-F238E27FC236}">
                <a16:creationId xmlns:a16="http://schemas.microsoft.com/office/drawing/2014/main" id="{A5CF6136-7BCE-36CD-E969-DE12E5EC9F4D}"/>
              </a:ext>
            </a:extLst>
          </p:cNvPr>
          <p:cNvSpPr>
            <a:spLocks noGrp="1"/>
          </p:cNvSpPr>
          <p:nvPr>
            <p:ph idx="1"/>
          </p:nvPr>
        </p:nvSpPr>
        <p:spPr>
          <a:xfrm>
            <a:off x="677334" y="1636295"/>
            <a:ext cx="8596668" cy="4405067"/>
          </a:xfrm>
        </p:spPr>
        <p:txBody>
          <a:bodyPr>
            <a:normAutofit/>
          </a:bodyPr>
          <a:lstStyle/>
          <a:p>
            <a:pPr algn="l"/>
            <a:r>
              <a:rPr lang="en-IN" b="0" i="0" dirty="0">
                <a:solidFill>
                  <a:srgbClr val="222222"/>
                </a:solidFill>
                <a:effectLst/>
                <a:latin typeface="Arial" panose="020B0604020202020204" pitchFamily="34" charset="0"/>
              </a:rPr>
              <a:t>Introduction</a:t>
            </a:r>
          </a:p>
          <a:p>
            <a:pPr algn="l"/>
            <a:r>
              <a:rPr lang="en-IN" b="0" i="0" dirty="0">
                <a:solidFill>
                  <a:srgbClr val="222222"/>
                </a:solidFill>
                <a:effectLst/>
                <a:latin typeface="Arial" panose="020B0604020202020204" pitchFamily="34" charset="0"/>
              </a:rPr>
              <a:t>Abstract</a:t>
            </a:r>
          </a:p>
          <a:p>
            <a:pPr algn="l"/>
            <a:r>
              <a:rPr lang="en-IN" b="0" i="0" dirty="0">
                <a:solidFill>
                  <a:srgbClr val="222222"/>
                </a:solidFill>
                <a:effectLst/>
                <a:latin typeface="Arial" panose="020B0604020202020204" pitchFamily="34" charset="0"/>
              </a:rPr>
              <a:t>Proposed system</a:t>
            </a:r>
          </a:p>
          <a:p>
            <a:pPr algn="l"/>
            <a:r>
              <a:rPr lang="en-IN" b="0" i="0" dirty="0">
                <a:solidFill>
                  <a:srgbClr val="222222"/>
                </a:solidFill>
                <a:effectLst/>
                <a:latin typeface="Arial" panose="020B0604020202020204" pitchFamily="34" charset="0"/>
              </a:rPr>
              <a:t>Software and Hardware Requirements</a:t>
            </a:r>
          </a:p>
          <a:p>
            <a:pPr algn="l"/>
            <a:r>
              <a:rPr lang="en-IN" b="0" i="0" dirty="0">
                <a:solidFill>
                  <a:srgbClr val="222222"/>
                </a:solidFill>
                <a:effectLst/>
                <a:latin typeface="Arial" panose="020B0604020202020204" pitchFamily="34" charset="0"/>
              </a:rPr>
              <a:t>System architecture(Modules Explanation)</a:t>
            </a:r>
          </a:p>
          <a:p>
            <a:pPr algn="l"/>
            <a:r>
              <a:rPr lang="en-IN" b="0" i="0" dirty="0">
                <a:solidFill>
                  <a:srgbClr val="222222"/>
                </a:solidFill>
                <a:effectLst/>
                <a:latin typeface="Arial" panose="020B0604020202020204" pitchFamily="34" charset="0"/>
              </a:rPr>
              <a:t>UML Diagrams</a:t>
            </a:r>
          </a:p>
          <a:p>
            <a:pPr algn="l"/>
            <a:r>
              <a:rPr lang="en-IN" b="0" i="0" dirty="0">
                <a:solidFill>
                  <a:srgbClr val="222222"/>
                </a:solidFill>
                <a:effectLst/>
                <a:latin typeface="Arial" panose="020B0604020202020204" pitchFamily="34" charset="0"/>
              </a:rPr>
              <a:t>Algorithms and technologies</a:t>
            </a:r>
          </a:p>
          <a:p>
            <a:pPr algn="l"/>
            <a:r>
              <a:rPr lang="en-IN" b="0" i="0" dirty="0">
                <a:solidFill>
                  <a:srgbClr val="222222"/>
                </a:solidFill>
                <a:effectLst/>
                <a:latin typeface="Arial" panose="020B0604020202020204" pitchFamily="34" charset="0"/>
              </a:rPr>
              <a:t>Output screens/ Results</a:t>
            </a:r>
          </a:p>
          <a:p>
            <a:pPr algn="l"/>
            <a:r>
              <a:rPr lang="en-IN" b="0" i="0" dirty="0">
                <a:solidFill>
                  <a:srgbClr val="222222"/>
                </a:solidFill>
                <a:effectLst/>
                <a:latin typeface="Arial" panose="020B0604020202020204" pitchFamily="34" charset="0"/>
              </a:rPr>
              <a:t>Conclusion</a:t>
            </a:r>
          </a:p>
          <a:p>
            <a:pPr algn="l"/>
            <a:r>
              <a:rPr lang="en-IN" b="0" i="0" dirty="0">
                <a:solidFill>
                  <a:srgbClr val="222222"/>
                </a:solidFill>
                <a:effectLst/>
                <a:latin typeface="Arial" panose="020B0604020202020204" pitchFamily="34" charset="0"/>
              </a:rPr>
              <a:t>Future scope</a:t>
            </a:r>
          </a:p>
        </p:txBody>
      </p:sp>
    </p:spTree>
    <p:extLst>
      <p:ext uri="{BB962C8B-B14F-4D97-AF65-F5344CB8AC3E}">
        <p14:creationId xmlns:p14="http://schemas.microsoft.com/office/powerpoint/2010/main" val="81787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70EC-B4F9-0780-AC09-A85580FFE094}"/>
              </a:ext>
            </a:extLst>
          </p:cNvPr>
          <p:cNvSpPr>
            <a:spLocks noGrp="1"/>
          </p:cNvSpPr>
          <p:nvPr>
            <p:ph type="title"/>
          </p:nvPr>
        </p:nvSpPr>
        <p:spPr>
          <a:xfrm>
            <a:off x="677334" y="609600"/>
            <a:ext cx="8596668" cy="753979"/>
          </a:xfrm>
        </p:spPr>
        <p:txBody>
          <a:bodyPr/>
          <a:lstStyle/>
          <a:p>
            <a:pPr algn="ctr"/>
            <a:r>
              <a:rPr lang="en-IN" i="0" dirty="0">
                <a:solidFill>
                  <a:schemeClr val="accent2"/>
                </a:solidFill>
                <a:effectLst/>
                <a:latin typeface="Times New Roman" panose="02020603050405020304" pitchFamily="18" charset="0"/>
                <a:cs typeface="Times New Roman" panose="02020603050405020304" pitchFamily="18" charset="0"/>
              </a:rPr>
              <a:t>Abstract</a:t>
            </a:r>
            <a:endParaRPr lang="en-IN"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B8D619-1004-DAC7-2C9A-D2FF008453E5}"/>
              </a:ext>
            </a:extLst>
          </p:cNvPr>
          <p:cNvSpPr>
            <a:spLocks noGrp="1"/>
          </p:cNvSpPr>
          <p:nvPr>
            <p:ph idx="1"/>
          </p:nvPr>
        </p:nvSpPr>
        <p:spPr>
          <a:xfrm>
            <a:off x="677334" y="1363579"/>
            <a:ext cx="8596668" cy="4677783"/>
          </a:xfrm>
        </p:spPr>
        <p:txBody>
          <a:bodyPr/>
          <a:lstStyle/>
          <a:p>
            <a:r>
              <a:rPr lang="en-US" sz="2800" b="0" i="0" dirty="0">
                <a:solidFill>
                  <a:schemeClr val="tx1"/>
                </a:solidFill>
                <a:effectLst/>
                <a:latin typeface="Arial" panose="020B0604020202020204" pitchFamily="34" charset="0"/>
                <a:cs typeface="Arial" panose="020B0604020202020204" pitchFamily="34" charset="0"/>
              </a:rPr>
              <a:t>the project delves into the realm of machine learning to tackle the pressing issue of fake news detection. As digital platforms become breeding grounds for deceptive narratives, the need for a sophisticated and efficient system to differentiate between authentic and misleading information is paramount. Leveraging advanced algorithms and comprehensive datasets, this project aims to develop a model capable of identifying fake news. </a:t>
            </a:r>
            <a:endParaRPr lang="en-US" sz="2800" dirty="0">
              <a:solidFill>
                <a:schemeClr val="tx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12557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BE75-52F9-FC31-45F7-C372C714CD2A}"/>
              </a:ext>
            </a:extLst>
          </p:cNvPr>
          <p:cNvSpPr>
            <a:spLocks noGrp="1"/>
          </p:cNvSpPr>
          <p:nvPr>
            <p:ph type="title"/>
          </p:nvPr>
        </p:nvSpPr>
        <p:spPr>
          <a:xfrm>
            <a:off x="677334" y="609600"/>
            <a:ext cx="8596668" cy="721895"/>
          </a:xfrm>
        </p:spPr>
        <p:txBody>
          <a:bodyPr/>
          <a:lstStyle/>
          <a:p>
            <a:pPr algn="ctr"/>
            <a:r>
              <a:rPr lang="en-IN" i="0" dirty="0">
                <a:solidFill>
                  <a:schemeClr val="accent2"/>
                </a:solidFill>
                <a:effectLst/>
                <a:latin typeface="Arial" panose="020B0604020202020204" pitchFamily="34" charset="0"/>
              </a:rPr>
              <a:t>Proposed system</a:t>
            </a:r>
            <a:endParaRPr lang="en-IN" dirty="0">
              <a:solidFill>
                <a:schemeClr val="accent2"/>
              </a:solidFill>
            </a:endParaRPr>
          </a:p>
        </p:txBody>
      </p:sp>
      <p:sp>
        <p:nvSpPr>
          <p:cNvPr id="3" name="Content Placeholder 2">
            <a:extLst>
              <a:ext uri="{FF2B5EF4-FFF2-40B4-BE49-F238E27FC236}">
                <a16:creationId xmlns:a16="http://schemas.microsoft.com/office/drawing/2014/main" id="{03FDE709-94A5-2DCC-41C3-EED355EE773F}"/>
              </a:ext>
            </a:extLst>
          </p:cNvPr>
          <p:cNvSpPr>
            <a:spLocks noGrp="1"/>
          </p:cNvSpPr>
          <p:nvPr>
            <p:ph idx="1"/>
          </p:nvPr>
        </p:nvSpPr>
        <p:spPr>
          <a:xfrm>
            <a:off x="677334" y="1475875"/>
            <a:ext cx="8596668" cy="4565488"/>
          </a:xfrm>
        </p:spPr>
        <p:txBody>
          <a:bodyPr>
            <a:normAutofit fontScale="92500" lnSpcReduction="10000"/>
          </a:bodyPr>
          <a:lstStyle/>
          <a:p>
            <a:r>
              <a:rPr lang="en-US" sz="2800" b="0" i="0" dirty="0">
                <a:solidFill>
                  <a:schemeClr val="tx1"/>
                </a:solidFill>
                <a:effectLst/>
                <a:latin typeface="Arial" panose="020B0604020202020204" pitchFamily="34" charset="0"/>
                <a:cs typeface="Arial" panose="020B0604020202020204" pitchFamily="34" charset="0"/>
              </a:rPr>
              <a:t>The proposed system introduces a significant change by using machine learning to detect fake news. It will autonomously analyze linguistic patterns and contextual cues, distinguishing between authentic and misleading information. Through thorough training and validation, the system aims to improve accuracy and adaptability, effectively countering evolving tactics used by those spreading fake news. This approach provides a more efficient and scalable solution, contributing to the broader goal of strengthening information channels and fostering a discerning and informed society.</a:t>
            </a:r>
            <a:endParaRPr lang="en-US" sz="2800" dirty="0">
              <a:solidFill>
                <a:schemeClr val="tx1"/>
              </a:solidFill>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27854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D359-CEC9-5E90-4A2C-A3E87DDA7B25}"/>
              </a:ext>
            </a:extLst>
          </p:cNvPr>
          <p:cNvSpPr>
            <a:spLocks noGrp="1"/>
          </p:cNvSpPr>
          <p:nvPr>
            <p:ph type="title"/>
          </p:nvPr>
        </p:nvSpPr>
        <p:spPr>
          <a:xfrm>
            <a:off x="0" y="609600"/>
            <a:ext cx="9274002" cy="689811"/>
          </a:xfrm>
        </p:spPr>
        <p:txBody>
          <a:bodyPr/>
          <a:lstStyle/>
          <a:p>
            <a:pPr algn="ctr"/>
            <a:r>
              <a:rPr lang="en-IN" b="0" i="0" dirty="0">
                <a:solidFill>
                  <a:schemeClr val="accent2"/>
                </a:solidFill>
                <a:effectLst/>
                <a:latin typeface="Arial" panose="020B0604020202020204" pitchFamily="34" charset="0"/>
              </a:rPr>
              <a:t> Software and Hardware Requirements</a:t>
            </a:r>
            <a:endParaRPr lang="en-IN" dirty="0">
              <a:solidFill>
                <a:schemeClr val="accent2"/>
              </a:solidFill>
            </a:endParaRPr>
          </a:p>
        </p:txBody>
      </p:sp>
      <p:sp>
        <p:nvSpPr>
          <p:cNvPr id="3" name="Content Placeholder 2">
            <a:extLst>
              <a:ext uri="{FF2B5EF4-FFF2-40B4-BE49-F238E27FC236}">
                <a16:creationId xmlns:a16="http://schemas.microsoft.com/office/drawing/2014/main" id="{93545473-FC4E-BAB7-E78B-525488F74491}"/>
              </a:ext>
            </a:extLst>
          </p:cNvPr>
          <p:cNvSpPr>
            <a:spLocks noGrp="1"/>
          </p:cNvSpPr>
          <p:nvPr>
            <p:ph idx="1"/>
          </p:nvPr>
        </p:nvSpPr>
        <p:spPr>
          <a:xfrm>
            <a:off x="677334" y="1491917"/>
            <a:ext cx="8596668" cy="4549446"/>
          </a:xfrm>
        </p:spPr>
        <p:txBody>
          <a:bodyPr/>
          <a:lstStyle/>
          <a:p>
            <a:pPr marL="0" indent="0">
              <a:buNone/>
            </a:pPr>
            <a:endParaRPr lang="en-US" sz="2000" b="1" dirty="0">
              <a:latin typeface="Arial Black" panose="020B0A04020102020204" pitchFamily="34" charset="0"/>
            </a:endParaRPr>
          </a:p>
          <a:p>
            <a:pPr marL="0" indent="0">
              <a:buNone/>
            </a:pPr>
            <a:r>
              <a:rPr lang="en-US" sz="2000" b="1" dirty="0">
                <a:latin typeface="Arial Black" panose="020B0A04020102020204" pitchFamily="34" charset="0"/>
              </a:rPr>
              <a:t>SOFTWARE REQUIREMENTS : </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Anaconda and Python 3</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NumPy, Pandas and </a:t>
            </a:r>
            <a:r>
              <a:rPr lang="en-US" sz="2000" dirty="0" err="1">
                <a:latin typeface="Arial" panose="020B0604020202020204" pitchFamily="34" charset="0"/>
                <a:cs typeface="Arial" panose="020B0604020202020204" pitchFamily="34" charset="0"/>
              </a:rPr>
              <a:t>tkinter</a:t>
            </a:r>
            <a:endParaRPr lang="en-US" sz="2000" dirty="0">
              <a:latin typeface="Arial" panose="020B0604020202020204" pitchFamily="34" charset="0"/>
              <a:cs typeface="Arial" panose="020B0604020202020204" pitchFamily="34" charset="0"/>
            </a:endParaRPr>
          </a:p>
          <a:p>
            <a:pPr>
              <a:buFont typeface="Courier New" panose="02070309020205020404" pitchFamily="49" charset="0"/>
              <a:buChar char="o"/>
            </a:pPr>
            <a:endParaRPr lang="en-US" sz="2000" dirty="0">
              <a:latin typeface="Arial Black" panose="020B0A04020102020204" pitchFamily="34" charset="0"/>
            </a:endParaRPr>
          </a:p>
          <a:p>
            <a:pPr marL="0" indent="0">
              <a:buNone/>
            </a:pPr>
            <a:r>
              <a:rPr lang="en-US" sz="2000" b="1" dirty="0">
                <a:latin typeface="Arial Black" panose="020B0A04020102020204" pitchFamily="34" charset="0"/>
              </a:rPr>
              <a:t>HARDWARE REQUIREMENTS :</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4 GB RAM</a:t>
            </a:r>
          </a:p>
          <a:p>
            <a:pPr>
              <a:buFont typeface="Courier New" panose="02070309020205020404" pitchFamily="49" charset="0"/>
              <a:buChar char="o"/>
            </a:pPr>
            <a:r>
              <a:rPr lang="en-US" sz="2000" dirty="0">
                <a:latin typeface="Arial" panose="020B0604020202020204" pitchFamily="34" charset="0"/>
                <a:cs typeface="Arial" panose="020B0604020202020204" pitchFamily="34" charset="0"/>
              </a:rPr>
              <a:t>OS - Windows 10</a:t>
            </a:r>
          </a:p>
          <a:p>
            <a:endParaRPr lang="en-IN" dirty="0"/>
          </a:p>
          <a:p>
            <a:pPr marL="0" indent="0">
              <a:buNone/>
            </a:pPr>
            <a:endParaRPr lang="en-IN" dirty="0"/>
          </a:p>
        </p:txBody>
      </p:sp>
    </p:spTree>
    <p:extLst>
      <p:ext uri="{BB962C8B-B14F-4D97-AF65-F5344CB8AC3E}">
        <p14:creationId xmlns:p14="http://schemas.microsoft.com/office/powerpoint/2010/main" val="3702660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538F-573F-19A0-8D24-CD578E12C71A}"/>
              </a:ext>
            </a:extLst>
          </p:cNvPr>
          <p:cNvSpPr>
            <a:spLocks noGrp="1"/>
          </p:cNvSpPr>
          <p:nvPr>
            <p:ph type="title"/>
          </p:nvPr>
        </p:nvSpPr>
        <p:spPr>
          <a:xfrm>
            <a:off x="677334" y="393033"/>
            <a:ext cx="8596668" cy="762000"/>
          </a:xfrm>
        </p:spPr>
        <p:txBody>
          <a:bodyPr/>
          <a:lstStyle/>
          <a:p>
            <a:pPr algn="ctr"/>
            <a:r>
              <a:rPr lang="en-IN" b="0" i="0" dirty="0">
                <a:solidFill>
                  <a:schemeClr val="accent2"/>
                </a:solidFill>
                <a:effectLst/>
                <a:latin typeface="Arial" panose="020B0604020202020204" pitchFamily="34" charset="0"/>
              </a:rPr>
              <a:t>System Architecture</a:t>
            </a:r>
            <a:endParaRPr lang="en-IN" dirty="0">
              <a:solidFill>
                <a:schemeClr val="accent2"/>
              </a:solidFill>
            </a:endParaRPr>
          </a:p>
        </p:txBody>
      </p:sp>
      <p:pic>
        <p:nvPicPr>
          <p:cNvPr id="4" name="Content Placeholder 3">
            <a:extLst>
              <a:ext uri="{FF2B5EF4-FFF2-40B4-BE49-F238E27FC236}">
                <a16:creationId xmlns:a16="http://schemas.microsoft.com/office/drawing/2014/main" id="{D71B1FE8-462A-779D-5586-14ECCC1DE1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337" y="1299412"/>
            <a:ext cx="7283115" cy="5165556"/>
          </a:xfrm>
          <a:prstGeom prst="rect">
            <a:avLst/>
          </a:prstGeom>
        </p:spPr>
      </p:pic>
    </p:spTree>
    <p:extLst>
      <p:ext uri="{BB962C8B-B14F-4D97-AF65-F5344CB8AC3E}">
        <p14:creationId xmlns:p14="http://schemas.microsoft.com/office/powerpoint/2010/main" val="2115017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6DC5-3997-5D82-17E4-8C55023552CF}"/>
              </a:ext>
            </a:extLst>
          </p:cNvPr>
          <p:cNvSpPr>
            <a:spLocks noGrp="1"/>
          </p:cNvSpPr>
          <p:nvPr>
            <p:ph type="title"/>
          </p:nvPr>
        </p:nvSpPr>
        <p:spPr>
          <a:xfrm>
            <a:off x="677334" y="1"/>
            <a:ext cx="8596668" cy="816638"/>
          </a:xfrm>
        </p:spPr>
        <p:txBody>
          <a:bodyPr/>
          <a:lstStyle/>
          <a:p>
            <a:r>
              <a:rPr lang="en-IN" b="0" i="0" dirty="0">
                <a:solidFill>
                  <a:schemeClr val="accent2"/>
                </a:solidFill>
                <a:effectLst/>
                <a:latin typeface="Arial" panose="020B0604020202020204" pitchFamily="34" charset="0"/>
              </a:rPr>
              <a:t>UML Diagrams</a:t>
            </a:r>
            <a:endParaRPr lang="en-IN" dirty="0">
              <a:solidFill>
                <a:schemeClr val="accent2"/>
              </a:solidFill>
            </a:endParaRPr>
          </a:p>
        </p:txBody>
      </p:sp>
      <p:pic>
        <p:nvPicPr>
          <p:cNvPr id="5" name="Content Placeholder 4">
            <a:extLst>
              <a:ext uri="{FF2B5EF4-FFF2-40B4-BE49-F238E27FC236}">
                <a16:creationId xmlns:a16="http://schemas.microsoft.com/office/drawing/2014/main" id="{BABCBE71-F9CF-56F4-A841-1C3E90442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816640"/>
            <a:ext cx="8739382" cy="5872918"/>
          </a:xfrm>
          <a:prstGeom prst="rect">
            <a:avLst/>
          </a:prstGeom>
        </p:spPr>
      </p:pic>
    </p:spTree>
    <p:extLst>
      <p:ext uri="{BB962C8B-B14F-4D97-AF65-F5344CB8AC3E}">
        <p14:creationId xmlns:p14="http://schemas.microsoft.com/office/powerpoint/2010/main" val="1139030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796080D-3F8D-4FA2-B687-0557C3C25988}"/>
              </a:ext>
            </a:extLst>
          </p:cNvPr>
          <p:cNvSpPr txBox="1"/>
          <p:nvPr/>
        </p:nvSpPr>
        <p:spPr>
          <a:xfrm>
            <a:off x="0" y="357199"/>
            <a:ext cx="4058653" cy="738664"/>
          </a:xfrm>
          <a:prstGeom prst="rect">
            <a:avLst/>
          </a:prstGeom>
          <a:noFill/>
        </p:spPr>
        <p:txBody>
          <a:bodyPr wrap="square" rtlCol="0">
            <a:spAutoFit/>
          </a:bodyPr>
          <a:lstStyle/>
          <a:p>
            <a:r>
              <a:rPr lang="en-US" sz="2400" dirty="0">
                <a:solidFill>
                  <a:schemeClr val="accent2"/>
                </a:solidFill>
                <a:latin typeface="Times New Roman" panose="02020603050405020304" pitchFamily="18" charset="0"/>
                <a:cs typeface="Times New Roman" panose="02020603050405020304" pitchFamily="18" charset="0"/>
              </a:rPr>
              <a:t>DATA FLOW DIAGRAM</a:t>
            </a:r>
          </a:p>
          <a:p>
            <a:endParaRPr lang="en-US" dirty="0"/>
          </a:p>
        </p:txBody>
      </p:sp>
      <p:pic>
        <p:nvPicPr>
          <p:cNvPr id="8" name="Picture 7">
            <a:extLst>
              <a:ext uri="{FF2B5EF4-FFF2-40B4-BE49-F238E27FC236}">
                <a16:creationId xmlns:a16="http://schemas.microsoft.com/office/drawing/2014/main" id="{F301E635-FBDD-D4EB-5BF4-90C3A32665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9344" y="0"/>
            <a:ext cx="3290775" cy="6721641"/>
          </a:xfrm>
          <a:prstGeom prst="rect">
            <a:avLst/>
          </a:prstGeom>
        </p:spPr>
      </p:pic>
    </p:spTree>
    <p:extLst>
      <p:ext uri="{BB962C8B-B14F-4D97-AF65-F5344CB8AC3E}">
        <p14:creationId xmlns:p14="http://schemas.microsoft.com/office/powerpoint/2010/main" val="21556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244-133C-32E7-E314-823CE81A9DAA}"/>
              </a:ext>
            </a:extLst>
          </p:cNvPr>
          <p:cNvSpPr>
            <a:spLocks noGrp="1"/>
          </p:cNvSpPr>
          <p:nvPr>
            <p:ph type="title"/>
          </p:nvPr>
        </p:nvSpPr>
        <p:spPr>
          <a:xfrm>
            <a:off x="677334" y="0"/>
            <a:ext cx="5530961" cy="816638"/>
          </a:xfrm>
        </p:spPr>
        <p:txBody>
          <a:bodyPr>
            <a:normAutofit fontScale="90000"/>
          </a:bodyPr>
          <a:lstStyle/>
          <a:p>
            <a:r>
              <a:rPr lang="en-US" sz="3600" dirty="0">
                <a:solidFill>
                  <a:schemeClr val="accent2"/>
                </a:solidFill>
                <a:latin typeface="Times New Roman" panose="02020603050405020304" pitchFamily="18" charset="0"/>
                <a:cs typeface="Times New Roman" panose="02020603050405020304" pitchFamily="18" charset="0"/>
              </a:rPr>
              <a:t>SEQUENCE DIAGRAM</a:t>
            </a:r>
            <a:br>
              <a:rPr lang="en-US" sz="3600" dirty="0">
                <a:solidFill>
                  <a:schemeClr val="accent2"/>
                </a:solidFill>
                <a:latin typeface="Times New Roman" panose="02020603050405020304" pitchFamily="18" charset="0"/>
                <a:cs typeface="Times New Roman" panose="02020603050405020304" pitchFamily="18" charset="0"/>
              </a:rPr>
            </a:br>
            <a:endParaRPr lang="en-IN" dirty="0">
              <a:solidFill>
                <a:schemeClr val="accent2"/>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5BCB6F5-A36F-7D42-F38C-C5C46ABB2C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526" y="816638"/>
            <a:ext cx="6897972" cy="6041362"/>
          </a:xfrm>
          <a:prstGeom prst="rect">
            <a:avLst/>
          </a:prstGeom>
        </p:spPr>
      </p:pic>
    </p:spTree>
    <p:extLst>
      <p:ext uri="{BB962C8B-B14F-4D97-AF65-F5344CB8AC3E}">
        <p14:creationId xmlns:p14="http://schemas.microsoft.com/office/powerpoint/2010/main" val="8833918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83</TotalTime>
  <Words>758</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-apple-system</vt:lpstr>
      <vt:lpstr>Arial</vt:lpstr>
      <vt:lpstr>Arial Black</vt:lpstr>
      <vt:lpstr>Ariel</vt:lpstr>
      <vt:lpstr>Courier New</vt:lpstr>
      <vt:lpstr>inherit</vt:lpstr>
      <vt:lpstr>Söhne</vt:lpstr>
      <vt:lpstr>Times New Roman</vt:lpstr>
      <vt:lpstr>Trebuchet MS</vt:lpstr>
      <vt:lpstr>Wingdings 3</vt:lpstr>
      <vt:lpstr>Facet</vt:lpstr>
      <vt:lpstr> Fake News Detection </vt:lpstr>
      <vt:lpstr>AGENDA</vt:lpstr>
      <vt:lpstr>Abstract</vt:lpstr>
      <vt:lpstr>Proposed system</vt:lpstr>
      <vt:lpstr> Software and Hardware Requirements</vt:lpstr>
      <vt:lpstr>System Architecture</vt:lpstr>
      <vt:lpstr>UML Diagrams</vt:lpstr>
      <vt:lpstr>PowerPoint Presentation</vt:lpstr>
      <vt:lpstr>SEQUENCE DIAGRAM </vt:lpstr>
      <vt:lpstr>USE CASE DIAGRAM </vt:lpstr>
      <vt:lpstr>Algorithms and Technologies</vt:lpstr>
      <vt:lpstr>Output Screens</vt:lpstr>
      <vt:lpstr>Conclusion</vt:lpstr>
      <vt:lpstr>Future Scope</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20N31A6930</dc:creator>
  <cp:lastModifiedBy>20N31A6930</cp:lastModifiedBy>
  <cp:revision>4</cp:revision>
  <dcterms:created xsi:type="dcterms:W3CDTF">2024-07-04T07:03:37Z</dcterms:created>
  <dcterms:modified xsi:type="dcterms:W3CDTF">2024-07-05T04:16:51Z</dcterms:modified>
</cp:coreProperties>
</file>