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75" r:id="rId6"/>
    <p:sldId id="296" r:id="rId7"/>
    <p:sldId id="281" r:id="rId8"/>
    <p:sldId id="297" r:id="rId9"/>
    <p:sldId id="298" r:id="rId10"/>
    <p:sldId id="344" r:id="rId11"/>
    <p:sldId id="299" r:id="rId12"/>
    <p:sldId id="345" r:id="rId13"/>
    <p:sldId id="346" r:id="rId14"/>
    <p:sldId id="347" r:id="rId15"/>
    <p:sldId id="348" r:id="rId16"/>
    <p:sldId id="350" r:id="rId17"/>
    <p:sldId id="349"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446992"/>
    <a:srgbClr val="AEC2D8"/>
    <a:srgbClr val="98432A"/>
    <a:srgbClr val="D84400"/>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2" d="100"/>
          <a:sy n="82" d="100"/>
        </p:scale>
        <p:origin x="720" y="7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7/17/2024</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7/17/2024</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914374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10774650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Lato Light" charset="0"/>
                <a:ea typeface="+mn-ea"/>
                <a:cs typeface="+mn-cs"/>
              </a:rPr>
              <a:t>7</a:t>
            </a:fld>
            <a:endParaRPr kumimoji="0" lang="en-US" sz="1200" b="0" i="0" u="none" strike="noStrike" kern="1200" cap="none" spc="0" normalizeH="0" baseline="0" noProof="0" dirty="0">
              <a:ln>
                <a:noFill/>
              </a:ln>
              <a:solidFill>
                <a:prstClr val="black"/>
              </a:solidFill>
              <a:effectLst/>
              <a:uLnTx/>
              <a:uFillTx/>
              <a:latin typeface="Lato Light" charset="0"/>
              <a:ea typeface="+mn-ea"/>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General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51985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 id="2147483669" r:id="rId17"/>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825737" y="2215522"/>
            <a:ext cx="7716416" cy="1541904"/>
          </a:xfrm>
        </p:spPr>
        <p:txBody>
          <a:bodyPr/>
          <a:lstStyle/>
          <a:p>
            <a:r>
              <a:rPr lang="en-US" sz="4000" dirty="0">
                <a:solidFill>
                  <a:schemeClr val="tx1"/>
                </a:solidFill>
              </a:rPr>
              <a:t>Infosys Springboard 4.0 Internship Project (Artificial Intelligence)</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663935" y="4153423"/>
            <a:ext cx="2108720" cy="760288"/>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Presenter:</a:t>
            </a:r>
          </a:p>
          <a:p>
            <a:r>
              <a:rPr lang="en-US" sz="2000" b="1" dirty="0">
                <a:solidFill>
                  <a:schemeClr val="tx1"/>
                </a:solidFill>
                <a:latin typeface="Times New Roman" panose="02020603050405020304" pitchFamily="18" charset="0"/>
                <a:cs typeface="Times New Roman" panose="02020603050405020304" pitchFamily="18" charset="0"/>
              </a:rPr>
              <a:t>Yasmeen Shaik</a:t>
            </a:r>
          </a:p>
        </p:txBody>
      </p:sp>
      <p:sp>
        <p:nvSpPr>
          <p:cNvPr id="5" name="TextBox 4">
            <a:extLst>
              <a:ext uri="{FF2B5EF4-FFF2-40B4-BE49-F238E27FC236}">
                <a16:creationId xmlns:a16="http://schemas.microsoft.com/office/drawing/2014/main" id="{DC732955-ADF4-9CEF-08DD-B576769E4EC5}"/>
              </a:ext>
            </a:extLst>
          </p:cNvPr>
          <p:cNvSpPr txBox="1"/>
          <p:nvPr/>
        </p:nvSpPr>
        <p:spPr>
          <a:xfrm>
            <a:off x="706016" y="616872"/>
            <a:ext cx="11126778" cy="1446550"/>
          </a:xfrm>
          <a:prstGeom prst="rect">
            <a:avLst/>
          </a:prstGeom>
          <a:noFill/>
        </p:spPr>
        <p:txBody>
          <a:bodyPr wrap="square">
            <a:spAutoFit/>
          </a:bodyPr>
          <a:lstStyle/>
          <a:p>
            <a:r>
              <a:rPr lang="en-US" sz="4400" b="1" dirty="0">
                <a:latin typeface="+mj-lt"/>
              </a:rPr>
              <a:t>Fake News Detection on Social Media Content Using Deep Learning</a:t>
            </a:r>
            <a:endParaRPr lang="en-IN" sz="4400" b="1" dirty="0">
              <a:latin typeface="+mj-lt"/>
            </a:endParaRPr>
          </a:p>
        </p:txBody>
      </p:sp>
      <p:pic>
        <p:nvPicPr>
          <p:cNvPr id="6" name="Picture 5">
            <a:extLst>
              <a:ext uri="{FF2B5EF4-FFF2-40B4-BE49-F238E27FC236}">
                <a16:creationId xmlns:a16="http://schemas.microsoft.com/office/drawing/2014/main" id="{3578D145-805D-9C4A-0FFC-9203E87828A4}"/>
              </a:ext>
            </a:extLst>
          </p:cNvPr>
          <p:cNvPicPr>
            <a:picLocks noChangeAspect="1"/>
          </p:cNvPicPr>
          <p:nvPr/>
        </p:nvPicPr>
        <p:blipFill>
          <a:blip r:embed="rId3"/>
          <a:stretch>
            <a:fillRect/>
          </a:stretch>
        </p:blipFill>
        <p:spPr>
          <a:xfrm>
            <a:off x="8419347" y="1908672"/>
            <a:ext cx="2408876" cy="2244751"/>
          </a:xfrm>
          <a:prstGeom prst="ellipse">
            <a:avLst/>
          </a:prstGeom>
          <a:noFill/>
          <a:ln>
            <a:noFill/>
          </a:ln>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4AA4A-4CD4-6B1F-5E40-4CD33CC4B37D}"/>
              </a:ext>
            </a:extLst>
          </p:cNvPr>
          <p:cNvSpPr txBox="1"/>
          <p:nvPr/>
        </p:nvSpPr>
        <p:spPr>
          <a:xfrm>
            <a:off x="678646" y="270485"/>
            <a:ext cx="6096000" cy="461665"/>
          </a:xfrm>
          <a:prstGeom prst="rect">
            <a:avLst/>
          </a:prstGeom>
          <a:noFill/>
        </p:spPr>
        <p:txBody>
          <a:bodyPr wrap="square">
            <a:spAutoFit/>
          </a:bodyPr>
          <a:lstStyle/>
          <a:p>
            <a:r>
              <a:rPr lang="en-IN" sz="2400" b="1" dirty="0">
                <a:latin typeface="+mj-lt"/>
                <a:cs typeface="Arial" panose="020B0604020202020204" pitchFamily="34" charset="0"/>
                <a:sym typeface="+mn-lt"/>
              </a:rPr>
              <a:t>LSTM Results</a:t>
            </a:r>
            <a:endParaRPr lang="en-IN" sz="2400" dirty="0"/>
          </a:p>
        </p:txBody>
      </p:sp>
      <p:pic>
        <p:nvPicPr>
          <p:cNvPr id="7" name="Picture 6">
            <a:extLst>
              <a:ext uri="{FF2B5EF4-FFF2-40B4-BE49-F238E27FC236}">
                <a16:creationId xmlns:a16="http://schemas.microsoft.com/office/drawing/2014/main" id="{F46AAF26-D140-04D5-C594-4620C4F0D120}"/>
              </a:ext>
            </a:extLst>
          </p:cNvPr>
          <p:cNvPicPr>
            <a:picLocks noChangeAspect="1"/>
          </p:cNvPicPr>
          <p:nvPr/>
        </p:nvPicPr>
        <p:blipFill>
          <a:blip r:embed="rId2"/>
          <a:stretch>
            <a:fillRect/>
          </a:stretch>
        </p:blipFill>
        <p:spPr>
          <a:xfrm>
            <a:off x="1413287" y="945383"/>
            <a:ext cx="8225845" cy="5380876"/>
          </a:xfrm>
          <a:prstGeom prst="rect">
            <a:avLst/>
          </a:prstGeom>
        </p:spPr>
      </p:pic>
    </p:spTree>
    <p:extLst>
      <p:ext uri="{BB962C8B-B14F-4D97-AF65-F5344CB8AC3E}">
        <p14:creationId xmlns:p14="http://schemas.microsoft.com/office/powerpoint/2010/main" val="749586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F2DF0B-6583-7284-E679-46C17D6147F4}"/>
              </a:ext>
            </a:extLst>
          </p:cNvPr>
          <p:cNvPicPr>
            <a:picLocks noChangeAspect="1"/>
          </p:cNvPicPr>
          <p:nvPr/>
        </p:nvPicPr>
        <p:blipFill rotWithShape="1">
          <a:blip r:embed="rId2"/>
          <a:srcRect t="4175" b="-4175"/>
          <a:stretch/>
        </p:blipFill>
        <p:spPr>
          <a:xfrm>
            <a:off x="434244" y="990000"/>
            <a:ext cx="5437822" cy="4370318"/>
          </a:xfrm>
          <a:prstGeom prst="rect">
            <a:avLst/>
          </a:prstGeom>
        </p:spPr>
      </p:pic>
      <p:pic>
        <p:nvPicPr>
          <p:cNvPr id="5" name="Picture 4">
            <a:extLst>
              <a:ext uri="{FF2B5EF4-FFF2-40B4-BE49-F238E27FC236}">
                <a16:creationId xmlns:a16="http://schemas.microsoft.com/office/drawing/2014/main" id="{19074372-828F-F33B-7796-964849CC711E}"/>
              </a:ext>
            </a:extLst>
          </p:cNvPr>
          <p:cNvPicPr>
            <a:picLocks noChangeAspect="1"/>
          </p:cNvPicPr>
          <p:nvPr/>
        </p:nvPicPr>
        <p:blipFill>
          <a:blip r:embed="rId3"/>
          <a:stretch>
            <a:fillRect/>
          </a:stretch>
        </p:blipFill>
        <p:spPr>
          <a:xfrm>
            <a:off x="5984514" y="1090246"/>
            <a:ext cx="5866636" cy="4013599"/>
          </a:xfrm>
          <a:prstGeom prst="rect">
            <a:avLst/>
          </a:prstGeom>
        </p:spPr>
      </p:pic>
    </p:spTree>
    <p:extLst>
      <p:ext uri="{BB962C8B-B14F-4D97-AF65-F5344CB8AC3E}">
        <p14:creationId xmlns:p14="http://schemas.microsoft.com/office/powerpoint/2010/main" val="321513320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3DB89B-4CB9-EEA8-F58D-26009CBC0F6B}"/>
              </a:ext>
            </a:extLst>
          </p:cNvPr>
          <p:cNvSpPr txBox="1"/>
          <p:nvPr/>
        </p:nvSpPr>
        <p:spPr>
          <a:xfrm>
            <a:off x="940060" y="230546"/>
            <a:ext cx="6097554" cy="461665"/>
          </a:xfrm>
          <a:prstGeom prst="rect">
            <a:avLst/>
          </a:prstGeom>
          <a:noFill/>
        </p:spPr>
        <p:txBody>
          <a:bodyPr wrap="square">
            <a:spAutoFit/>
          </a:bodyPr>
          <a:lstStyle/>
          <a:p>
            <a:r>
              <a:rPr lang="en-IN" sz="2400" b="1" dirty="0">
                <a:latin typeface="+mj-lt"/>
                <a:cs typeface="Arial" panose="020B0604020202020204" pitchFamily="34" charset="0"/>
                <a:sym typeface="+mn-lt"/>
              </a:rPr>
              <a:t>CNN Results</a:t>
            </a:r>
            <a:endParaRPr lang="en-IN" sz="2400" dirty="0"/>
          </a:p>
        </p:txBody>
      </p:sp>
      <p:pic>
        <p:nvPicPr>
          <p:cNvPr id="5" name="Picture 4">
            <a:extLst>
              <a:ext uri="{FF2B5EF4-FFF2-40B4-BE49-F238E27FC236}">
                <a16:creationId xmlns:a16="http://schemas.microsoft.com/office/drawing/2014/main" id="{769DA9E7-C843-2B75-B0E1-5C48DF705545}"/>
              </a:ext>
            </a:extLst>
          </p:cNvPr>
          <p:cNvPicPr>
            <a:picLocks noChangeAspect="1"/>
          </p:cNvPicPr>
          <p:nvPr/>
        </p:nvPicPr>
        <p:blipFill>
          <a:blip r:embed="rId2"/>
          <a:stretch>
            <a:fillRect/>
          </a:stretch>
        </p:blipFill>
        <p:spPr>
          <a:xfrm>
            <a:off x="212197" y="916146"/>
            <a:ext cx="7494889" cy="5152294"/>
          </a:xfrm>
          <a:prstGeom prst="rect">
            <a:avLst/>
          </a:prstGeom>
        </p:spPr>
      </p:pic>
      <p:pic>
        <p:nvPicPr>
          <p:cNvPr id="7" name="Picture 6">
            <a:extLst>
              <a:ext uri="{FF2B5EF4-FFF2-40B4-BE49-F238E27FC236}">
                <a16:creationId xmlns:a16="http://schemas.microsoft.com/office/drawing/2014/main" id="{8FFEE8B7-D5BA-DA07-014F-0A871D4F9683}"/>
              </a:ext>
            </a:extLst>
          </p:cNvPr>
          <p:cNvPicPr>
            <a:picLocks noChangeAspect="1"/>
          </p:cNvPicPr>
          <p:nvPr/>
        </p:nvPicPr>
        <p:blipFill>
          <a:blip r:embed="rId3"/>
          <a:stretch>
            <a:fillRect/>
          </a:stretch>
        </p:blipFill>
        <p:spPr>
          <a:xfrm>
            <a:off x="7921690" y="1763486"/>
            <a:ext cx="3928188" cy="3662760"/>
          </a:xfrm>
          <a:prstGeom prst="rect">
            <a:avLst/>
          </a:prstGeom>
        </p:spPr>
      </p:pic>
    </p:spTree>
    <p:extLst>
      <p:ext uri="{BB962C8B-B14F-4D97-AF65-F5344CB8AC3E}">
        <p14:creationId xmlns:p14="http://schemas.microsoft.com/office/powerpoint/2010/main" val="115763802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31E9DB-6324-8979-DEB7-8B5731B7A8B8}"/>
              </a:ext>
            </a:extLst>
          </p:cNvPr>
          <p:cNvSpPr txBox="1"/>
          <p:nvPr/>
        </p:nvSpPr>
        <p:spPr>
          <a:xfrm>
            <a:off x="1014705" y="1968759"/>
            <a:ext cx="9790143" cy="1938992"/>
          </a:xfrm>
          <a:prstGeom prst="rect">
            <a:avLst/>
          </a:prstGeom>
          <a:noFill/>
        </p:spPr>
        <p:txBody>
          <a:bodyPr wrap="square">
            <a:spAutoFit/>
          </a:bodyPr>
          <a:lstStyle/>
          <a:p>
            <a:r>
              <a:rPr lang="en-US" sz="3000" b="0" i="0" dirty="0">
                <a:solidFill>
                  <a:srgbClr val="1F2328"/>
                </a:solidFill>
                <a:effectLst/>
                <a:highlight>
                  <a:srgbClr val="FFFFFF"/>
                </a:highlight>
                <a:latin typeface="+mj-lt"/>
              </a:rPr>
              <a:t>The </a:t>
            </a:r>
            <a:r>
              <a:rPr lang="en-IN" sz="3000" b="1" dirty="0">
                <a:latin typeface="+mj-lt"/>
              </a:rPr>
              <a:t>Convolutional Neural Network </a:t>
            </a:r>
            <a:r>
              <a:rPr lang="en-US" sz="3000" b="0" i="0" dirty="0">
                <a:solidFill>
                  <a:srgbClr val="1F2328"/>
                </a:solidFill>
                <a:effectLst/>
                <a:highlight>
                  <a:srgbClr val="FFFFFF"/>
                </a:highlight>
                <a:latin typeface="+mj-lt"/>
              </a:rPr>
              <a:t>stands out as the best-performing model based on performance metrics when compared with the other two models that are built i.e., LSTM and Logistic Regression.</a:t>
            </a:r>
            <a:endParaRPr lang="en-IN" sz="3000" dirty="0">
              <a:latin typeface="+mj-lt"/>
            </a:endParaRPr>
          </a:p>
        </p:txBody>
      </p:sp>
      <p:sp>
        <p:nvSpPr>
          <p:cNvPr id="7" name="TextBox 6">
            <a:extLst>
              <a:ext uri="{FF2B5EF4-FFF2-40B4-BE49-F238E27FC236}">
                <a16:creationId xmlns:a16="http://schemas.microsoft.com/office/drawing/2014/main" id="{E916B481-1920-418E-DE00-965DEAC0E7BB}"/>
              </a:ext>
            </a:extLst>
          </p:cNvPr>
          <p:cNvSpPr txBox="1"/>
          <p:nvPr/>
        </p:nvSpPr>
        <p:spPr>
          <a:xfrm>
            <a:off x="1014706" y="906731"/>
            <a:ext cx="6097554" cy="553998"/>
          </a:xfrm>
          <a:prstGeom prst="rect">
            <a:avLst/>
          </a:prstGeom>
          <a:noFill/>
        </p:spPr>
        <p:txBody>
          <a:bodyPr wrap="square">
            <a:spAutoFit/>
          </a:bodyPr>
          <a:lstStyle/>
          <a:p>
            <a:r>
              <a:rPr lang="en-IN" sz="3000" b="1" dirty="0">
                <a:latin typeface="+mj-lt"/>
              </a:rPr>
              <a:t>Best Model of the three Models</a:t>
            </a:r>
          </a:p>
        </p:txBody>
      </p:sp>
    </p:spTree>
    <p:extLst>
      <p:ext uri="{BB962C8B-B14F-4D97-AF65-F5344CB8AC3E}">
        <p14:creationId xmlns:p14="http://schemas.microsoft.com/office/powerpoint/2010/main" val="263693986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B8E3B8B-0744-B597-C2AF-855955317F64}"/>
              </a:ext>
            </a:extLst>
          </p:cNvPr>
          <p:cNvSpPr txBox="1"/>
          <p:nvPr/>
        </p:nvSpPr>
        <p:spPr>
          <a:xfrm>
            <a:off x="3349689" y="407828"/>
            <a:ext cx="6097554" cy="769441"/>
          </a:xfrm>
          <a:prstGeom prst="rect">
            <a:avLst/>
          </a:prstGeom>
          <a:noFill/>
        </p:spPr>
        <p:txBody>
          <a:bodyPr wrap="square">
            <a:spAutoFit/>
          </a:bodyPr>
          <a:lstStyle/>
          <a:p>
            <a:r>
              <a:rPr lang="en-US" sz="4400" b="1" dirty="0">
                <a:latin typeface="+mj-lt"/>
              </a:rPr>
              <a:t>Future Scope</a:t>
            </a:r>
            <a:endParaRPr lang="en-IN" sz="4400" b="1" dirty="0">
              <a:latin typeface="+mj-lt"/>
            </a:endParaRPr>
          </a:p>
        </p:txBody>
      </p:sp>
      <p:sp>
        <p:nvSpPr>
          <p:cNvPr id="9" name="TextBox 8">
            <a:extLst>
              <a:ext uri="{FF2B5EF4-FFF2-40B4-BE49-F238E27FC236}">
                <a16:creationId xmlns:a16="http://schemas.microsoft.com/office/drawing/2014/main" id="{70B83AF1-59D3-C8FF-3485-0959D7A38C59}"/>
              </a:ext>
            </a:extLst>
          </p:cNvPr>
          <p:cNvSpPr txBox="1"/>
          <p:nvPr/>
        </p:nvSpPr>
        <p:spPr>
          <a:xfrm>
            <a:off x="3349689" y="1177269"/>
            <a:ext cx="10720874" cy="5262979"/>
          </a:xfrm>
          <a:prstGeom prst="rect">
            <a:avLst/>
          </a:prstGeom>
          <a:noFill/>
        </p:spPr>
        <p:txBody>
          <a:bodyPr wrap="square">
            <a:spAutoFit/>
          </a:bodyPr>
          <a:lstStyle/>
          <a:p>
            <a:endParaRPr lang="en-IN" sz="2400" b="1" dirty="0"/>
          </a:p>
          <a:p>
            <a:pPr>
              <a:buFont typeface="Arial" panose="020B0604020202020204" pitchFamily="34" charset="0"/>
              <a:buChar char="•"/>
            </a:pPr>
            <a:r>
              <a:rPr lang="en-IN" sz="2400" b="1" dirty="0"/>
              <a:t>Model Enhancements</a:t>
            </a:r>
            <a:endParaRPr lang="en-IN" sz="2400" dirty="0"/>
          </a:p>
          <a:p>
            <a:pPr marL="742950" lvl="1" indent="-285750">
              <a:buFont typeface="Arial" panose="020B0604020202020204" pitchFamily="34" charset="0"/>
              <a:buChar char="•"/>
            </a:pPr>
            <a:r>
              <a:rPr lang="en-IN" sz="2400" dirty="0"/>
              <a:t>Ensemble methods</a:t>
            </a:r>
          </a:p>
          <a:p>
            <a:pPr marL="742950" lvl="1" indent="-285750">
              <a:buFont typeface="Arial" panose="020B0604020202020204" pitchFamily="34" charset="0"/>
              <a:buChar char="•"/>
            </a:pPr>
            <a:r>
              <a:rPr lang="en-IN" sz="2400" dirty="0"/>
              <a:t>Transfer learning</a:t>
            </a:r>
          </a:p>
          <a:p>
            <a:pPr>
              <a:buFont typeface="Arial" panose="020B0604020202020204" pitchFamily="34" charset="0"/>
              <a:buChar char="•"/>
            </a:pPr>
            <a:r>
              <a:rPr lang="en-IN" sz="2400" b="1" dirty="0"/>
              <a:t>Regular Updates and Maintenance</a:t>
            </a:r>
            <a:endParaRPr lang="en-IN" sz="2400" dirty="0"/>
          </a:p>
          <a:p>
            <a:pPr marL="742950" lvl="1" indent="-285750">
              <a:buFont typeface="Arial" panose="020B0604020202020204" pitchFamily="34" charset="0"/>
              <a:buChar char="•"/>
            </a:pPr>
            <a:r>
              <a:rPr lang="en-IN" sz="2400" dirty="0"/>
              <a:t>Model retraining</a:t>
            </a:r>
          </a:p>
          <a:p>
            <a:pPr marL="742950" lvl="1" indent="-285750">
              <a:buFont typeface="Arial" panose="020B0604020202020204" pitchFamily="34" charset="0"/>
              <a:buChar char="•"/>
            </a:pPr>
            <a:r>
              <a:rPr lang="en-IN" sz="2400" dirty="0"/>
              <a:t>Algorithm optimization</a:t>
            </a:r>
          </a:p>
          <a:p>
            <a:pPr>
              <a:buFont typeface="Arial" panose="020B0604020202020204" pitchFamily="34" charset="0"/>
              <a:buChar char="•"/>
            </a:pPr>
            <a:r>
              <a:rPr lang="en-IN" sz="2400" b="1" dirty="0"/>
              <a:t>Ethical Considerations</a:t>
            </a:r>
            <a:endParaRPr lang="en-IN" sz="2400" dirty="0"/>
          </a:p>
          <a:p>
            <a:pPr marL="742950" lvl="1" indent="-285750">
              <a:buFont typeface="Arial" panose="020B0604020202020204" pitchFamily="34" charset="0"/>
              <a:buChar char="•"/>
            </a:pPr>
            <a:r>
              <a:rPr lang="en-IN" sz="2400" dirty="0"/>
              <a:t>Bias mitigation</a:t>
            </a:r>
          </a:p>
          <a:p>
            <a:pPr marL="742950" lvl="1" indent="-285750">
              <a:buFont typeface="Arial" panose="020B0604020202020204" pitchFamily="34" charset="0"/>
              <a:buChar char="•"/>
            </a:pPr>
            <a:r>
              <a:rPr lang="en-IN" sz="2400" dirty="0"/>
              <a:t>Privacy and security</a:t>
            </a:r>
          </a:p>
          <a:p>
            <a:pPr>
              <a:buFont typeface="Arial" panose="020B0604020202020204" pitchFamily="34" charset="0"/>
              <a:buChar char="•"/>
            </a:pPr>
            <a:r>
              <a:rPr lang="en-IN" sz="2400" b="1" dirty="0"/>
              <a:t>Scalability and Deployment</a:t>
            </a:r>
            <a:endParaRPr lang="en-IN" sz="2400" dirty="0"/>
          </a:p>
          <a:p>
            <a:pPr marL="742950" lvl="1" indent="-285750">
              <a:buFont typeface="Arial" panose="020B0604020202020204" pitchFamily="34" charset="0"/>
              <a:buChar char="•"/>
            </a:pPr>
            <a:r>
              <a:rPr lang="en-IN" sz="2400" dirty="0"/>
              <a:t>Scalable solutions</a:t>
            </a:r>
          </a:p>
          <a:p>
            <a:pPr marL="742950" lvl="1" indent="-285750">
              <a:buFont typeface="Arial" panose="020B0604020202020204" pitchFamily="34" charset="0"/>
              <a:buChar char="•"/>
            </a:pPr>
            <a:r>
              <a:rPr lang="en-IN" sz="2400" dirty="0"/>
              <a:t>Cloud integration</a:t>
            </a:r>
          </a:p>
          <a:p>
            <a:pPr marL="742950" lvl="1" indent="-285750">
              <a:buFont typeface="Arial" panose="020B0604020202020204" pitchFamily="34" charset="0"/>
              <a:buChar char="•"/>
            </a:pPr>
            <a:endParaRPr lang="en-IN" sz="2400" dirty="0"/>
          </a:p>
        </p:txBody>
      </p:sp>
    </p:spTree>
    <p:extLst>
      <p:ext uri="{BB962C8B-B14F-4D97-AF65-F5344CB8AC3E}">
        <p14:creationId xmlns:p14="http://schemas.microsoft.com/office/powerpoint/2010/main" val="256150783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sz="5000"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5343331" cy="1879791"/>
          </a:xfrm>
        </p:spPr>
        <p:txBody>
          <a:bodyPr/>
          <a:lstStyle/>
          <a:p>
            <a:r>
              <a:rPr lang="en-IN" altLang="en-US" sz="2400" dirty="0">
                <a:solidFill>
                  <a:schemeClr val="tx1"/>
                </a:solidFill>
                <a:latin typeface="Arial" panose="020B0604020202020204" pitchFamily="34" charset="0"/>
                <a:ea typeface="Arial" panose="020B0604020202020204" pitchFamily="34" charset="0"/>
                <a:cs typeface="Arial" panose="020B0604020202020204" pitchFamily="34" charset="0"/>
                <a:sym typeface="+mn-lt"/>
              </a:rPr>
              <a:t>Thank you Infosys Springboard for the wonderful opportunity to show case our work!</a:t>
            </a:r>
          </a:p>
          <a:p>
            <a:endParaRPr lang="en-US" sz="2400" dirty="0">
              <a:solidFill>
                <a:schemeClr val="tx1"/>
              </a:solidFill>
            </a:endParaRPr>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a:xfrm>
            <a:off x="6292688" y="1244192"/>
            <a:ext cx="1913128" cy="1054727"/>
          </a:xfrm>
        </p:spPr>
        <p:txBody>
          <a:bodyPr/>
          <a:lstStyle/>
          <a:p>
            <a:r>
              <a:rPr lang="en-IN" altLang="zh-CN" sz="1800" dirty="0">
                <a:solidFill>
                  <a:schemeClr val="tx2"/>
                </a:solidFill>
                <a:latin typeface="Arial" panose="020B0604020202020204" pitchFamily="34" charset="0"/>
                <a:ea typeface="Arial" panose="020B0604020202020204" pitchFamily="34" charset="0"/>
                <a:cs typeface="Arial" panose="020B0604020202020204" pitchFamily="34" charset="0"/>
                <a:sym typeface="+mn-lt"/>
              </a:rPr>
              <a:t>Problem Statement</a:t>
            </a:r>
          </a:p>
          <a:p>
            <a:endParaRPr lang="en-US" dirty="0"/>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a:xfrm>
            <a:off x="8367234" y="1067153"/>
            <a:ext cx="2056152" cy="1054728"/>
          </a:xfrm>
        </p:spPr>
        <p:txBody>
          <a:bodyPr/>
          <a:lstStyle/>
          <a:p>
            <a:r>
              <a:rPr lang="en-IN" altLang="zh-CN" sz="1800" dirty="0">
                <a:solidFill>
                  <a:schemeClr val="tx2"/>
                </a:solidFill>
                <a:latin typeface="Arial" panose="020B0604020202020204" pitchFamily="34" charset="0"/>
                <a:ea typeface="Arial" panose="020B0604020202020204" pitchFamily="34" charset="0"/>
                <a:cs typeface="Arial" panose="020B0604020202020204" pitchFamily="34" charset="0"/>
                <a:sym typeface="+mn-lt"/>
              </a:rPr>
              <a:t>About Dataset </a:t>
            </a:r>
            <a:r>
              <a:rPr lang="en-US" altLang="zh-CN" sz="1800" dirty="0">
                <a:solidFill>
                  <a:schemeClr val="tx2"/>
                </a:solidFill>
                <a:latin typeface="Arial" panose="020B0604020202020204" pitchFamily="34" charset="0"/>
                <a:ea typeface="Arial" panose="020B0604020202020204" pitchFamily="34" charset="0"/>
                <a:cs typeface="Arial" panose="020B0604020202020204" pitchFamily="34" charset="0"/>
                <a:sym typeface="+mn-lt"/>
              </a:rPr>
              <a:t>and </a:t>
            </a:r>
            <a:r>
              <a:rPr lang="en-IN" altLang="zh-CN" sz="1800" dirty="0">
                <a:solidFill>
                  <a:schemeClr val="tx2"/>
                </a:solidFill>
                <a:latin typeface="Arial" panose="020B0604020202020204" pitchFamily="34" charset="0"/>
                <a:ea typeface="Arial" panose="020B0604020202020204" pitchFamily="34" charset="0"/>
                <a:cs typeface="Arial" panose="020B0604020202020204" pitchFamily="34" charset="0"/>
                <a:sym typeface="+mn-lt"/>
              </a:rPr>
              <a:t>Data Preprocessing</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p:txBody>
          <a:bodyPr/>
          <a:lstStyle/>
          <a:p>
            <a:r>
              <a:rPr lang="en-IN" altLang="zh-CN" sz="1800" dirty="0">
                <a:solidFill>
                  <a:schemeClr val="tx2"/>
                </a:solidFill>
                <a:latin typeface="Arial" panose="020B0604020202020204" pitchFamily="34" charset="0"/>
                <a:ea typeface="Arial" panose="020B0604020202020204" pitchFamily="34" charset="0"/>
                <a:cs typeface="Arial" panose="020B0604020202020204" pitchFamily="34" charset="0"/>
                <a:sym typeface="+mn-lt"/>
              </a:rPr>
              <a:t>Modeling Approach</a:t>
            </a:r>
          </a:p>
          <a:p>
            <a:endParaRPr lang="en-US" dirty="0"/>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endParaRPr lang="en-IN" altLang="zh-CN" sz="1800" dirty="0">
              <a:solidFill>
                <a:schemeClr val="tx2"/>
              </a:solidFill>
              <a:latin typeface="Arial" panose="020B0604020202020204" pitchFamily="34" charset="0"/>
              <a:ea typeface="Arial" panose="020B0604020202020204" pitchFamily="34" charset="0"/>
              <a:cs typeface="Arial" panose="020B0604020202020204" pitchFamily="34" charset="0"/>
              <a:sym typeface="+mn-lt"/>
            </a:endParaRPr>
          </a:p>
          <a:p>
            <a:r>
              <a:rPr lang="en-IN" altLang="zh-CN" sz="1800" dirty="0">
                <a:solidFill>
                  <a:schemeClr val="tx2"/>
                </a:solidFill>
                <a:latin typeface="Arial" panose="020B0604020202020204" pitchFamily="34" charset="0"/>
                <a:ea typeface="Arial" panose="020B0604020202020204" pitchFamily="34" charset="0"/>
                <a:cs typeface="Arial" panose="020B0604020202020204" pitchFamily="34" charset="0"/>
                <a:sym typeface="+mn-lt"/>
              </a:rPr>
              <a:t>Models Used and Hyperparameter Tuning</a:t>
            </a:r>
          </a:p>
          <a:p>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a:xfrm>
            <a:off x="8367234" y="4864536"/>
            <a:ext cx="1913128" cy="1075689"/>
          </a:xfrm>
        </p:spPr>
        <p:txBody>
          <a:bodyPr/>
          <a:lstStyle/>
          <a:p>
            <a:r>
              <a:rPr lang="en-IN" altLang="zh-CN" sz="1800" dirty="0">
                <a:solidFill>
                  <a:schemeClr val="tx2"/>
                </a:solidFill>
                <a:latin typeface="Arial" panose="020B0604020202020204" pitchFamily="34" charset="0"/>
                <a:ea typeface="Arial" panose="020B0604020202020204" pitchFamily="34" charset="0"/>
                <a:cs typeface="Arial" panose="020B0604020202020204" pitchFamily="34" charset="0"/>
                <a:sym typeface="+mn-lt"/>
              </a:rPr>
              <a:t>Modelling Results and Future Scope</a:t>
            </a:r>
          </a:p>
          <a:p>
            <a:endParaRPr lang="en-US" dirty="0"/>
          </a:p>
        </p:txBody>
      </p:sp>
      <p:sp>
        <p:nvSpPr>
          <p:cNvPr id="21" name="Footer Placeholder 19">
            <a:extLst>
              <a:ext uri="{FF2B5EF4-FFF2-40B4-BE49-F238E27FC236}">
                <a16:creationId xmlns:a16="http://schemas.microsoft.com/office/drawing/2014/main" id="{A6E539FA-B60E-5585-524F-1BFA8C5B3E2F}"/>
              </a:ext>
            </a:extLst>
          </p:cNvPr>
          <p:cNvSpPr txBox="1">
            <a:spLocks/>
          </p:cNvSpPr>
          <p:nvPr/>
        </p:nvSpPr>
        <p:spPr>
          <a:xfrm>
            <a:off x="486699" y="6085719"/>
            <a:ext cx="4114800" cy="365125"/>
          </a:xfrm>
          <a:prstGeom prst="rect">
            <a:avLst/>
          </a:prstGeom>
        </p:spPr>
        <p:txBody>
          <a:bodyPr anchor="ctr"/>
          <a:lstStyle>
            <a:defPPr>
              <a:defRPr lang="zh-CN"/>
            </a:defPPr>
            <a:lvl1pPr marL="0" algn="l"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u="none" strike="noStrike" kern="1200" cap="none" spc="0" normalizeH="0" baseline="0" noProof="0" dirty="0">
                <a:ln>
                  <a:noFill/>
                </a:ln>
                <a:solidFill>
                  <a:schemeClr val="bg1"/>
                </a:solidFill>
                <a:effectLst/>
                <a:uLnTx/>
                <a:uFillTx/>
              </a:rPr>
              <a:t>Presentation Title</a:t>
            </a:r>
          </a:p>
        </p:txBody>
      </p:sp>
      <p:sp>
        <p:nvSpPr>
          <p:cNvPr id="10" name="Slide Number Placeholder 9">
            <a:extLst>
              <a:ext uri="{FF2B5EF4-FFF2-40B4-BE49-F238E27FC236}">
                <a16:creationId xmlns:a16="http://schemas.microsoft.com/office/drawing/2014/main" id="{CBE681AB-301C-4DC8-7FBD-FAA2CC6606AE}"/>
              </a:ext>
            </a:extLst>
          </p:cNvPr>
          <p:cNvSpPr>
            <a:spLocks noGrp="1"/>
          </p:cNvSpPr>
          <p:nvPr>
            <p:ph type="sldNum" sz="quarter" idx="34"/>
          </p:nvPr>
        </p:nvSpPr>
        <p:spPr/>
        <p:txBody>
          <a:bodyPr/>
          <a:lstStyle/>
          <a:p>
            <a:fld id="{47FEACEE-25B4-4A2D-B147-27296E36371D}" type="slidenum">
              <a:rPr lang="en-US" altLang="zh-CN" smtClean="0"/>
              <a:pPr/>
              <a:t>2</a:t>
            </a:fld>
            <a:endParaRPr lang="en-US" altLang="zh-CN" dirty="0"/>
          </a:p>
        </p:txBody>
      </p:sp>
      <p:sp>
        <p:nvSpPr>
          <p:cNvPr id="3" name="TextBox 2">
            <a:extLst>
              <a:ext uri="{FF2B5EF4-FFF2-40B4-BE49-F238E27FC236}">
                <a16:creationId xmlns:a16="http://schemas.microsoft.com/office/drawing/2014/main" id="{ADBE7A0D-B7E8-DC7D-D752-59AA2AAA1A3E}"/>
              </a:ext>
            </a:extLst>
          </p:cNvPr>
          <p:cNvSpPr txBox="1"/>
          <p:nvPr/>
        </p:nvSpPr>
        <p:spPr>
          <a:xfrm>
            <a:off x="662472" y="1378052"/>
            <a:ext cx="6102220" cy="630942"/>
          </a:xfrm>
          <a:prstGeom prst="rect">
            <a:avLst/>
          </a:prstGeom>
          <a:noFill/>
        </p:spPr>
        <p:txBody>
          <a:bodyPr wrap="square">
            <a:spAutoFit/>
          </a:bodyPr>
          <a:lstStyle/>
          <a:p>
            <a:r>
              <a:rPr lang="en-US" sz="3500" b="1" dirty="0">
                <a:latin typeface="+mj-lt"/>
              </a:rPr>
              <a:t>Contents</a:t>
            </a:r>
            <a:endParaRPr lang="en-IN" sz="3500" b="1" dirty="0">
              <a:latin typeface="+mj-lt"/>
            </a:endParaRP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97EB-01B1-F1B5-9E4F-3051326AB822}"/>
              </a:ext>
            </a:extLst>
          </p:cNvPr>
          <p:cNvSpPr>
            <a:spLocks noGrp="1"/>
          </p:cNvSpPr>
          <p:nvPr>
            <p:ph type="title"/>
          </p:nvPr>
        </p:nvSpPr>
        <p:spPr>
          <a:xfrm>
            <a:off x="4050785" y="425426"/>
            <a:ext cx="10701038" cy="1325563"/>
          </a:xfrm>
        </p:spPr>
        <p:txBody>
          <a:bodyPr/>
          <a:lstStyle/>
          <a:p>
            <a:r>
              <a:rPr lang="en-IN" dirty="0"/>
              <a:t>Problem Statement</a:t>
            </a:r>
          </a:p>
        </p:txBody>
      </p:sp>
      <p:sp>
        <p:nvSpPr>
          <p:cNvPr id="5" name="Footer Placeholder 4">
            <a:extLst>
              <a:ext uri="{FF2B5EF4-FFF2-40B4-BE49-F238E27FC236}">
                <a16:creationId xmlns:a16="http://schemas.microsoft.com/office/drawing/2014/main" id="{8DADC066-2B1F-CF04-4D34-C2EB8E9130BB}"/>
              </a:ext>
            </a:extLst>
          </p:cNvPr>
          <p:cNvSpPr>
            <a:spLocks noGrp="1"/>
          </p:cNvSpPr>
          <p:nvPr>
            <p:ph type="ftr" sz="quarter" idx="52"/>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440D656F-61E6-FCB9-5E18-C1BB995F7035}"/>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8" name="TextBox 7">
            <a:extLst>
              <a:ext uri="{FF2B5EF4-FFF2-40B4-BE49-F238E27FC236}">
                <a16:creationId xmlns:a16="http://schemas.microsoft.com/office/drawing/2014/main" id="{ECAE5501-DCB3-8FD4-0613-F53B5E5B5868}"/>
              </a:ext>
            </a:extLst>
          </p:cNvPr>
          <p:cNvSpPr txBox="1"/>
          <p:nvPr/>
        </p:nvSpPr>
        <p:spPr>
          <a:xfrm>
            <a:off x="1499663" y="1859339"/>
            <a:ext cx="9787812" cy="3139321"/>
          </a:xfrm>
          <a:prstGeom prst="rect">
            <a:avLst/>
          </a:prstGeom>
          <a:noFill/>
        </p:spPr>
        <p:txBody>
          <a:bodyPr wrap="square">
            <a:spAutoFit/>
          </a:bodyPr>
          <a:lstStyle/>
          <a:p>
            <a:r>
              <a:rPr lang="en-US" sz="2200" b="0" i="0" dirty="0">
                <a:effectLst/>
                <a:latin typeface="Arial" panose="020B0604020202020204" pitchFamily="34" charset="0"/>
              </a:rPr>
              <a:t>The rapid spread of information through social media platforms has made it increasingly difficult to discern credible news from misinformation. The proliferation of fake news</a:t>
            </a:r>
            <a:r>
              <a:rPr lang="en-US" sz="2200" dirty="0">
                <a:latin typeface="Arial" panose="020B0604020202020204" pitchFamily="34" charset="0"/>
              </a:rPr>
              <a:t> </a:t>
            </a:r>
            <a:r>
              <a:rPr lang="en-US" sz="2200" b="0" i="0" dirty="0">
                <a:effectLst/>
                <a:latin typeface="Arial" panose="020B0604020202020204" pitchFamily="34" charset="0"/>
              </a:rPr>
              <a:t>has led to widespread public confusion, undermined trust in legitimate sources, and posed significant risks to public health and safety. To address this, artificial intelligence, particularly deep learning, offers a promising solution. Here we aim to develop a deep learning model to detect and filter out false information from digital platforms by analyzing textual content and this will help identify misleading information, and protect the public from the adverse effects of misinformation.</a:t>
            </a:r>
            <a:endParaRPr lang="en-IN" sz="2200" dirty="0"/>
          </a:p>
        </p:txBody>
      </p:sp>
    </p:spTree>
    <p:extLst>
      <p:ext uri="{BB962C8B-B14F-4D97-AF65-F5344CB8AC3E}">
        <p14:creationId xmlns:p14="http://schemas.microsoft.com/office/powerpoint/2010/main" val="331722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t>Business Use Cases</a:t>
            </a:r>
          </a:p>
        </p:txBody>
      </p:sp>
      <p:sp>
        <p:nvSpPr>
          <p:cNvPr id="3" name="Text Placeholder 2">
            <a:extLst>
              <a:ext uri="{FF2B5EF4-FFF2-40B4-BE49-F238E27FC236}">
                <a16:creationId xmlns:a16="http://schemas.microsoft.com/office/drawing/2014/main" id="{DB6BD53F-D255-3797-F9DC-749DBF8EDF8B}"/>
              </a:ext>
            </a:extLst>
          </p:cNvPr>
          <p:cNvSpPr>
            <a:spLocks noGrp="1"/>
          </p:cNvSpPr>
          <p:nvPr>
            <p:ph type="body" sz="quarter" idx="27"/>
          </p:nvPr>
        </p:nvSpPr>
        <p:spPr>
          <a:xfrm>
            <a:off x="538714" y="4122731"/>
            <a:ext cx="2730713" cy="1692948"/>
          </a:xfrm>
        </p:spPr>
        <p:txBody>
          <a:bodyPr/>
          <a:lstStyle/>
          <a:p>
            <a:r>
              <a:rPr lang="en-IN" dirty="0"/>
              <a:t>Reputation Management</a:t>
            </a:r>
          </a:p>
          <a:p>
            <a:r>
              <a:rPr lang="en-IN" dirty="0"/>
              <a:t> - Protecting Brand Reputation </a:t>
            </a:r>
          </a:p>
          <a:p>
            <a:r>
              <a:rPr lang="en-IN" dirty="0"/>
              <a:t>- Crisis Management </a:t>
            </a:r>
            <a:endParaRPr lang="en-US" dirty="0"/>
          </a:p>
        </p:txBody>
      </p:sp>
      <p:pic>
        <p:nvPicPr>
          <p:cNvPr id="52" name="Picture Placeholder 51">
            <a:extLst>
              <a:ext uri="{FF2B5EF4-FFF2-40B4-BE49-F238E27FC236}">
                <a16:creationId xmlns:a16="http://schemas.microsoft.com/office/drawing/2014/main" id="{6FA36B7F-14F3-90DF-9E76-191C5C5FAC68}"/>
              </a:ext>
            </a:extLst>
          </p:cNvPr>
          <p:cNvPicPr>
            <a:picLocks noGrp="1" noChangeAspect="1"/>
          </p:cNvPicPr>
          <p:nvPr>
            <p:ph type="pic" sz="quarter" idx="49"/>
          </p:nvPr>
        </p:nvPicPr>
        <p:blipFill>
          <a:blip r:embed="rId3"/>
          <a:srcRect/>
          <a:stretch/>
        </p:blipFill>
        <p:spPr>
          <a:xfrm>
            <a:off x="3585428" y="1760751"/>
            <a:ext cx="2368061" cy="2102177"/>
          </a:xfrm>
        </p:spPr>
      </p:pic>
      <p:sp>
        <p:nvSpPr>
          <p:cNvPr id="9" name="Text Placeholder 8">
            <a:extLst>
              <a:ext uri="{FF2B5EF4-FFF2-40B4-BE49-F238E27FC236}">
                <a16:creationId xmlns:a16="http://schemas.microsoft.com/office/drawing/2014/main" id="{2C77216C-99F2-F20D-361E-FC77B2A1C2D5}"/>
              </a:ext>
            </a:extLst>
          </p:cNvPr>
          <p:cNvSpPr>
            <a:spLocks noGrp="1"/>
          </p:cNvSpPr>
          <p:nvPr>
            <p:ph type="body" sz="quarter" idx="54"/>
          </p:nvPr>
        </p:nvSpPr>
        <p:spPr>
          <a:xfrm>
            <a:off x="3752651" y="4272866"/>
            <a:ext cx="2375560" cy="1542813"/>
          </a:xfrm>
        </p:spPr>
        <p:txBody>
          <a:bodyPr/>
          <a:lstStyle/>
          <a:p>
            <a:r>
              <a:rPr lang="en-US" dirty="0"/>
              <a:t>Content Moderation </a:t>
            </a:r>
          </a:p>
          <a:p>
            <a:r>
              <a:rPr lang="en-US" dirty="0"/>
              <a:t>- Ensuring Platform Integrity </a:t>
            </a:r>
          </a:p>
          <a:p>
            <a:r>
              <a:rPr lang="en-US" dirty="0"/>
              <a:t>- Building User Trust</a:t>
            </a:r>
          </a:p>
        </p:txBody>
      </p:sp>
      <p:pic>
        <p:nvPicPr>
          <p:cNvPr id="49" name="Picture Placeholder 48">
            <a:extLst>
              <a:ext uri="{FF2B5EF4-FFF2-40B4-BE49-F238E27FC236}">
                <a16:creationId xmlns:a16="http://schemas.microsoft.com/office/drawing/2014/main" id="{554A63EA-7896-2DED-D661-BA5C81B77241}"/>
              </a:ext>
            </a:extLst>
          </p:cNvPr>
          <p:cNvPicPr>
            <a:picLocks noGrp="1" noChangeAspect="1"/>
          </p:cNvPicPr>
          <p:nvPr>
            <p:ph type="pic" sz="quarter" idx="50"/>
          </p:nvPr>
        </p:nvPicPr>
        <p:blipFill>
          <a:blip r:embed="rId4"/>
          <a:srcRect/>
          <a:stretch/>
        </p:blipFill>
        <p:spPr>
          <a:xfrm>
            <a:off x="6497206" y="1760752"/>
            <a:ext cx="2368061" cy="2102177"/>
          </a:xfrm>
        </p:spPr>
      </p:pic>
      <p:sp>
        <p:nvSpPr>
          <p:cNvPr id="22" name="Text Placeholder 21">
            <a:extLst>
              <a:ext uri="{FF2B5EF4-FFF2-40B4-BE49-F238E27FC236}">
                <a16:creationId xmlns:a16="http://schemas.microsoft.com/office/drawing/2014/main" id="{A386226D-550B-455D-862A-19F0F7E85FDF}"/>
              </a:ext>
            </a:extLst>
          </p:cNvPr>
          <p:cNvSpPr>
            <a:spLocks noGrp="1"/>
          </p:cNvSpPr>
          <p:nvPr>
            <p:ph type="body" sz="quarter" idx="52"/>
          </p:nvPr>
        </p:nvSpPr>
        <p:spPr>
          <a:xfrm>
            <a:off x="6315879" y="4147688"/>
            <a:ext cx="2730713" cy="1692948"/>
          </a:xfrm>
        </p:spPr>
        <p:txBody>
          <a:bodyPr/>
          <a:lstStyle/>
          <a:p>
            <a:r>
              <a:rPr lang="en-US" dirty="0"/>
              <a:t>Public Safety and Awareness</a:t>
            </a:r>
          </a:p>
          <a:p>
            <a:pPr marL="285750" indent="-285750">
              <a:buFontTx/>
              <a:buChar char="-"/>
            </a:pPr>
            <a:r>
              <a:rPr lang="en-US" dirty="0"/>
              <a:t>Emergency Response  </a:t>
            </a:r>
          </a:p>
          <a:p>
            <a:pPr marL="285750" indent="-285750">
              <a:buFontTx/>
              <a:buChar char="-"/>
            </a:pPr>
            <a:r>
              <a:rPr lang="en-US" dirty="0"/>
              <a:t> Health Information</a:t>
            </a:r>
          </a:p>
        </p:txBody>
      </p:sp>
      <p:pic>
        <p:nvPicPr>
          <p:cNvPr id="46" name="Picture Placeholder 45">
            <a:extLst>
              <a:ext uri="{FF2B5EF4-FFF2-40B4-BE49-F238E27FC236}">
                <a16:creationId xmlns:a16="http://schemas.microsoft.com/office/drawing/2014/main" id="{51777469-AD50-4BAD-6B31-B56D669485CE}"/>
              </a:ext>
            </a:extLst>
          </p:cNvPr>
          <p:cNvPicPr>
            <a:picLocks noGrp="1" noChangeAspect="1"/>
          </p:cNvPicPr>
          <p:nvPr>
            <p:ph type="pic" sz="quarter" idx="51"/>
          </p:nvPr>
        </p:nvPicPr>
        <p:blipFill>
          <a:blip r:embed="rId5"/>
          <a:srcRect/>
          <a:stretch/>
        </p:blipFill>
        <p:spPr>
          <a:xfrm>
            <a:off x="9179383" y="1690688"/>
            <a:ext cx="2368061" cy="2102177"/>
          </a:xfrm>
        </p:spPr>
      </p:pic>
      <p:sp>
        <p:nvSpPr>
          <p:cNvPr id="26" name="Text Placeholder 25">
            <a:extLst>
              <a:ext uri="{FF2B5EF4-FFF2-40B4-BE49-F238E27FC236}">
                <a16:creationId xmlns:a16="http://schemas.microsoft.com/office/drawing/2014/main" id="{D32E8129-4557-FB4F-128A-16770815B5B8}"/>
              </a:ext>
            </a:extLst>
          </p:cNvPr>
          <p:cNvSpPr>
            <a:spLocks noGrp="1"/>
          </p:cNvSpPr>
          <p:nvPr>
            <p:ph type="body" sz="quarter" idx="56"/>
          </p:nvPr>
        </p:nvSpPr>
        <p:spPr>
          <a:xfrm>
            <a:off x="9283555" y="4115743"/>
            <a:ext cx="2661249" cy="1651091"/>
          </a:xfrm>
        </p:spPr>
        <p:txBody>
          <a:bodyPr/>
          <a:lstStyle/>
          <a:p>
            <a:r>
              <a:rPr lang="en-US" dirty="0"/>
              <a:t>Advertising and Marketing </a:t>
            </a:r>
          </a:p>
          <a:p>
            <a:pPr marL="285750" indent="-285750">
              <a:buFontTx/>
              <a:buChar char="-"/>
            </a:pPr>
            <a:r>
              <a:rPr lang="en-US" dirty="0"/>
              <a:t>Targeted advertising </a:t>
            </a:r>
          </a:p>
          <a:p>
            <a:r>
              <a:rPr lang="en-US" dirty="0"/>
              <a:t>- Campaign effectiveness</a:t>
            </a:r>
          </a:p>
        </p:txBody>
      </p:sp>
      <p:sp>
        <p:nvSpPr>
          <p:cNvPr id="7" name="Slide Number Placeholder 6">
            <a:extLst>
              <a:ext uri="{FF2B5EF4-FFF2-40B4-BE49-F238E27FC236}">
                <a16:creationId xmlns:a16="http://schemas.microsoft.com/office/drawing/2014/main" id="{7930A8DD-65EB-D1E9-81DF-DAAA9451B1A9}"/>
              </a:ext>
            </a:extLst>
          </p:cNvPr>
          <p:cNvSpPr>
            <a:spLocks noGrp="1"/>
          </p:cNvSpPr>
          <p:nvPr>
            <p:ph type="sldNum" sz="quarter" idx="59"/>
          </p:nvPr>
        </p:nvSpPr>
        <p:spPr/>
        <p:txBody>
          <a:bodyPr/>
          <a:lstStyle/>
          <a:p>
            <a:fld id="{47FEACEE-25B4-4A2D-B147-27296E36371D}" type="slidenum">
              <a:rPr lang="en-US" altLang="zh-CN" smtClean="0"/>
              <a:pPr/>
              <a:t>4</a:t>
            </a:fld>
            <a:endParaRPr lang="en-US" altLang="zh-CN" dirty="0"/>
          </a:p>
        </p:txBody>
      </p:sp>
      <p:pic>
        <p:nvPicPr>
          <p:cNvPr id="11" name="Picture Placeholder 10">
            <a:extLst>
              <a:ext uri="{FF2B5EF4-FFF2-40B4-BE49-F238E27FC236}">
                <a16:creationId xmlns:a16="http://schemas.microsoft.com/office/drawing/2014/main" id="{CF495CBE-8D23-5578-10AB-80A8173F1969}"/>
              </a:ext>
            </a:extLst>
          </p:cNvPr>
          <p:cNvPicPr>
            <a:picLocks noGrp="1" noChangeAspect="1"/>
          </p:cNvPicPr>
          <p:nvPr>
            <p:ph type="pic" sz="quarter" idx="48"/>
          </p:nvPr>
        </p:nvPicPr>
        <p:blipFill>
          <a:blip r:embed="rId6"/>
          <a:srcRect l="20670" r="20670"/>
          <a:stretch>
            <a:fillRect/>
          </a:stretch>
        </p:blipFill>
        <p:spPr>
          <a:xfrm>
            <a:off x="694304" y="1761079"/>
            <a:ext cx="2366962" cy="2101850"/>
          </a:xfrm>
        </p:spPr>
      </p:pic>
    </p:spTree>
    <p:extLst>
      <p:ext uri="{BB962C8B-B14F-4D97-AF65-F5344CB8AC3E}">
        <p14:creationId xmlns:p14="http://schemas.microsoft.com/office/powerpoint/2010/main" val="2107888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06F00-83B9-E73E-5F62-B534AE564CC7}"/>
              </a:ext>
            </a:extLst>
          </p:cNvPr>
          <p:cNvSpPr>
            <a:spLocks noGrp="1"/>
          </p:cNvSpPr>
          <p:nvPr>
            <p:ph type="title"/>
          </p:nvPr>
        </p:nvSpPr>
        <p:spPr>
          <a:xfrm>
            <a:off x="2963755" y="374101"/>
            <a:ext cx="7312860" cy="1325563"/>
          </a:xfrm>
        </p:spPr>
        <p:txBody>
          <a:bodyPr/>
          <a:lstStyle/>
          <a:p>
            <a:r>
              <a:rPr lang="en-IN" altLang="en-US" b="1" spc="450" dirty="0">
                <a:solidFill>
                  <a:schemeClr val="tx2"/>
                </a:solidFill>
                <a:ea typeface="Arial" panose="020B0604020202020204" pitchFamily="34" charset="0"/>
                <a:cs typeface="Arial" panose="020B0604020202020204" pitchFamily="34" charset="0"/>
              </a:rPr>
              <a:t>Overview of Dataset</a:t>
            </a:r>
            <a:br>
              <a:rPr lang="en-IN" altLang="en-US" sz="4000" b="1" spc="450" dirty="0">
                <a:solidFill>
                  <a:schemeClr val="tx2"/>
                </a:solidFill>
                <a:latin typeface="Arial" panose="020B0604020202020204" pitchFamily="34" charset="0"/>
                <a:ea typeface="Arial" panose="020B0604020202020204" pitchFamily="34" charset="0"/>
                <a:cs typeface="Arial" panose="020B0604020202020204" pitchFamily="34" charset="0"/>
              </a:rPr>
            </a:br>
            <a:endParaRPr lang="en-IN" sz="4000" dirty="0"/>
          </a:p>
        </p:txBody>
      </p:sp>
      <p:sp>
        <p:nvSpPr>
          <p:cNvPr id="6" name="Slide Number Placeholder 5">
            <a:extLst>
              <a:ext uri="{FF2B5EF4-FFF2-40B4-BE49-F238E27FC236}">
                <a16:creationId xmlns:a16="http://schemas.microsoft.com/office/drawing/2014/main" id="{420D6C70-B7FE-ABE5-DC01-7062070BF436}"/>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pic>
        <p:nvPicPr>
          <p:cNvPr id="10" name="Picture 9">
            <a:extLst>
              <a:ext uri="{FF2B5EF4-FFF2-40B4-BE49-F238E27FC236}">
                <a16:creationId xmlns:a16="http://schemas.microsoft.com/office/drawing/2014/main" id="{CDADEA96-5DA9-7C7E-F1B7-0A9532B07AC8}"/>
              </a:ext>
            </a:extLst>
          </p:cNvPr>
          <p:cNvPicPr>
            <a:picLocks noChangeAspect="1"/>
          </p:cNvPicPr>
          <p:nvPr/>
        </p:nvPicPr>
        <p:blipFill>
          <a:blip r:embed="rId2"/>
          <a:stretch>
            <a:fillRect/>
          </a:stretch>
        </p:blipFill>
        <p:spPr>
          <a:xfrm>
            <a:off x="1124674" y="1450037"/>
            <a:ext cx="9942652" cy="4767883"/>
          </a:xfrm>
          <a:prstGeom prst="rect">
            <a:avLst/>
          </a:prstGeom>
        </p:spPr>
      </p:pic>
    </p:spTree>
    <p:extLst>
      <p:ext uri="{BB962C8B-B14F-4D97-AF65-F5344CB8AC3E}">
        <p14:creationId xmlns:p14="http://schemas.microsoft.com/office/powerpoint/2010/main" val="4125978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8263794-510D-F201-BEA9-49A184CD5CED}"/>
              </a:ext>
            </a:extLst>
          </p:cNvPr>
          <p:cNvSpPr>
            <a:spLocks noGrp="1"/>
          </p:cNvSpPr>
          <p:nvPr>
            <p:ph type="sldNum" sz="quarter" idx="53"/>
          </p:nvPr>
        </p:nvSpPr>
        <p:spPr/>
        <p:txBody>
          <a:bodyPr/>
          <a:lstStyle/>
          <a:p>
            <a:fld id="{47FEACEE-25B4-4A2D-B147-27296E36371D}" type="slidenum">
              <a:rPr lang="en-US" altLang="zh-CN" smtClean="0"/>
              <a:pPr/>
              <a:t>6</a:t>
            </a:fld>
            <a:endParaRPr lang="en-US" altLang="zh-CN" dirty="0"/>
          </a:p>
        </p:txBody>
      </p:sp>
      <p:sp>
        <p:nvSpPr>
          <p:cNvPr id="8" name="TextBox 7">
            <a:extLst>
              <a:ext uri="{FF2B5EF4-FFF2-40B4-BE49-F238E27FC236}">
                <a16:creationId xmlns:a16="http://schemas.microsoft.com/office/drawing/2014/main" id="{B72F3893-DF9A-D2D1-E15B-B36151BCF6A5}"/>
              </a:ext>
            </a:extLst>
          </p:cNvPr>
          <p:cNvSpPr txBox="1"/>
          <p:nvPr/>
        </p:nvSpPr>
        <p:spPr>
          <a:xfrm>
            <a:off x="3048965" y="192828"/>
            <a:ext cx="6094070" cy="1446550"/>
          </a:xfrm>
          <a:prstGeom prst="rect">
            <a:avLst/>
          </a:prstGeom>
          <a:noFill/>
        </p:spPr>
        <p:txBody>
          <a:bodyPr wrap="square">
            <a:spAutoFit/>
          </a:bodyPr>
          <a:lstStyle/>
          <a:p>
            <a:r>
              <a:rPr lang="en-IN" altLang="en-US" sz="4400" b="1" spc="450" dirty="0">
                <a:solidFill>
                  <a:schemeClr val="tx2"/>
                </a:solidFill>
                <a:latin typeface="+mj-lt"/>
                <a:ea typeface="Arial" panose="020B0604020202020204" pitchFamily="34" charset="0"/>
                <a:cs typeface="Arial" panose="020B0604020202020204" pitchFamily="34" charset="0"/>
              </a:rPr>
              <a:t>Data Preprocessing </a:t>
            </a:r>
            <a:br>
              <a:rPr lang="en-IN" altLang="en-US" sz="4400" b="1" spc="450" dirty="0">
                <a:solidFill>
                  <a:schemeClr val="tx2"/>
                </a:solidFill>
                <a:latin typeface="+mj-lt"/>
                <a:ea typeface="Arial" panose="020B0604020202020204" pitchFamily="34" charset="0"/>
                <a:cs typeface="Arial" panose="020B0604020202020204" pitchFamily="34" charset="0"/>
              </a:rPr>
            </a:br>
            <a:endParaRPr lang="en-IN" sz="4400" dirty="0">
              <a:latin typeface="+mj-lt"/>
            </a:endParaRPr>
          </a:p>
        </p:txBody>
      </p:sp>
      <p:sp>
        <p:nvSpPr>
          <p:cNvPr id="10" name="TextBox 9">
            <a:extLst>
              <a:ext uri="{FF2B5EF4-FFF2-40B4-BE49-F238E27FC236}">
                <a16:creationId xmlns:a16="http://schemas.microsoft.com/office/drawing/2014/main" id="{CFFD6D9B-337C-098F-80FE-E04424CD009E}"/>
              </a:ext>
            </a:extLst>
          </p:cNvPr>
          <p:cNvSpPr txBox="1"/>
          <p:nvPr/>
        </p:nvSpPr>
        <p:spPr>
          <a:xfrm>
            <a:off x="972273" y="1639378"/>
            <a:ext cx="10221896" cy="4493538"/>
          </a:xfrm>
          <a:prstGeom prst="rect">
            <a:avLst/>
          </a:prstGeom>
          <a:noFill/>
        </p:spPr>
        <p:txBody>
          <a:bodyPr wrap="square">
            <a:spAutoFit/>
          </a:bodyPr>
          <a:lstStyle/>
          <a:p>
            <a:r>
              <a:rPr lang="en-US" sz="2200" b="1" dirty="0">
                <a:latin typeface="+mj-lt"/>
              </a:rPr>
              <a:t>Data Preprocessing Steps</a:t>
            </a:r>
            <a:r>
              <a:rPr lang="en-US" sz="2200" dirty="0">
                <a:latin typeface="+mj-lt"/>
              </a:rPr>
              <a:t>:</a:t>
            </a:r>
          </a:p>
          <a:p>
            <a:pPr>
              <a:buFont typeface="Arial" panose="020B0604020202020204" pitchFamily="34" charset="0"/>
              <a:buChar char="•"/>
            </a:pPr>
            <a:endParaRPr lang="en-US" sz="2200" dirty="0">
              <a:latin typeface="+mj-lt"/>
            </a:endParaRPr>
          </a:p>
          <a:p>
            <a:pPr marL="742950" lvl="1" indent="-285750">
              <a:buFont typeface="Arial" panose="020B0604020202020204" pitchFamily="34" charset="0"/>
              <a:buChar char="•"/>
            </a:pPr>
            <a:r>
              <a:rPr lang="en-US" sz="2200" b="1" dirty="0">
                <a:latin typeface="+mj-lt"/>
              </a:rPr>
              <a:t>Convert to Lower Case</a:t>
            </a:r>
            <a:r>
              <a:rPr lang="en-US" sz="2200" dirty="0">
                <a:latin typeface="+mj-lt"/>
              </a:rPr>
              <a:t>: Standardize text by converting all characters to lower case.</a:t>
            </a:r>
          </a:p>
          <a:p>
            <a:pPr marL="742950" lvl="1" indent="-285750">
              <a:buFont typeface="Arial" panose="020B0604020202020204" pitchFamily="34" charset="0"/>
              <a:buChar char="•"/>
            </a:pPr>
            <a:r>
              <a:rPr lang="en-US" sz="2200" b="1" dirty="0">
                <a:latin typeface="+mj-lt"/>
              </a:rPr>
              <a:t>Contraction Splitting</a:t>
            </a:r>
            <a:r>
              <a:rPr lang="en-US" sz="2200" dirty="0">
                <a:latin typeface="+mj-lt"/>
              </a:rPr>
              <a:t>: Expand contractions (e.g., "don't" to "do not").</a:t>
            </a:r>
          </a:p>
          <a:p>
            <a:pPr marL="742950" lvl="1" indent="-285750">
              <a:buFont typeface="Arial" panose="020B0604020202020204" pitchFamily="34" charset="0"/>
              <a:buChar char="•"/>
            </a:pPr>
            <a:r>
              <a:rPr lang="en-US" sz="2200" b="1" dirty="0">
                <a:latin typeface="+mj-lt"/>
              </a:rPr>
              <a:t>URL Removal</a:t>
            </a:r>
            <a:r>
              <a:rPr lang="en-US" sz="2200" dirty="0">
                <a:latin typeface="+mj-lt"/>
              </a:rPr>
              <a:t>: Remove hyperlinks from the text.</a:t>
            </a:r>
          </a:p>
          <a:p>
            <a:pPr marL="742950" lvl="1" indent="-285750">
              <a:buFont typeface="Arial" panose="020B0604020202020204" pitchFamily="34" charset="0"/>
              <a:buChar char="•"/>
            </a:pPr>
            <a:r>
              <a:rPr lang="en-US" sz="2200" b="1" dirty="0">
                <a:latin typeface="+mj-lt"/>
              </a:rPr>
              <a:t>Remove New Lines</a:t>
            </a:r>
            <a:r>
              <a:rPr lang="en-US" sz="2200" dirty="0">
                <a:latin typeface="+mj-lt"/>
              </a:rPr>
              <a:t>: Eliminate newline characters (\n) from the text.</a:t>
            </a:r>
          </a:p>
          <a:p>
            <a:pPr marL="742950" lvl="1" indent="-285750">
              <a:buFont typeface="Arial" panose="020B0604020202020204" pitchFamily="34" charset="0"/>
              <a:buChar char="•"/>
            </a:pPr>
            <a:r>
              <a:rPr lang="en-US" sz="2200" b="1" dirty="0">
                <a:latin typeface="+mj-lt"/>
              </a:rPr>
              <a:t>Remove Words Containing Numbers</a:t>
            </a:r>
            <a:r>
              <a:rPr lang="en-US" sz="2200" dirty="0">
                <a:latin typeface="+mj-lt"/>
              </a:rPr>
              <a:t>: Discard words that contain numerical characters.</a:t>
            </a:r>
          </a:p>
          <a:p>
            <a:pPr marL="742950" lvl="1" indent="-285750">
              <a:buFont typeface="Arial" panose="020B0604020202020204" pitchFamily="34" charset="0"/>
              <a:buChar char="•"/>
            </a:pPr>
            <a:r>
              <a:rPr lang="en-US" sz="2200" b="1" dirty="0">
                <a:latin typeface="+mj-lt"/>
              </a:rPr>
              <a:t>Remove Extra Spaces</a:t>
            </a:r>
            <a:r>
              <a:rPr lang="en-US" sz="2200" dirty="0">
                <a:latin typeface="+mj-lt"/>
              </a:rPr>
              <a:t>: Trim unnecessary spaces from the text.</a:t>
            </a:r>
          </a:p>
          <a:p>
            <a:pPr marL="742950" lvl="1" indent="-285750">
              <a:buFont typeface="Arial" panose="020B0604020202020204" pitchFamily="34" charset="0"/>
              <a:buChar char="•"/>
            </a:pPr>
            <a:r>
              <a:rPr lang="en-US" sz="2200" b="1" dirty="0">
                <a:latin typeface="+mj-lt"/>
              </a:rPr>
              <a:t>Remove Special Characters</a:t>
            </a:r>
            <a:r>
              <a:rPr lang="en-US" sz="2200" dirty="0">
                <a:latin typeface="+mj-lt"/>
              </a:rPr>
              <a:t>: Exclude punctuation and other special characters.</a:t>
            </a:r>
          </a:p>
          <a:p>
            <a:pPr marL="742950" lvl="1" indent="-285750">
              <a:buFont typeface="Arial" panose="020B0604020202020204" pitchFamily="34" charset="0"/>
              <a:buChar char="•"/>
            </a:pPr>
            <a:r>
              <a:rPr lang="en-US" sz="2200" b="1" dirty="0">
                <a:latin typeface="+mj-lt"/>
              </a:rPr>
              <a:t>Stop Words Removal</a:t>
            </a:r>
            <a:r>
              <a:rPr lang="en-US" sz="2200" dirty="0">
                <a:latin typeface="+mj-lt"/>
              </a:rPr>
              <a:t>: Remove common stop words (e.g., "and", "the").</a:t>
            </a:r>
          </a:p>
          <a:p>
            <a:pPr marL="742950" lvl="1" indent="-285750">
              <a:buFont typeface="Arial" panose="020B0604020202020204" pitchFamily="34" charset="0"/>
              <a:buChar char="•"/>
            </a:pPr>
            <a:r>
              <a:rPr lang="en-US" sz="2200" b="1" dirty="0">
                <a:latin typeface="+mj-lt"/>
              </a:rPr>
              <a:t>Lemmatization</a:t>
            </a:r>
            <a:r>
              <a:rPr lang="en-US" sz="2200" dirty="0">
                <a:latin typeface="+mj-lt"/>
              </a:rPr>
              <a:t>: Reduce words to their base or root form.</a:t>
            </a:r>
          </a:p>
        </p:txBody>
      </p:sp>
    </p:spTree>
    <p:extLst>
      <p:ext uri="{BB962C8B-B14F-4D97-AF65-F5344CB8AC3E}">
        <p14:creationId xmlns:p14="http://schemas.microsoft.com/office/powerpoint/2010/main" val="594059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1590" y="3702207"/>
            <a:ext cx="12188825" cy="0"/>
          </a:xfrm>
          <a:prstGeom prst="line">
            <a:avLst/>
          </a:prstGeom>
          <a:ln w="762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588868" y="3612998"/>
            <a:ext cx="178420" cy="1784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2400" dirty="0">
              <a:solidFill>
                <a:srgbClr val="FFFFFF"/>
              </a:solidFill>
              <a:latin typeface="Arial" panose="020B0604020202020204" pitchFamily="34" charset="0"/>
              <a:ea typeface="Arial" panose="020B0604020202020204" pitchFamily="34" charset="0"/>
            </a:endParaRPr>
          </a:p>
        </p:txBody>
      </p:sp>
      <p:sp>
        <p:nvSpPr>
          <p:cNvPr id="22" name="Oval 21"/>
          <p:cNvSpPr/>
          <p:nvPr/>
        </p:nvSpPr>
        <p:spPr>
          <a:xfrm>
            <a:off x="4383199" y="3646030"/>
            <a:ext cx="178420" cy="1784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2400" dirty="0">
              <a:solidFill>
                <a:srgbClr val="FFFFFF"/>
              </a:solidFill>
              <a:latin typeface="Arial" panose="020B0604020202020204" pitchFamily="34" charset="0"/>
              <a:ea typeface="Arial" panose="020B0604020202020204" pitchFamily="34" charset="0"/>
            </a:endParaRPr>
          </a:p>
        </p:txBody>
      </p:sp>
      <p:sp>
        <p:nvSpPr>
          <p:cNvPr id="28" name="Oval 27"/>
          <p:cNvSpPr/>
          <p:nvPr/>
        </p:nvSpPr>
        <p:spPr>
          <a:xfrm>
            <a:off x="10606943" y="3612998"/>
            <a:ext cx="178420" cy="17842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2400" dirty="0">
              <a:solidFill>
                <a:srgbClr val="FFFFFF"/>
              </a:solidFill>
              <a:latin typeface="Arial" panose="020B0604020202020204" pitchFamily="34" charset="0"/>
              <a:ea typeface="Arial" panose="020B0604020202020204" pitchFamily="34" charset="0"/>
            </a:endParaRPr>
          </a:p>
        </p:txBody>
      </p:sp>
      <p:sp>
        <p:nvSpPr>
          <p:cNvPr id="29" name="Oval 28"/>
          <p:cNvSpPr/>
          <p:nvPr/>
        </p:nvSpPr>
        <p:spPr>
          <a:xfrm>
            <a:off x="7443270" y="3612997"/>
            <a:ext cx="178420" cy="17842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en-US" sz="2400" dirty="0">
              <a:solidFill>
                <a:srgbClr val="FFFFFF"/>
              </a:solidFill>
              <a:latin typeface="Arial" panose="020B0604020202020204" pitchFamily="34" charset="0"/>
              <a:ea typeface="Arial" panose="020B0604020202020204" pitchFamily="34" charset="0"/>
            </a:endParaRPr>
          </a:p>
        </p:txBody>
      </p:sp>
      <p:sp>
        <p:nvSpPr>
          <p:cNvPr id="40" name="TextBox 39"/>
          <p:cNvSpPr txBox="1"/>
          <p:nvPr/>
        </p:nvSpPr>
        <p:spPr>
          <a:xfrm>
            <a:off x="6759615" y="3002110"/>
            <a:ext cx="2321647" cy="400110"/>
          </a:xfrm>
          <a:prstGeom prst="rect">
            <a:avLst/>
          </a:prstGeom>
          <a:noFill/>
        </p:spPr>
        <p:txBody>
          <a:bodyPr wrap="square" rtlCol="0" anchor="ctr" anchorCtr="0">
            <a:spAutoFit/>
          </a:bodyPr>
          <a:lstStyle/>
          <a:p>
            <a:pPr algn="ctr" defTabSz="914377"/>
            <a:r>
              <a:rPr lang="en-IN" altLang="en-US" sz="2000" b="1" dirty="0">
                <a:solidFill>
                  <a:schemeClr val="tx2"/>
                </a:solidFill>
                <a:latin typeface="Arial" panose="020B0604020202020204" pitchFamily="34" charset="0"/>
                <a:ea typeface="Arial" panose="020B0604020202020204" pitchFamily="34" charset="0"/>
                <a:cs typeface="Arial" panose="020B0604020202020204" pitchFamily="34" charset="0"/>
              </a:rPr>
              <a:t>Training Models</a:t>
            </a:r>
          </a:p>
        </p:txBody>
      </p:sp>
      <p:sp>
        <p:nvSpPr>
          <p:cNvPr id="41" name="Shape 2645"/>
          <p:cNvSpPr/>
          <p:nvPr/>
        </p:nvSpPr>
        <p:spPr>
          <a:xfrm>
            <a:off x="4226803" y="4025185"/>
            <a:ext cx="491212" cy="357247"/>
          </a:xfrm>
          <a:custGeom>
            <a:avLst/>
            <a:gdLst/>
            <a:ahLst/>
            <a:cxnLst>
              <a:cxn ang="0">
                <a:pos x="wd2" y="hd2"/>
              </a:cxn>
              <a:cxn ang="5400000">
                <a:pos x="wd2" y="hd2"/>
              </a:cxn>
              <a:cxn ang="10800000">
                <a:pos x="wd2" y="hd2"/>
              </a:cxn>
              <a:cxn ang="16200000">
                <a:pos x="wd2" y="hd2"/>
              </a:cxn>
            </a:cxnLst>
            <a:rect l="0" t="0" r="r" b="b"/>
            <a:pathLst>
              <a:path w="21600" h="21600" extrusionOk="0">
                <a:moveTo>
                  <a:pt x="1408" y="20250"/>
                </a:moveTo>
                <a:lnTo>
                  <a:pt x="2740" y="17504"/>
                </a:lnTo>
                <a:cubicBezTo>
                  <a:pt x="2807" y="17526"/>
                  <a:pt x="2874" y="17550"/>
                  <a:pt x="2945" y="17550"/>
                </a:cubicBezTo>
                <a:lnTo>
                  <a:pt x="18655" y="17550"/>
                </a:lnTo>
                <a:cubicBezTo>
                  <a:pt x="18726" y="17550"/>
                  <a:pt x="18793" y="17526"/>
                  <a:pt x="18860" y="17504"/>
                </a:cubicBezTo>
                <a:lnTo>
                  <a:pt x="20192" y="20250"/>
                </a:lnTo>
                <a:cubicBezTo>
                  <a:pt x="20192" y="20250"/>
                  <a:pt x="1408" y="20250"/>
                  <a:pt x="1408" y="20250"/>
                </a:cubicBezTo>
                <a:close/>
                <a:moveTo>
                  <a:pt x="2945" y="1350"/>
                </a:moveTo>
                <a:lnTo>
                  <a:pt x="18655" y="1350"/>
                </a:lnTo>
                <a:lnTo>
                  <a:pt x="18655" y="16200"/>
                </a:lnTo>
                <a:lnTo>
                  <a:pt x="2945" y="16200"/>
                </a:lnTo>
                <a:cubicBezTo>
                  <a:pt x="2945" y="16200"/>
                  <a:pt x="2945" y="1350"/>
                  <a:pt x="2945" y="1350"/>
                </a:cubicBezTo>
                <a:close/>
                <a:moveTo>
                  <a:pt x="21510" y="20558"/>
                </a:moveTo>
                <a:lnTo>
                  <a:pt x="21518" y="20551"/>
                </a:lnTo>
                <a:lnTo>
                  <a:pt x="19591" y="16577"/>
                </a:lnTo>
                <a:cubicBezTo>
                  <a:pt x="19617" y="16457"/>
                  <a:pt x="19636" y="16332"/>
                  <a:pt x="19636" y="16200"/>
                </a:cubicBezTo>
                <a:lnTo>
                  <a:pt x="19636" y="1350"/>
                </a:lnTo>
                <a:cubicBezTo>
                  <a:pt x="19636" y="605"/>
                  <a:pt x="19197" y="0"/>
                  <a:pt x="18655" y="0"/>
                </a:cubicBezTo>
                <a:lnTo>
                  <a:pt x="2945" y="0"/>
                </a:lnTo>
                <a:cubicBezTo>
                  <a:pt x="2403" y="0"/>
                  <a:pt x="1964" y="605"/>
                  <a:pt x="1964" y="1350"/>
                </a:cubicBezTo>
                <a:lnTo>
                  <a:pt x="1964" y="16200"/>
                </a:lnTo>
                <a:cubicBezTo>
                  <a:pt x="1964" y="16332"/>
                  <a:pt x="1983" y="16457"/>
                  <a:pt x="2009" y="16577"/>
                </a:cubicBezTo>
                <a:lnTo>
                  <a:pt x="82" y="20551"/>
                </a:lnTo>
                <a:lnTo>
                  <a:pt x="90" y="20558"/>
                </a:lnTo>
                <a:cubicBezTo>
                  <a:pt x="38" y="20665"/>
                  <a:pt x="0" y="20787"/>
                  <a:pt x="0" y="20925"/>
                </a:cubicBezTo>
                <a:cubicBezTo>
                  <a:pt x="0" y="21298"/>
                  <a:pt x="220" y="21600"/>
                  <a:pt x="491" y="21600"/>
                </a:cubicBezTo>
                <a:lnTo>
                  <a:pt x="21109" y="21600"/>
                </a:lnTo>
                <a:cubicBezTo>
                  <a:pt x="21380" y="21600"/>
                  <a:pt x="21600" y="21298"/>
                  <a:pt x="21600" y="20925"/>
                </a:cubicBezTo>
                <a:cubicBezTo>
                  <a:pt x="21600" y="20787"/>
                  <a:pt x="21562" y="20665"/>
                  <a:pt x="21510" y="20558"/>
                </a:cubicBezTo>
              </a:path>
            </a:pathLst>
          </a:custGeom>
          <a:solidFill>
            <a:schemeClr val="accent2"/>
          </a:solidFill>
          <a:ln w="12700">
            <a:miter lim="400000"/>
          </a:ln>
        </p:spPr>
        <p:txBody>
          <a:bodyPr lIns="19045" tIns="19045" rIns="19045" bIns="19045" anchor="ctr"/>
          <a:lstStyle/>
          <a:p>
            <a:pPr defTabSz="228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Arial" panose="020B0604020202020204" pitchFamily="34" charset="0"/>
              <a:ea typeface="Arial" panose="020B0604020202020204" pitchFamily="34" charset="0"/>
              <a:cs typeface="Arial" panose="020B0604020202020204" pitchFamily="34" charset="0"/>
              <a:sym typeface="Gill Sans"/>
            </a:endParaRPr>
          </a:p>
        </p:txBody>
      </p:sp>
      <p:sp>
        <p:nvSpPr>
          <p:cNvPr id="44" name="Shape 2547"/>
          <p:cNvSpPr/>
          <p:nvPr/>
        </p:nvSpPr>
        <p:spPr>
          <a:xfrm>
            <a:off x="7271783" y="4114396"/>
            <a:ext cx="491213" cy="491213"/>
          </a:xfrm>
          <a:custGeom>
            <a:avLst/>
            <a:gdLst/>
            <a:ahLst/>
            <a:cxnLst>
              <a:cxn ang="0">
                <a:pos x="wd2" y="hd2"/>
              </a:cxn>
              <a:cxn ang="5400000">
                <a:pos x="wd2" y="hd2"/>
              </a:cxn>
              <a:cxn ang="10800000">
                <a:pos x="wd2" y="hd2"/>
              </a:cxn>
              <a:cxn ang="16200000">
                <a:pos x="wd2" y="hd2"/>
              </a:cxn>
            </a:cxnLst>
            <a:rect l="0" t="0" r="r" b="b"/>
            <a:pathLst>
              <a:path w="21600" h="21600" extrusionOk="0">
                <a:moveTo>
                  <a:pt x="18073" y="17379"/>
                </a:moveTo>
                <a:lnTo>
                  <a:pt x="15643" y="14949"/>
                </a:lnTo>
                <a:cubicBezTo>
                  <a:pt x="16600" y="13832"/>
                  <a:pt x="17182" y="12386"/>
                  <a:pt x="17182" y="10800"/>
                </a:cubicBezTo>
                <a:cubicBezTo>
                  <a:pt x="17182" y="9214"/>
                  <a:pt x="16600" y="7767"/>
                  <a:pt x="15643" y="6651"/>
                </a:cubicBezTo>
                <a:lnTo>
                  <a:pt x="18073" y="4221"/>
                </a:lnTo>
                <a:cubicBezTo>
                  <a:pt x="19649" y="5963"/>
                  <a:pt x="20618" y="8266"/>
                  <a:pt x="20618" y="10800"/>
                </a:cubicBezTo>
                <a:cubicBezTo>
                  <a:pt x="20618" y="13335"/>
                  <a:pt x="19649" y="15637"/>
                  <a:pt x="18073" y="17379"/>
                </a:cubicBezTo>
                <a:moveTo>
                  <a:pt x="10800" y="20619"/>
                </a:moveTo>
                <a:cubicBezTo>
                  <a:pt x="8265" y="20619"/>
                  <a:pt x="5963" y="19650"/>
                  <a:pt x="4221" y="18073"/>
                </a:cubicBezTo>
                <a:lnTo>
                  <a:pt x="6651" y="15643"/>
                </a:lnTo>
                <a:cubicBezTo>
                  <a:pt x="7767" y="16600"/>
                  <a:pt x="9214" y="17182"/>
                  <a:pt x="10800" y="17182"/>
                </a:cubicBezTo>
                <a:cubicBezTo>
                  <a:pt x="12386" y="17182"/>
                  <a:pt x="13833" y="16600"/>
                  <a:pt x="14949" y="15643"/>
                </a:cubicBezTo>
                <a:lnTo>
                  <a:pt x="17379" y="18073"/>
                </a:lnTo>
                <a:cubicBezTo>
                  <a:pt x="15637" y="19650"/>
                  <a:pt x="13334" y="20619"/>
                  <a:pt x="10800" y="20619"/>
                </a:cubicBezTo>
                <a:moveTo>
                  <a:pt x="982" y="10800"/>
                </a:moveTo>
                <a:cubicBezTo>
                  <a:pt x="982" y="8266"/>
                  <a:pt x="1950" y="5963"/>
                  <a:pt x="3527" y="4221"/>
                </a:cubicBezTo>
                <a:lnTo>
                  <a:pt x="5957" y="6651"/>
                </a:lnTo>
                <a:cubicBezTo>
                  <a:pt x="4999" y="7767"/>
                  <a:pt x="4418" y="9214"/>
                  <a:pt x="4418" y="10800"/>
                </a:cubicBezTo>
                <a:cubicBezTo>
                  <a:pt x="4418" y="12386"/>
                  <a:pt x="4999" y="13832"/>
                  <a:pt x="5957" y="14949"/>
                </a:cubicBezTo>
                <a:lnTo>
                  <a:pt x="3527" y="17379"/>
                </a:lnTo>
                <a:cubicBezTo>
                  <a:pt x="1950" y="15637"/>
                  <a:pt x="982" y="13335"/>
                  <a:pt x="982" y="10800"/>
                </a:cubicBezTo>
                <a:moveTo>
                  <a:pt x="16200" y="10800"/>
                </a:moveTo>
                <a:cubicBezTo>
                  <a:pt x="16200" y="13782"/>
                  <a:pt x="13782" y="16200"/>
                  <a:pt x="10800" y="16200"/>
                </a:cubicBezTo>
                <a:cubicBezTo>
                  <a:pt x="7817" y="16200"/>
                  <a:pt x="5400" y="13782"/>
                  <a:pt x="5400" y="10800"/>
                </a:cubicBezTo>
                <a:cubicBezTo>
                  <a:pt x="5400" y="7817"/>
                  <a:pt x="7817" y="5400"/>
                  <a:pt x="10800" y="5400"/>
                </a:cubicBezTo>
                <a:cubicBezTo>
                  <a:pt x="13782" y="5400"/>
                  <a:pt x="16200" y="7817"/>
                  <a:pt x="16200" y="10800"/>
                </a:cubicBezTo>
                <a:moveTo>
                  <a:pt x="10800" y="982"/>
                </a:moveTo>
                <a:cubicBezTo>
                  <a:pt x="13334" y="982"/>
                  <a:pt x="15637" y="1950"/>
                  <a:pt x="17379" y="3527"/>
                </a:cubicBezTo>
                <a:lnTo>
                  <a:pt x="14949" y="5957"/>
                </a:lnTo>
                <a:cubicBezTo>
                  <a:pt x="13832" y="4999"/>
                  <a:pt x="12386" y="4418"/>
                  <a:pt x="10800" y="4418"/>
                </a:cubicBezTo>
                <a:cubicBezTo>
                  <a:pt x="9214" y="4418"/>
                  <a:pt x="7767" y="4999"/>
                  <a:pt x="6651" y="5957"/>
                </a:cubicBezTo>
                <a:lnTo>
                  <a:pt x="4221" y="3527"/>
                </a:lnTo>
                <a:cubicBezTo>
                  <a:pt x="5963" y="1950"/>
                  <a:pt x="8265" y="982"/>
                  <a:pt x="10800" y="982"/>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accent4"/>
          </a:solidFill>
          <a:ln w="12700">
            <a:miter lim="400000"/>
          </a:ln>
        </p:spPr>
        <p:txBody>
          <a:bodyPr lIns="19045" tIns="19045" rIns="19045" bIns="19045" anchor="ctr"/>
          <a:lstStyle/>
          <a:p>
            <a:pPr defTabSz="228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Arial" panose="020B0604020202020204" pitchFamily="34" charset="0"/>
              <a:ea typeface="Arial" panose="020B0604020202020204" pitchFamily="34" charset="0"/>
              <a:cs typeface="Arial" panose="020B0604020202020204" pitchFamily="34" charset="0"/>
              <a:sym typeface="Gill Sans"/>
            </a:endParaRPr>
          </a:p>
        </p:txBody>
      </p:sp>
      <p:sp>
        <p:nvSpPr>
          <p:cNvPr id="46" name="Shape 2687"/>
          <p:cNvSpPr/>
          <p:nvPr/>
        </p:nvSpPr>
        <p:spPr>
          <a:xfrm>
            <a:off x="10448324" y="2830360"/>
            <a:ext cx="491213" cy="491213"/>
          </a:xfrm>
          <a:prstGeom prst="verticalScroll">
            <a:avLst/>
          </a:prstGeom>
          <a:solidFill>
            <a:schemeClr val="accent4">
              <a:lumMod val="20000"/>
              <a:lumOff val="80000"/>
            </a:schemeClr>
          </a:solidFill>
          <a:ln w="12700">
            <a:solidFill>
              <a:schemeClr val="accent3">
                <a:lumMod val="75000"/>
              </a:schemeClr>
            </a:solidFill>
            <a:miter lim="400000"/>
          </a:ln>
        </p:spPr>
        <p:txBody>
          <a:bodyPr lIns="19045" tIns="19045" rIns="19045" bIns="19045" anchor="ctr"/>
          <a:lstStyle/>
          <a:p>
            <a:pPr defTabSz="228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Arial" panose="020B0604020202020204" pitchFamily="34" charset="0"/>
              <a:ea typeface="Arial" panose="020B0604020202020204" pitchFamily="34" charset="0"/>
              <a:cs typeface="Arial" panose="020B0604020202020204" pitchFamily="34" charset="0"/>
              <a:sym typeface="Gill Sans"/>
            </a:endParaRPr>
          </a:p>
        </p:txBody>
      </p:sp>
      <p:sp>
        <p:nvSpPr>
          <p:cNvPr id="48" name="TextBox 47"/>
          <p:cNvSpPr txBox="1"/>
          <p:nvPr/>
        </p:nvSpPr>
        <p:spPr>
          <a:xfrm>
            <a:off x="3412617" y="2979119"/>
            <a:ext cx="2664512" cy="400110"/>
          </a:xfrm>
          <a:prstGeom prst="rect">
            <a:avLst/>
          </a:prstGeom>
          <a:noFill/>
        </p:spPr>
        <p:txBody>
          <a:bodyPr wrap="none" rtlCol="0" anchor="ctr" anchorCtr="0">
            <a:spAutoFit/>
          </a:bodyPr>
          <a:lstStyle/>
          <a:p>
            <a:pPr algn="ctr" defTabSz="914377"/>
            <a:r>
              <a:rPr lang="en-IN" altLang="en-US" sz="2000" b="1" dirty="0">
                <a:solidFill>
                  <a:schemeClr val="tx2"/>
                </a:solidFill>
                <a:latin typeface="Arial" panose="020B0604020202020204" pitchFamily="34" charset="0"/>
                <a:ea typeface="Arial" panose="020B0604020202020204" pitchFamily="34" charset="0"/>
                <a:cs typeface="Arial" panose="020B0604020202020204" pitchFamily="34" charset="0"/>
              </a:rPr>
              <a:t>Feature Engineering</a:t>
            </a:r>
          </a:p>
        </p:txBody>
      </p:sp>
      <p:sp>
        <p:nvSpPr>
          <p:cNvPr id="50" name="TextBox 49"/>
          <p:cNvSpPr txBox="1"/>
          <p:nvPr/>
        </p:nvSpPr>
        <p:spPr>
          <a:xfrm>
            <a:off x="9651755" y="4133945"/>
            <a:ext cx="2084353" cy="400110"/>
          </a:xfrm>
          <a:prstGeom prst="rect">
            <a:avLst/>
          </a:prstGeom>
          <a:noFill/>
        </p:spPr>
        <p:txBody>
          <a:bodyPr wrap="none" rtlCol="0" anchor="ctr" anchorCtr="0">
            <a:spAutoFit/>
          </a:bodyPr>
          <a:lstStyle/>
          <a:p>
            <a:pPr algn="ctr" defTabSz="914377"/>
            <a:r>
              <a:rPr lang="en-IN" altLang="en-US" sz="2000" b="1" dirty="0">
                <a:solidFill>
                  <a:schemeClr val="tx2"/>
                </a:solidFill>
                <a:latin typeface="Arial" panose="020B0604020202020204" pitchFamily="34" charset="0"/>
                <a:ea typeface="Arial" panose="020B0604020202020204" pitchFamily="34" charset="0"/>
                <a:cs typeface="Arial" panose="020B0604020202020204" pitchFamily="34" charset="0"/>
              </a:rPr>
              <a:t>Result Analysis</a:t>
            </a:r>
          </a:p>
        </p:txBody>
      </p:sp>
      <p:sp>
        <p:nvSpPr>
          <p:cNvPr id="51" name="TextBox 50"/>
          <p:cNvSpPr txBox="1"/>
          <p:nvPr/>
        </p:nvSpPr>
        <p:spPr>
          <a:xfrm>
            <a:off x="632969" y="4041069"/>
            <a:ext cx="2268638" cy="707886"/>
          </a:xfrm>
          <a:prstGeom prst="rect">
            <a:avLst/>
          </a:prstGeom>
          <a:noFill/>
        </p:spPr>
        <p:txBody>
          <a:bodyPr wrap="square" rtlCol="0" anchor="ctr" anchorCtr="0">
            <a:spAutoFit/>
          </a:bodyPr>
          <a:lstStyle/>
          <a:p>
            <a:pPr algn="ctr" defTabSz="914377"/>
            <a:r>
              <a:rPr lang="en-IN" altLang="en-US" sz="2000" b="1" dirty="0">
                <a:solidFill>
                  <a:schemeClr val="tx2"/>
                </a:solidFill>
                <a:latin typeface="Arial" panose="020B0604020202020204" pitchFamily="34" charset="0"/>
                <a:ea typeface="Arial" panose="020B0604020202020204" pitchFamily="34" charset="0"/>
                <a:cs typeface="Arial" panose="020B0604020202020204" pitchFamily="34" charset="0"/>
              </a:rPr>
              <a:t> Data Preprocessing</a:t>
            </a:r>
          </a:p>
        </p:txBody>
      </p:sp>
      <p:sp>
        <p:nvSpPr>
          <p:cNvPr id="24" name="TextBox 12"/>
          <p:cNvSpPr txBox="1"/>
          <p:nvPr/>
        </p:nvSpPr>
        <p:spPr>
          <a:xfrm>
            <a:off x="3039943" y="542505"/>
            <a:ext cx="6112122" cy="647550"/>
          </a:xfrm>
          <a:prstGeom prst="rect">
            <a:avLst/>
          </a:prstGeom>
          <a:noFill/>
        </p:spPr>
        <p:txBody>
          <a:bodyPr wrap="none" rtlCol="0">
            <a:spAutoFit/>
          </a:bodyPr>
          <a:lstStyle/>
          <a:p>
            <a:pPr algn="ctr" defTabSz="914377">
              <a:lnSpc>
                <a:spcPct val="80000"/>
              </a:lnSpc>
              <a:defRPr/>
            </a:pPr>
            <a:r>
              <a:rPr lang="en-IN" altLang="en-US" sz="4400" b="1" spc="600" dirty="0">
                <a:solidFill>
                  <a:schemeClr val="tx2"/>
                </a:solidFill>
                <a:latin typeface="+mj-lt"/>
                <a:ea typeface="Arial" panose="020B0604020202020204" pitchFamily="34" charset="0"/>
                <a:cs typeface="Arial" panose="020B0604020202020204" pitchFamily="34" charset="0"/>
              </a:rPr>
              <a:t>Modeling Approach</a:t>
            </a:r>
          </a:p>
        </p:txBody>
      </p:sp>
      <p:sp>
        <p:nvSpPr>
          <p:cNvPr id="25" name="TextBox 14"/>
          <p:cNvSpPr txBox="1"/>
          <p:nvPr/>
        </p:nvSpPr>
        <p:spPr>
          <a:xfrm>
            <a:off x="3649486" y="1246232"/>
            <a:ext cx="4482269" cy="461665"/>
          </a:xfrm>
          <a:prstGeom prst="rect">
            <a:avLst/>
          </a:prstGeom>
          <a:noFill/>
        </p:spPr>
        <p:txBody>
          <a:bodyPr wrap="square" rtlCol="0">
            <a:spAutoFit/>
          </a:bodyPr>
          <a:lstStyle/>
          <a:p>
            <a:pPr algn="ctr" defTabSz="914377">
              <a:lnSpc>
                <a:spcPct val="80000"/>
              </a:lnSpc>
              <a:defRPr/>
            </a:pPr>
            <a:r>
              <a:rPr lang="en-IN" altLang="en-US" sz="3000" dirty="0">
                <a:solidFill>
                  <a:srgbClr val="999999"/>
                </a:solidFill>
                <a:latin typeface="Arial" panose="020B0604020202020204" pitchFamily="34" charset="0"/>
                <a:ea typeface="Arial" panose="020B0604020202020204" pitchFamily="34" charset="0"/>
                <a:cs typeface="Arial" panose="020B0604020202020204" pitchFamily="34" charset="0"/>
              </a:rPr>
              <a:t>Project  work flow </a:t>
            </a:r>
          </a:p>
        </p:txBody>
      </p:sp>
      <p:sp>
        <p:nvSpPr>
          <p:cNvPr id="54" name="Shape 2621"/>
          <p:cNvSpPr/>
          <p:nvPr/>
        </p:nvSpPr>
        <p:spPr>
          <a:xfrm>
            <a:off x="1390078" y="3043229"/>
            <a:ext cx="576000" cy="336000"/>
          </a:xfrm>
          <a:custGeom>
            <a:avLst/>
            <a:gdLst/>
            <a:ahLst/>
            <a:cxnLst>
              <a:cxn ang="0">
                <a:pos x="wd2" y="hd2"/>
              </a:cxn>
              <a:cxn ang="5400000">
                <a:pos x="wd2" y="hd2"/>
              </a:cxn>
              <a:cxn ang="10800000">
                <a:pos x="wd2" y="hd2"/>
              </a:cxn>
              <a:cxn ang="16200000">
                <a:pos x="wd2" y="hd2"/>
              </a:cxn>
            </a:cxnLst>
            <a:rect l="0" t="0" r="r" b="b"/>
            <a:pathLst>
              <a:path w="21600" h="21600" extrusionOk="0">
                <a:moveTo>
                  <a:pt x="10800" y="20057"/>
                </a:moveTo>
                <a:cubicBezTo>
                  <a:pt x="5378" y="20057"/>
                  <a:pt x="982" y="13445"/>
                  <a:pt x="982" y="10800"/>
                </a:cubicBezTo>
                <a:cubicBezTo>
                  <a:pt x="982" y="8155"/>
                  <a:pt x="5378" y="1543"/>
                  <a:pt x="10800" y="1543"/>
                </a:cubicBezTo>
                <a:cubicBezTo>
                  <a:pt x="16223" y="1543"/>
                  <a:pt x="20618" y="8155"/>
                  <a:pt x="20618" y="10800"/>
                </a:cubicBezTo>
                <a:cubicBezTo>
                  <a:pt x="20618" y="13445"/>
                  <a:pt x="16223" y="20057"/>
                  <a:pt x="10800" y="20057"/>
                </a:cubicBezTo>
                <a:moveTo>
                  <a:pt x="10800" y="0"/>
                </a:moveTo>
                <a:cubicBezTo>
                  <a:pt x="4835" y="0"/>
                  <a:pt x="0" y="7714"/>
                  <a:pt x="0" y="10800"/>
                </a:cubicBezTo>
                <a:cubicBezTo>
                  <a:pt x="0" y="13886"/>
                  <a:pt x="4835" y="21600"/>
                  <a:pt x="10800" y="21600"/>
                </a:cubicBezTo>
                <a:cubicBezTo>
                  <a:pt x="16765" y="21600"/>
                  <a:pt x="21600" y="13886"/>
                  <a:pt x="21600" y="10800"/>
                </a:cubicBezTo>
                <a:cubicBezTo>
                  <a:pt x="21600" y="7714"/>
                  <a:pt x="16765" y="0"/>
                  <a:pt x="10800" y="0"/>
                </a:cubicBezTo>
                <a:moveTo>
                  <a:pt x="10800" y="16971"/>
                </a:moveTo>
                <a:cubicBezTo>
                  <a:pt x="8631" y="16971"/>
                  <a:pt x="6873" y="14209"/>
                  <a:pt x="6873" y="10800"/>
                </a:cubicBezTo>
                <a:cubicBezTo>
                  <a:pt x="6873" y="7392"/>
                  <a:pt x="8631" y="4629"/>
                  <a:pt x="10800" y="4629"/>
                </a:cubicBezTo>
                <a:cubicBezTo>
                  <a:pt x="12969" y="4629"/>
                  <a:pt x="14727" y="7392"/>
                  <a:pt x="14727" y="10800"/>
                </a:cubicBezTo>
                <a:cubicBezTo>
                  <a:pt x="14727" y="14209"/>
                  <a:pt x="12969" y="16971"/>
                  <a:pt x="10800" y="16971"/>
                </a:cubicBezTo>
                <a:moveTo>
                  <a:pt x="10800" y="3087"/>
                </a:moveTo>
                <a:cubicBezTo>
                  <a:pt x="8088" y="3087"/>
                  <a:pt x="5891" y="6540"/>
                  <a:pt x="5891" y="10800"/>
                </a:cubicBezTo>
                <a:cubicBezTo>
                  <a:pt x="5891" y="15061"/>
                  <a:pt x="8088" y="18514"/>
                  <a:pt x="10800" y="18514"/>
                </a:cubicBezTo>
                <a:cubicBezTo>
                  <a:pt x="13512" y="18514"/>
                  <a:pt x="15709" y="15061"/>
                  <a:pt x="15709" y="10800"/>
                </a:cubicBezTo>
                <a:cubicBezTo>
                  <a:pt x="15709" y="6540"/>
                  <a:pt x="13512" y="3087"/>
                  <a:pt x="10800" y="3087"/>
                </a:cubicBezTo>
                <a:moveTo>
                  <a:pt x="10800" y="8486"/>
                </a:moveTo>
                <a:cubicBezTo>
                  <a:pt x="9987" y="8486"/>
                  <a:pt x="9327" y="9523"/>
                  <a:pt x="9327" y="10800"/>
                </a:cubicBezTo>
                <a:cubicBezTo>
                  <a:pt x="9327" y="12078"/>
                  <a:pt x="9987" y="13114"/>
                  <a:pt x="10800" y="13114"/>
                </a:cubicBezTo>
                <a:cubicBezTo>
                  <a:pt x="11613" y="13114"/>
                  <a:pt x="12273" y="12078"/>
                  <a:pt x="12273" y="10800"/>
                </a:cubicBezTo>
                <a:cubicBezTo>
                  <a:pt x="12273" y="9523"/>
                  <a:pt x="11613" y="8486"/>
                  <a:pt x="10800" y="8486"/>
                </a:cubicBezTo>
              </a:path>
            </a:pathLst>
          </a:custGeom>
          <a:solidFill>
            <a:schemeClr val="accent1">
              <a:lumMod val="75000"/>
            </a:schemeClr>
          </a:solidFill>
          <a:ln w="12700">
            <a:solidFill>
              <a:schemeClr val="accent1">
                <a:lumMod val="75000"/>
              </a:schemeClr>
            </a:solidFill>
            <a:miter lim="400000"/>
          </a:ln>
        </p:spPr>
        <p:txBody>
          <a:bodyPr lIns="19045" tIns="19045" rIns="19045" bIns="19045" anchor="ctr"/>
          <a:lstStyle/>
          <a:p>
            <a:pPr defTabSz="22859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1500" dirty="0">
              <a:solidFill>
                <a:srgbClr val="FFFFFF"/>
              </a:solidFill>
              <a:effectLst>
                <a:outerShdw blurRad="38100" dist="12700" dir="5400000" rotWithShape="0">
                  <a:srgbClr val="000000">
                    <a:alpha val="50000"/>
                  </a:srgbClr>
                </a:outerShdw>
              </a:effectLst>
              <a:latin typeface="Arial" panose="020B0604020202020204" pitchFamily="34" charset="0"/>
              <a:ea typeface="Arial" panose="020B0604020202020204" pitchFamily="34" charset="0"/>
              <a:cs typeface="Arial" panose="020B0604020202020204" pitchFamily="34" charset="0"/>
              <a:sym typeface="Gill Sans"/>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9EA8469-4AF4-5B87-A12B-5360F9625A16}"/>
              </a:ext>
            </a:extLst>
          </p:cNvPr>
          <p:cNvSpPr>
            <a:spLocks noGrp="1"/>
          </p:cNvSpPr>
          <p:nvPr>
            <p:ph type="sldNum" sz="quarter" idx="53"/>
          </p:nvPr>
        </p:nvSpPr>
        <p:spPr/>
        <p:txBody>
          <a:bodyPr/>
          <a:lstStyle/>
          <a:p>
            <a:fld id="{47FEACEE-25B4-4A2D-B147-27296E36371D}" type="slidenum">
              <a:rPr lang="en-US" altLang="zh-CN" smtClean="0"/>
              <a:pPr/>
              <a:t>8</a:t>
            </a:fld>
            <a:endParaRPr lang="en-US" altLang="zh-CN" dirty="0"/>
          </a:p>
        </p:txBody>
      </p:sp>
      <p:sp>
        <p:nvSpPr>
          <p:cNvPr id="8" name="TextBox 7">
            <a:extLst>
              <a:ext uri="{FF2B5EF4-FFF2-40B4-BE49-F238E27FC236}">
                <a16:creationId xmlns:a16="http://schemas.microsoft.com/office/drawing/2014/main" id="{D9272471-B212-553C-6B44-9346FBF833A1}"/>
              </a:ext>
            </a:extLst>
          </p:cNvPr>
          <p:cNvSpPr txBox="1"/>
          <p:nvPr/>
        </p:nvSpPr>
        <p:spPr>
          <a:xfrm>
            <a:off x="1796969" y="409353"/>
            <a:ext cx="8828589" cy="1189236"/>
          </a:xfrm>
          <a:prstGeom prst="rect">
            <a:avLst/>
          </a:prstGeom>
          <a:noFill/>
        </p:spPr>
        <p:txBody>
          <a:bodyPr wrap="square">
            <a:spAutoFit/>
          </a:bodyPr>
          <a:lstStyle/>
          <a:p>
            <a:pPr algn="ctr" defTabSz="685800">
              <a:lnSpc>
                <a:spcPct val="80000"/>
              </a:lnSpc>
              <a:defRPr/>
            </a:pPr>
            <a:r>
              <a:rPr lang="en-IN" altLang="en-US" sz="4400" b="1" spc="450" dirty="0">
                <a:solidFill>
                  <a:schemeClr val="tx2"/>
                </a:solidFill>
                <a:latin typeface="+mj-lt"/>
                <a:ea typeface="Arial" panose="020B0604020202020204" pitchFamily="34" charset="0"/>
                <a:cs typeface="Arial" panose="020B0604020202020204" pitchFamily="34" charset="0"/>
              </a:rPr>
              <a:t>Models Build and Hyperparameter Tuning</a:t>
            </a:r>
          </a:p>
        </p:txBody>
      </p:sp>
      <p:sp>
        <p:nvSpPr>
          <p:cNvPr id="10" name="TextBox 9">
            <a:extLst>
              <a:ext uri="{FF2B5EF4-FFF2-40B4-BE49-F238E27FC236}">
                <a16:creationId xmlns:a16="http://schemas.microsoft.com/office/drawing/2014/main" id="{D6A74F58-73E6-2ECC-B006-8BD5CF000694}"/>
              </a:ext>
            </a:extLst>
          </p:cNvPr>
          <p:cNvSpPr txBox="1"/>
          <p:nvPr/>
        </p:nvSpPr>
        <p:spPr>
          <a:xfrm>
            <a:off x="884016" y="5144193"/>
            <a:ext cx="6094070" cy="461665"/>
          </a:xfrm>
          <a:prstGeom prst="rect">
            <a:avLst/>
          </a:prstGeom>
          <a:noFill/>
        </p:spPr>
        <p:txBody>
          <a:bodyPr wrap="square">
            <a:spAutoFit/>
          </a:bodyPr>
          <a:lstStyle/>
          <a:p>
            <a:r>
              <a:rPr lang="en-IN" sz="2400" b="1" dirty="0"/>
              <a:t>Logistic Regression</a:t>
            </a:r>
          </a:p>
        </p:txBody>
      </p:sp>
      <p:sp>
        <p:nvSpPr>
          <p:cNvPr id="12" name="TextBox 11">
            <a:extLst>
              <a:ext uri="{FF2B5EF4-FFF2-40B4-BE49-F238E27FC236}">
                <a16:creationId xmlns:a16="http://schemas.microsoft.com/office/drawing/2014/main" id="{00C34C1A-1EDD-2345-BAF5-AF4913F0B478}"/>
              </a:ext>
            </a:extLst>
          </p:cNvPr>
          <p:cNvSpPr txBox="1"/>
          <p:nvPr/>
        </p:nvSpPr>
        <p:spPr>
          <a:xfrm>
            <a:off x="4146631" y="5144194"/>
            <a:ext cx="3481085" cy="830997"/>
          </a:xfrm>
          <a:prstGeom prst="rect">
            <a:avLst/>
          </a:prstGeom>
          <a:noFill/>
        </p:spPr>
        <p:txBody>
          <a:bodyPr wrap="square">
            <a:spAutoFit/>
          </a:bodyPr>
          <a:lstStyle/>
          <a:p>
            <a:r>
              <a:rPr lang="en-IN" sz="2400" b="1" dirty="0"/>
              <a:t>LSTM (Long Short-Term                  Memory)</a:t>
            </a:r>
            <a:endParaRPr lang="en-IN" sz="2400" dirty="0"/>
          </a:p>
        </p:txBody>
      </p:sp>
      <p:sp>
        <p:nvSpPr>
          <p:cNvPr id="14" name="TextBox 13">
            <a:extLst>
              <a:ext uri="{FF2B5EF4-FFF2-40B4-BE49-F238E27FC236}">
                <a16:creationId xmlns:a16="http://schemas.microsoft.com/office/drawing/2014/main" id="{281DA338-AB2E-0206-ECF7-67B539E9890F}"/>
              </a:ext>
            </a:extLst>
          </p:cNvPr>
          <p:cNvSpPr txBox="1"/>
          <p:nvPr/>
        </p:nvSpPr>
        <p:spPr>
          <a:xfrm>
            <a:off x="8058876" y="5144193"/>
            <a:ext cx="2890776" cy="830997"/>
          </a:xfrm>
          <a:prstGeom prst="rect">
            <a:avLst/>
          </a:prstGeom>
          <a:noFill/>
        </p:spPr>
        <p:txBody>
          <a:bodyPr wrap="square">
            <a:spAutoFit/>
          </a:bodyPr>
          <a:lstStyle/>
          <a:p>
            <a:r>
              <a:rPr lang="en-IN" sz="2400" b="1" dirty="0"/>
              <a:t>CNN (Convolutional Neural Network)</a:t>
            </a:r>
            <a:endParaRPr lang="en-IN" sz="2400" dirty="0"/>
          </a:p>
        </p:txBody>
      </p:sp>
      <p:pic>
        <p:nvPicPr>
          <p:cNvPr id="16" name="Picture 15">
            <a:extLst>
              <a:ext uri="{FF2B5EF4-FFF2-40B4-BE49-F238E27FC236}">
                <a16:creationId xmlns:a16="http://schemas.microsoft.com/office/drawing/2014/main" id="{39AD182E-30EB-EC4B-DD4A-7896773E0C44}"/>
              </a:ext>
            </a:extLst>
          </p:cNvPr>
          <p:cNvPicPr>
            <a:picLocks noChangeAspect="1"/>
          </p:cNvPicPr>
          <p:nvPr/>
        </p:nvPicPr>
        <p:blipFill>
          <a:blip r:embed="rId2"/>
          <a:stretch>
            <a:fillRect/>
          </a:stretch>
        </p:blipFill>
        <p:spPr>
          <a:xfrm>
            <a:off x="884016" y="2492018"/>
            <a:ext cx="2673030" cy="2330450"/>
          </a:xfrm>
          <a:prstGeom prst="rect">
            <a:avLst/>
          </a:prstGeom>
        </p:spPr>
      </p:pic>
      <p:pic>
        <p:nvPicPr>
          <p:cNvPr id="18" name="Picture 17">
            <a:extLst>
              <a:ext uri="{FF2B5EF4-FFF2-40B4-BE49-F238E27FC236}">
                <a16:creationId xmlns:a16="http://schemas.microsoft.com/office/drawing/2014/main" id="{9D14A217-545A-FCB4-FA4A-D4AC0B517110}"/>
              </a:ext>
            </a:extLst>
          </p:cNvPr>
          <p:cNvPicPr>
            <a:picLocks noChangeAspect="1"/>
          </p:cNvPicPr>
          <p:nvPr/>
        </p:nvPicPr>
        <p:blipFill>
          <a:blip r:embed="rId3"/>
          <a:stretch>
            <a:fillRect/>
          </a:stretch>
        </p:blipFill>
        <p:spPr>
          <a:xfrm>
            <a:off x="4152694" y="2492018"/>
            <a:ext cx="3012036" cy="2398202"/>
          </a:xfrm>
          <a:prstGeom prst="rect">
            <a:avLst/>
          </a:prstGeom>
        </p:spPr>
      </p:pic>
      <p:pic>
        <p:nvPicPr>
          <p:cNvPr id="20" name="Picture 19">
            <a:extLst>
              <a:ext uri="{FF2B5EF4-FFF2-40B4-BE49-F238E27FC236}">
                <a16:creationId xmlns:a16="http://schemas.microsoft.com/office/drawing/2014/main" id="{D2DC80A6-4AFB-4875-F541-F87360D86789}"/>
              </a:ext>
            </a:extLst>
          </p:cNvPr>
          <p:cNvPicPr>
            <a:picLocks noChangeAspect="1"/>
          </p:cNvPicPr>
          <p:nvPr/>
        </p:nvPicPr>
        <p:blipFill>
          <a:blip r:embed="rId4"/>
          <a:stretch>
            <a:fillRect/>
          </a:stretch>
        </p:blipFill>
        <p:spPr>
          <a:xfrm>
            <a:off x="8065593" y="2492018"/>
            <a:ext cx="3026811" cy="2398202"/>
          </a:xfrm>
          <a:prstGeom prst="rect">
            <a:avLst/>
          </a:prstGeom>
        </p:spPr>
      </p:pic>
      <p:sp>
        <p:nvSpPr>
          <p:cNvPr id="22" name="TextBox 21">
            <a:extLst>
              <a:ext uri="{FF2B5EF4-FFF2-40B4-BE49-F238E27FC236}">
                <a16:creationId xmlns:a16="http://schemas.microsoft.com/office/drawing/2014/main" id="{3D36DCAF-C6FA-FBF8-5BBC-96D81162C065}"/>
              </a:ext>
            </a:extLst>
          </p:cNvPr>
          <p:cNvSpPr txBox="1"/>
          <p:nvPr/>
        </p:nvSpPr>
        <p:spPr>
          <a:xfrm>
            <a:off x="1632029" y="1688721"/>
            <a:ext cx="9757459" cy="535531"/>
          </a:xfrm>
          <a:prstGeom prst="rect">
            <a:avLst/>
          </a:prstGeom>
          <a:noFill/>
        </p:spPr>
        <p:txBody>
          <a:bodyPr wrap="square">
            <a:spAutoFit/>
          </a:bodyPr>
          <a:lstStyle/>
          <a:p>
            <a:pPr algn="ctr" defTabSz="685800">
              <a:lnSpc>
                <a:spcPct val="80000"/>
              </a:lnSpc>
              <a:defRPr/>
            </a:pPr>
            <a:r>
              <a:rPr lang="en-IN" altLang="en-US" sz="1800" dirty="0">
                <a:latin typeface="Arial" panose="020B0604020202020204" pitchFamily="34" charset="0"/>
                <a:ea typeface="Arial" panose="020B0604020202020204" pitchFamily="34" charset="0"/>
                <a:cs typeface="Arial" panose="020B0604020202020204" pitchFamily="34" charset="0"/>
              </a:rPr>
              <a:t>Hyperparameter tuning helps us to find the best scoring model with suitable parameters.</a:t>
            </a:r>
          </a:p>
          <a:p>
            <a:pPr algn="ctr" defTabSz="685800">
              <a:lnSpc>
                <a:spcPct val="80000"/>
              </a:lnSpc>
              <a:defRPr/>
            </a:pPr>
            <a:r>
              <a:rPr lang="en-IN" altLang="en-US" sz="1800" dirty="0">
                <a:latin typeface="Arial" panose="020B0604020202020204" pitchFamily="34" charset="0"/>
                <a:ea typeface="Arial" panose="020B0604020202020204" pitchFamily="34" charset="0"/>
                <a:cs typeface="Arial" panose="020B0604020202020204" pitchFamily="34" charset="0"/>
              </a:rPr>
              <a:t> Used GridSearchCV for the tuning.</a:t>
            </a:r>
          </a:p>
        </p:txBody>
      </p:sp>
    </p:spTree>
    <p:extLst>
      <p:ext uri="{BB962C8B-B14F-4D97-AF65-F5344CB8AC3E}">
        <p14:creationId xmlns:p14="http://schemas.microsoft.com/office/powerpoint/2010/main" val="3208847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463FD69-8E69-7D9C-5A98-886FE1C20D4E}"/>
              </a:ext>
            </a:extLst>
          </p:cNvPr>
          <p:cNvSpPr txBox="1"/>
          <p:nvPr/>
        </p:nvSpPr>
        <p:spPr>
          <a:xfrm>
            <a:off x="2336258" y="5067"/>
            <a:ext cx="8006787" cy="901465"/>
          </a:xfrm>
          <a:prstGeom prst="rect">
            <a:avLst/>
          </a:prstGeom>
          <a:noFill/>
        </p:spPr>
        <p:txBody>
          <a:bodyPr wrap="square">
            <a:spAutoFit/>
          </a:bodyPr>
          <a:lstStyle/>
          <a:p>
            <a:pPr>
              <a:lnSpc>
                <a:spcPct val="130000"/>
              </a:lnSpc>
            </a:pPr>
            <a:r>
              <a:rPr lang="en-IN" altLang="zh-CN" sz="4400" b="1" dirty="0">
                <a:latin typeface="+mj-lt"/>
                <a:ea typeface="Arial" panose="020B0604020202020204" pitchFamily="34" charset="0"/>
                <a:cs typeface="Arial" panose="020B0604020202020204" pitchFamily="34" charset="0"/>
                <a:sym typeface="+mn-lt"/>
              </a:rPr>
              <a:t>Model Results and Future Scope</a:t>
            </a:r>
          </a:p>
        </p:txBody>
      </p:sp>
      <p:pic>
        <p:nvPicPr>
          <p:cNvPr id="5" name="Picture 4">
            <a:extLst>
              <a:ext uri="{FF2B5EF4-FFF2-40B4-BE49-F238E27FC236}">
                <a16:creationId xmlns:a16="http://schemas.microsoft.com/office/drawing/2014/main" id="{FD1EA415-AC88-3B55-FEB2-1998067FC90A}"/>
              </a:ext>
            </a:extLst>
          </p:cNvPr>
          <p:cNvPicPr>
            <a:picLocks noChangeAspect="1"/>
          </p:cNvPicPr>
          <p:nvPr/>
        </p:nvPicPr>
        <p:blipFill>
          <a:blip r:embed="rId2"/>
          <a:stretch>
            <a:fillRect/>
          </a:stretch>
        </p:blipFill>
        <p:spPr>
          <a:xfrm>
            <a:off x="618759" y="2125463"/>
            <a:ext cx="5655650" cy="2984374"/>
          </a:xfrm>
          <a:prstGeom prst="rect">
            <a:avLst/>
          </a:prstGeom>
        </p:spPr>
      </p:pic>
      <p:sp>
        <p:nvSpPr>
          <p:cNvPr id="7" name="TextBox 6">
            <a:extLst>
              <a:ext uri="{FF2B5EF4-FFF2-40B4-BE49-F238E27FC236}">
                <a16:creationId xmlns:a16="http://schemas.microsoft.com/office/drawing/2014/main" id="{1C416666-A52A-82A8-BC1A-104073B334B7}"/>
              </a:ext>
            </a:extLst>
          </p:cNvPr>
          <p:cNvSpPr txBox="1"/>
          <p:nvPr/>
        </p:nvSpPr>
        <p:spPr>
          <a:xfrm>
            <a:off x="538691" y="1169070"/>
            <a:ext cx="6094070" cy="461665"/>
          </a:xfrm>
          <a:prstGeom prst="rect">
            <a:avLst/>
          </a:prstGeom>
          <a:noFill/>
        </p:spPr>
        <p:txBody>
          <a:bodyPr wrap="square">
            <a:spAutoFit/>
          </a:bodyPr>
          <a:lstStyle/>
          <a:p>
            <a:r>
              <a:rPr lang="en-IN" sz="2400" b="1" dirty="0">
                <a:latin typeface="+mj-lt"/>
                <a:cs typeface="Arial" panose="020B0604020202020204" pitchFamily="34" charset="0"/>
                <a:sym typeface="+mn-lt"/>
              </a:rPr>
              <a:t>Logistic Regression Results</a:t>
            </a:r>
            <a:endParaRPr lang="en-IN" sz="2400" dirty="0"/>
          </a:p>
        </p:txBody>
      </p:sp>
      <p:pic>
        <p:nvPicPr>
          <p:cNvPr id="9" name="Picture 8">
            <a:extLst>
              <a:ext uri="{FF2B5EF4-FFF2-40B4-BE49-F238E27FC236}">
                <a16:creationId xmlns:a16="http://schemas.microsoft.com/office/drawing/2014/main" id="{84974767-F402-8BFE-683C-C6E78BDF3E83}"/>
              </a:ext>
            </a:extLst>
          </p:cNvPr>
          <p:cNvPicPr>
            <a:picLocks noChangeAspect="1"/>
          </p:cNvPicPr>
          <p:nvPr/>
        </p:nvPicPr>
        <p:blipFill>
          <a:blip r:embed="rId3"/>
          <a:stretch>
            <a:fillRect/>
          </a:stretch>
        </p:blipFill>
        <p:spPr>
          <a:xfrm>
            <a:off x="6734954" y="906532"/>
            <a:ext cx="4570168" cy="2747577"/>
          </a:xfrm>
          <a:prstGeom prst="rect">
            <a:avLst/>
          </a:prstGeom>
        </p:spPr>
      </p:pic>
      <p:pic>
        <p:nvPicPr>
          <p:cNvPr id="11" name="Picture 10">
            <a:extLst>
              <a:ext uri="{FF2B5EF4-FFF2-40B4-BE49-F238E27FC236}">
                <a16:creationId xmlns:a16="http://schemas.microsoft.com/office/drawing/2014/main" id="{5C7A2886-2225-C16B-0CB0-22C09A0BD9E6}"/>
              </a:ext>
            </a:extLst>
          </p:cNvPr>
          <p:cNvPicPr>
            <a:picLocks noChangeAspect="1"/>
          </p:cNvPicPr>
          <p:nvPr/>
        </p:nvPicPr>
        <p:blipFill>
          <a:blip r:embed="rId4"/>
          <a:stretch>
            <a:fillRect/>
          </a:stretch>
        </p:blipFill>
        <p:spPr>
          <a:xfrm>
            <a:off x="6632761" y="3691493"/>
            <a:ext cx="4672361" cy="3166508"/>
          </a:xfrm>
          <a:prstGeom prst="rect">
            <a:avLst/>
          </a:prstGeom>
        </p:spPr>
      </p:pic>
    </p:spTree>
    <p:extLst>
      <p:ext uri="{BB962C8B-B14F-4D97-AF65-F5344CB8AC3E}">
        <p14:creationId xmlns:p14="http://schemas.microsoft.com/office/powerpoint/2010/main" val="278221945"/>
      </p:ext>
    </p:extLst>
  </p:cSld>
  <p:clrMapOvr>
    <a:masterClrMapping/>
  </p:clrMapOvr>
  <p:transition/>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632</TotalTime>
  <Words>489</Words>
  <Application>Microsoft Office PowerPoint</Application>
  <PresentationFormat>Widescreen</PresentationFormat>
  <Paragraphs>86</Paragraphs>
  <Slides>15</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等线</vt:lpstr>
      <vt:lpstr>Abadi</vt:lpstr>
      <vt:lpstr>Arial</vt:lpstr>
      <vt:lpstr>Calibri</vt:lpstr>
      <vt:lpstr>Lato Light</vt:lpstr>
      <vt:lpstr>Posterama Text Black</vt:lpstr>
      <vt:lpstr>Posterama Text SemiBold</vt:lpstr>
      <vt:lpstr>Times New Roman</vt:lpstr>
      <vt:lpstr>Custom​​</vt:lpstr>
      <vt:lpstr>Infosys Springboard 4.0 Internship Project (Artificial Intelligence)</vt:lpstr>
      <vt:lpstr>PowerPoint Presentation</vt:lpstr>
      <vt:lpstr>Problem Statement</vt:lpstr>
      <vt:lpstr>Business Use Cases</vt:lpstr>
      <vt:lpstr>Overview of Dataset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Yasmeen Shaik</dc:creator>
  <cp:lastModifiedBy>Yasmeen Shaik</cp:lastModifiedBy>
  <cp:revision>2</cp:revision>
  <dcterms:created xsi:type="dcterms:W3CDTF">2024-07-17T06:26:40Z</dcterms:created>
  <dcterms:modified xsi:type="dcterms:W3CDTF">2024-07-17T17:00:48Z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