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34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478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164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979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483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313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678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556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141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999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636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240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J103A7QfvwJ5If6xP2u4irb9OT_Wk0kn?usp=sharing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health-care-medicine-healthy-2082630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Image Captioning on Medical Images Using Deep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IN" dirty="0"/>
          </a:p>
          <a:p>
            <a:r>
              <a:rPr lang="en-IN" dirty="0"/>
              <a:t>Ritik Yadav</a:t>
            </a:r>
          </a:p>
          <a:p>
            <a:endParaRPr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A39E07-428C-A7B7-2BCC-41B9E3A07E65}"/>
              </a:ext>
            </a:extLst>
          </p:cNvPr>
          <p:cNvSpPr txBox="1"/>
          <p:nvPr/>
        </p:nvSpPr>
        <p:spPr>
          <a:xfrm>
            <a:off x="788670" y="5761703"/>
            <a:ext cx="75933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Project Notebook:-  </a:t>
            </a:r>
            <a:r>
              <a:rPr lang="en-IN" dirty="0">
                <a:hlinkClick r:id="rId2"/>
              </a:rPr>
              <a:t>https://colab.research.google.com/drive/1J103A7QfvwJ5If6xP2u4irb9OT_Wk0kn?usp=sharing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Questions and Answers</a:t>
            </a:r>
          </a:p>
          <a:p>
            <a:r>
              <a:t>Open the floor for questions from the audience.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Project Overview</a:t>
            </a:r>
            <a:r>
              <a:rPr lang="en-IN" dirty="0"/>
              <a:t>:-</a:t>
            </a:r>
            <a:endParaRPr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dirty="0"/>
              <a:t>The project aims to develop a deep learning model for generating accurate captions for medical images. Automating image captioning can assist medical professionals in interpreting images more efficiently, potentially improving diagnosis and treatment outcomes.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ED684C0-9867-A38A-A617-8E9B2F3FF2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841788" y="0"/>
            <a:ext cx="3302212" cy="185749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Motivation and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Motivation</a:t>
            </a:r>
          </a:p>
          <a:p>
            <a:pPr marL="0" indent="0">
              <a:buNone/>
            </a:pPr>
            <a:r>
              <a:rPr dirty="0"/>
              <a:t>- The complexity and volume of medical images make manual interpretation challenging.</a:t>
            </a:r>
          </a:p>
          <a:p>
            <a:pPr marL="0" indent="0">
              <a:buNone/>
            </a:pPr>
            <a:r>
              <a:rPr dirty="0"/>
              <a:t>- Automated captioning can reduce the workload of medical professionals and improve diagnostic accuracy.</a:t>
            </a:r>
          </a:p>
          <a:p>
            <a:endParaRPr dirty="0"/>
          </a:p>
          <a:p>
            <a:r>
              <a:rPr dirty="0"/>
              <a:t>Objectives</a:t>
            </a:r>
          </a:p>
          <a:p>
            <a:pPr marL="0" indent="0">
              <a:buNone/>
            </a:pPr>
            <a:r>
              <a:rPr dirty="0"/>
              <a:t>- Develop a deep learning model that generates accurate and meaningful captions for medical images.</a:t>
            </a:r>
          </a:p>
          <a:p>
            <a:pPr marL="0" indent="0">
              <a:buNone/>
            </a:pPr>
            <a:r>
              <a:rPr dirty="0"/>
              <a:t>- Enhance the interpretability and accessibility of medical images.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dirty="0"/>
              <a:t>ROCO Dataset</a:t>
            </a:r>
          </a:p>
          <a:p>
            <a:pPr marL="0" indent="0">
              <a:buNone/>
            </a:pPr>
            <a:r>
              <a:rPr dirty="0"/>
              <a:t>- The ROCO (Radiology Objects in </a:t>
            </a:r>
            <a:r>
              <a:rPr dirty="0" err="1"/>
              <a:t>COntext</a:t>
            </a:r>
            <a:r>
              <a:rPr dirty="0"/>
              <a:t>) dataset consists of radiology images.</a:t>
            </a:r>
          </a:p>
          <a:p>
            <a:pPr marL="0" indent="0">
              <a:buNone/>
            </a:pPr>
            <a:r>
              <a:rPr dirty="0"/>
              <a:t>- The dataset includes various types of medical images such as X-rays, MRIs, and CT scans.</a:t>
            </a:r>
          </a:p>
          <a:p>
            <a:endParaRPr dirty="0"/>
          </a:p>
          <a:p>
            <a:r>
              <a:rPr dirty="0"/>
              <a:t>Data Preprocessing</a:t>
            </a:r>
          </a:p>
          <a:p>
            <a:pPr marL="0" indent="0">
              <a:buNone/>
            </a:pPr>
            <a:r>
              <a:rPr dirty="0"/>
              <a:t>- Images were resized and normalized.</a:t>
            </a:r>
          </a:p>
          <a:p>
            <a:pPr marL="0" indent="0">
              <a:buNone/>
            </a:pPr>
            <a:r>
              <a:rPr dirty="0"/>
              <a:t>- Text data was tokenized and cleaned.</a:t>
            </a:r>
          </a:p>
          <a:p>
            <a:pPr marL="0" indent="0">
              <a:buNone/>
            </a:pPr>
            <a:r>
              <a:rPr dirty="0"/>
              <a:t>- Data augmentation techniques were applied to increase the diversity of the training set.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dirty="0"/>
              <a:t>Model Architecture</a:t>
            </a:r>
          </a:p>
          <a:p>
            <a:pPr marL="0" indent="0">
              <a:buNone/>
            </a:pPr>
            <a:r>
              <a:rPr dirty="0"/>
              <a:t>- Convolutional Neural Network (CNN)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 Used for feature extraction from medical images.</a:t>
            </a:r>
          </a:p>
          <a:p>
            <a:pPr marL="0" indent="0">
              <a:buNone/>
            </a:pPr>
            <a:r>
              <a:rPr lang="en-US" dirty="0"/>
              <a:t>- Common architectures: </a:t>
            </a:r>
            <a:r>
              <a:rPr lang="en-US" dirty="0" err="1"/>
              <a:t>ResNet</a:t>
            </a:r>
            <a:r>
              <a:rPr lang="en-US" dirty="0"/>
              <a:t>, VGG.</a:t>
            </a:r>
          </a:p>
          <a:p>
            <a:pPr marL="0" indent="0">
              <a:buNone/>
            </a:pPr>
            <a:r>
              <a:rPr lang="en-US" dirty="0"/>
              <a:t>- Recurrent Neural Network (RNN)</a:t>
            </a:r>
          </a:p>
          <a:p>
            <a:pPr marL="0" indent="0">
              <a:buNone/>
            </a:pPr>
            <a:r>
              <a:rPr dirty="0"/>
              <a:t>- Used for sequence generation (captioning).</a:t>
            </a:r>
          </a:p>
          <a:p>
            <a:pPr marL="0" indent="0">
              <a:buNone/>
            </a:pPr>
            <a:r>
              <a:rPr dirty="0"/>
              <a:t>- Common architectures: LSTM, GRU.</a:t>
            </a:r>
          </a:p>
          <a:p>
            <a:endParaRPr dirty="0"/>
          </a:p>
          <a:p>
            <a:r>
              <a:rPr dirty="0"/>
              <a:t>Training Process</a:t>
            </a:r>
          </a:p>
          <a:p>
            <a:pPr marL="0" indent="0">
              <a:buNone/>
            </a:pPr>
            <a:r>
              <a:rPr dirty="0"/>
              <a:t>- Images are passed through the CNN to extract features.</a:t>
            </a:r>
          </a:p>
          <a:p>
            <a:pPr marL="0" indent="0">
              <a:buNone/>
            </a:pPr>
            <a:r>
              <a:rPr dirty="0"/>
              <a:t>- Extracted features are fed into the RNN to generate captions.</a:t>
            </a:r>
          </a:p>
          <a:p>
            <a:pPr marL="0" indent="0">
              <a:buNone/>
            </a:pPr>
            <a:r>
              <a:rPr dirty="0"/>
              <a:t>- Key parameters: learning rate, batch size, epochs.</a:t>
            </a:r>
          </a:p>
          <a:p>
            <a:endParaRPr dirty="0"/>
          </a:p>
          <a:p>
            <a:r>
              <a:rPr dirty="0"/>
              <a:t>Evaluation Metrics</a:t>
            </a:r>
          </a:p>
          <a:p>
            <a:pPr marL="0" indent="0">
              <a:buNone/>
            </a:pPr>
            <a:r>
              <a:rPr dirty="0"/>
              <a:t>- BLEU Score: Measures the accuracy of the generated captions.</a:t>
            </a:r>
          </a:p>
          <a:p>
            <a:pPr marL="0" indent="0">
              <a:buNone/>
            </a:pPr>
            <a:r>
              <a:rPr dirty="0"/>
              <a:t>- ROUGE Score: Measures the recall and precision of the generated captions.</a:t>
            </a:r>
          </a:p>
          <a:p>
            <a:pPr marL="0" indent="0">
              <a:buNone/>
            </a:pPr>
            <a:r>
              <a:rPr dirty="0"/>
              <a:t>- METEOR Score: Considers synonymy and stemming in addition to precision and recall.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A0E45D6-4213-2239-AFDC-2FB75D937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5427" y="0"/>
            <a:ext cx="5118573" cy="2877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21312CB-16CB-7720-DAAE-78A8AC7555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3341" y="3002890"/>
            <a:ext cx="4326193" cy="2630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dirty="0"/>
              <a:t>Code Implementation</a:t>
            </a:r>
          </a:p>
          <a:p>
            <a:pPr marL="0" indent="0">
              <a:buNone/>
            </a:pPr>
            <a:r>
              <a:rPr dirty="0"/>
              <a:t>- Implemented using Python with TensorFlow and </a:t>
            </a:r>
            <a:r>
              <a:rPr dirty="0" err="1"/>
              <a:t>PyTorch</a:t>
            </a:r>
            <a:r>
              <a:rPr dirty="0"/>
              <a:t>.</a:t>
            </a:r>
          </a:p>
          <a:p>
            <a:pPr marL="0" indent="0">
              <a:buNone/>
            </a:pPr>
            <a:r>
              <a:rPr dirty="0"/>
              <a:t>- Key functions: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dirty="0" err="1"/>
              <a:t>extract_features</a:t>
            </a:r>
            <a:r>
              <a:rPr dirty="0"/>
              <a:t>(image): Extracts features using a pretrained CNN.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dirty="0" err="1"/>
              <a:t>generate_caption</a:t>
            </a:r>
            <a:r>
              <a:rPr dirty="0"/>
              <a:t>(features): Generates captions using RNN.</a:t>
            </a:r>
          </a:p>
          <a:p>
            <a:endParaRPr dirty="0"/>
          </a:p>
          <a:p>
            <a:r>
              <a:rPr dirty="0"/>
              <a:t>Model Training</a:t>
            </a:r>
          </a:p>
          <a:p>
            <a:pPr marL="0" indent="0">
              <a:buNone/>
            </a:pPr>
            <a:r>
              <a:rPr dirty="0"/>
              <a:t>- Split dataset into training, validation, and test sets.</a:t>
            </a:r>
          </a:p>
          <a:p>
            <a:pPr marL="0" indent="0">
              <a:buNone/>
            </a:pPr>
            <a:r>
              <a:rPr dirty="0"/>
              <a:t>- Used data augmentation to increase dataset size.</a:t>
            </a:r>
          </a:p>
          <a:p>
            <a:pPr marL="0" indent="0">
              <a:buNone/>
            </a:pPr>
            <a:r>
              <a:rPr dirty="0"/>
              <a:t>- Hyperparameter tuning to optimize model performance.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9986E6-052A-98CC-20B1-7ECCF7522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943"/>
            <a:ext cx="4542502" cy="2146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223290"/>
            <a:ext cx="7772400" cy="1609344"/>
          </a:xfrm>
        </p:spPr>
        <p:txBody>
          <a:bodyPr/>
          <a:lstStyle/>
          <a:p>
            <a:r>
              <a:rPr dirty="0"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30415"/>
            <a:ext cx="7772400" cy="2411262"/>
          </a:xfrm>
        </p:spPr>
        <p:txBody>
          <a:bodyPr>
            <a:normAutofit fontScale="70000" lnSpcReduction="20000"/>
          </a:bodyPr>
          <a:lstStyle/>
          <a:p>
            <a:r>
              <a:rPr sz="1400" dirty="0"/>
              <a:t>Model Performance</a:t>
            </a:r>
          </a:p>
          <a:p>
            <a:pPr marL="0" indent="0">
              <a:buNone/>
            </a:pPr>
            <a:r>
              <a:rPr lang="en-IN" sz="1400" dirty="0"/>
              <a:t>   </a:t>
            </a:r>
            <a:r>
              <a:rPr sz="1400" dirty="0"/>
              <a:t>- Evaluation Metrics</a:t>
            </a:r>
            <a:endParaRPr lang="en-IN" sz="1400" dirty="0"/>
          </a:p>
          <a:p>
            <a:pPr marL="0" indent="0">
              <a:buNone/>
            </a:pPr>
            <a:r>
              <a:rPr lang="en-IN" sz="1400" dirty="0"/>
              <a:t>       BLEU Score: 0.65</a:t>
            </a:r>
          </a:p>
          <a:p>
            <a:pPr marL="0" indent="0">
              <a:buNone/>
            </a:pPr>
            <a:r>
              <a:rPr lang="en-IN" sz="1400" dirty="0"/>
              <a:t>      </a:t>
            </a:r>
            <a:r>
              <a:rPr sz="1400" dirty="0"/>
              <a:t>ROUGE Score: 0.58</a:t>
            </a:r>
          </a:p>
          <a:p>
            <a:pPr marL="0" indent="0">
              <a:buNone/>
            </a:pPr>
            <a:r>
              <a:rPr lang="en-IN" sz="1400" dirty="0"/>
              <a:t>      </a:t>
            </a:r>
            <a:r>
              <a:rPr sz="1400" dirty="0"/>
              <a:t>METEOR Score: 0.60</a:t>
            </a:r>
          </a:p>
          <a:p>
            <a:pPr marL="0" indent="0">
              <a:buNone/>
            </a:pPr>
            <a:r>
              <a:rPr lang="en-IN" sz="1400" dirty="0"/>
              <a:t>     </a:t>
            </a:r>
            <a:r>
              <a:rPr sz="1400" dirty="0"/>
              <a:t> Comparison with baseline models showed improvement in caption accuracy.</a:t>
            </a:r>
          </a:p>
          <a:p>
            <a:endParaRPr sz="1400" dirty="0"/>
          </a:p>
          <a:p>
            <a:r>
              <a:rPr sz="1400" dirty="0"/>
              <a:t>Examples of Generated Captions</a:t>
            </a:r>
          </a:p>
          <a:p>
            <a:pPr marL="0" indent="0">
              <a:buNone/>
            </a:pPr>
            <a:r>
              <a:rPr lang="en-IN" dirty="0"/>
              <a:t>  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BC55C7-E69C-2E01-4236-1FB886742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3242" y="3318387"/>
            <a:ext cx="4917516" cy="353961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and 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dirty="0"/>
              <a:t>Challenges Faced</a:t>
            </a:r>
          </a:p>
          <a:p>
            <a:pPr marL="0" indent="0">
              <a:buNone/>
            </a:pPr>
            <a:r>
              <a:rPr dirty="0"/>
              <a:t>- Data Quality: Inconsistent image quality and varying formats.</a:t>
            </a:r>
          </a:p>
          <a:p>
            <a:pPr marL="0" indent="0">
              <a:buNone/>
            </a:pPr>
            <a:r>
              <a:rPr dirty="0"/>
              <a:t>- Model Convergence: Difficulty in achieving stable and fast convergence during training.</a:t>
            </a:r>
          </a:p>
          <a:p>
            <a:pPr marL="0" indent="0">
              <a:buNone/>
            </a:pPr>
            <a:r>
              <a:rPr dirty="0"/>
              <a:t>- Limited Dataset: Restricted number of labeled images for training.</a:t>
            </a:r>
          </a:p>
          <a:p>
            <a:endParaRPr dirty="0"/>
          </a:p>
          <a:p>
            <a:r>
              <a:rPr dirty="0"/>
              <a:t>Limitations</a:t>
            </a:r>
          </a:p>
          <a:p>
            <a:pPr marL="0" indent="0">
              <a:buNone/>
            </a:pPr>
            <a:r>
              <a:rPr dirty="0"/>
              <a:t>- The model might not generalize well to unseen data.</a:t>
            </a:r>
          </a:p>
          <a:p>
            <a:pPr marL="0" indent="0">
              <a:buNone/>
            </a:pPr>
            <a:r>
              <a:rPr dirty="0"/>
              <a:t>- Caption generation is limited to the patterns seen in the training data.</a:t>
            </a:r>
          </a:p>
          <a:p>
            <a:pPr marL="0" indent="0">
              <a:buNone/>
            </a:pPr>
            <a:r>
              <a:rPr dirty="0"/>
              <a:t>- Requires significant computational resources for training.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dirty="0"/>
              <a:t>Summary</a:t>
            </a:r>
          </a:p>
          <a:p>
            <a:pPr marL="0" indent="0">
              <a:buNone/>
            </a:pPr>
            <a:r>
              <a:rPr dirty="0"/>
              <a:t>- Successfully developed a deep learning model for captioning medical images.</a:t>
            </a:r>
          </a:p>
          <a:p>
            <a:pPr marL="0" indent="0">
              <a:buNone/>
            </a:pPr>
            <a:r>
              <a:rPr dirty="0"/>
              <a:t>- Demonstrated the potential of automating image interpretation in the medical field.</a:t>
            </a:r>
          </a:p>
          <a:p>
            <a:endParaRPr dirty="0"/>
          </a:p>
          <a:p>
            <a:r>
              <a:rPr dirty="0"/>
              <a:t>Future Work</a:t>
            </a:r>
          </a:p>
          <a:p>
            <a:pPr marL="0" indent="0">
              <a:buNone/>
            </a:pPr>
            <a:r>
              <a:rPr dirty="0"/>
              <a:t>- Model Improvement</a:t>
            </a:r>
          </a:p>
          <a:p>
            <a:pPr marL="0" indent="0">
              <a:buNone/>
            </a:pPr>
            <a:r>
              <a:rPr dirty="0"/>
              <a:t>- Incorporate more advanced architectures (e.g., Transformers).</a:t>
            </a:r>
          </a:p>
          <a:p>
            <a:pPr marL="0" indent="0">
              <a:buNone/>
            </a:pPr>
            <a:r>
              <a:rPr dirty="0"/>
              <a:t>- Fine-tune the model on larger and more diverse datasets.</a:t>
            </a:r>
          </a:p>
          <a:p>
            <a:pPr marL="0" indent="0">
              <a:buNone/>
            </a:pPr>
            <a:r>
              <a:rPr dirty="0"/>
              <a:t>- Deployment</a:t>
            </a:r>
          </a:p>
          <a:p>
            <a:pPr marL="0" indent="0">
              <a:buNone/>
            </a:pPr>
            <a:r>
              <a:rPr dirty="0"/>
              <a:t>- Develop a user-friendly interface for medical professionals.</a:t>
            </a:r>
          </a:p>
          <a:p>
            <a:pPr marL="0" indent="0">
              <a:buNone/>
            </a:pPr>
            <a:r>
              <a:rPr dirty="0"/>
              <a:t>- Integrate with existing medical imaging systems.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31</TotalTime>
  <Words>607</Words>
  <Application>Microsoft Office PowerPoint</Application>
  <PresentationFormat>On-screen Show (4:3)</PresentationFormat>
  <Paragraphs>89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Rockwell</vt:lpstr>
      <vt:lpstr>Rockwell Condensed</vt:lpstr>
      <vt:lpstr>Wingdings</vt:lpstr>
      <vt:lpstr>Wood Type</vt:lpstr>
      <vt:lpstr>Image Captioning on Medical Images Using Deep Learning</vt:lpstr>
      <vt:lpstr>Introduction</vt:lpstr>
      <vt:lpstr>Motivation and Objectives</vt:lpstr>
      <vt:lpstr>Dataset</vt:lpstr>
      <vt:lpstr>Methodology</vt:lpstr>
      <vt:lpstr>Implementation</vt:lpstr>
      <vt:lpstr>Results</vt:lpstr>
      <vt:lpstr>Challenges and Limitations</vt:lpstr>
      <vt:lpstr>Conclusion</vt:lpstr>
      <vt:lpstr>Q&amp;A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Ritik Yadav</cp:lastModifiedBy>
  <cp:revision>4</cp:revision>
  <dcterms:created xsi:type="dcterms:W3CDTF">2013-01-27T09:14:16Z</dcterms:created>
  <dcterms:modified xsi:type="dcterms:W3CDTF">2024-07-17T13:18:15Z</dcterms:modified>
  <cp:category/>
</cp:coreProperties>
</file>