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B2BD12-9354-7206-68AE-7C4469427CED}" v="447" dt="2024-07-22T10:38:58.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3706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1176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95575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406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8776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1636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33563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7022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9955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7474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793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9459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33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4978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6168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7759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332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75535982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621" y="1502825"/>
            <a:ext cx="9144000" cy="1928314"/>
          </a:xfrm>
        </p:spPr>
        <p:txBody>
          <a:bodyPr>
            <a:normAutofit fontScale="90000"/>
          </a:bodyPr>
          <a:lstStyle/>
          <a:p>
            <a:r>
              <a:rPr lang="en-US" b="1" dirty="0"/>
              <a:t>Image Captioning</a:t>
            </a:r>
            <a:br>
              <a:rPr lang="en-US" b="1" dirty="0"/>
            </a:br>
            <a:endParaRPr lang="en-US" dirty="0"/>
          </a:p>
        </p:txBody>
      </p:sp>
      <p:sp>
        <p:nvSpPr>
          <p:cNvPr id="3" name="Subtitle 2"/>
          <p:cNvSpPr>
            <a:spLocks noGrp="1"/>
          </p:cNvSpPr>
          <p:nvPr>
            <p:ph type="subTitle" idx="1"/>
          </p:nvPr>
        </p:nvSpPr>
        <p:spPr>
          <a:xfrm>
            <a:off x="1526038" y="3035873"/>
            <a:ext cx="9144000" cy="1060776"/>
          </a:xfrm>
        </p:spPr>
        <p:txBody>
          <a:bodyPr vert="horz" lIns="91440" tIns="45720" rIns="91440" bIns="45720" rtlCol="0" anchor="t">
            <a:normAutofit lnSpcReduction="10000"/>
          </a:bodyPr>
          <a:lstStyle/>
          <a:p>
            <a:pPr algn="just"/>
            <a:r>
              <a:rPr lang="en-US" sz="2800" dirty="0">
                <a:solidFill>
                  <a:schemeClr val="tx1"/>
                </a:solidFill>
                <a:latin typeface="Century Gothic"/>
                <a:cs typeface="Segoe UI"/>
              </a:rPr>
              <a:t>Infosys</a:t>
            </a:r>
            <a:r>
              <a:rPr lang="en-US" sz="2800" dirty="0">
                <a:solidFill>
                  <a:schemeClr val="tx1"/>
                </a:solidFill>
                <a:latin typeface="Segoe UI"/>
                <a:cs typeface="Segoe UI"/>
              </a:rPr>
              <a:t>    </a:t>
            </a:r>
            <a:r>
              <a:rPr lang="en-US" sz="2800" dirty="0" err="1">
                <a:solidFill>
                  <a:schemeClr val="tx1"/>
                </a:solidFill>
                <a:latin typeface="Segoe UI"/>
                <a:cs typeface="Segoe UI"/>
              </a:rPr>
              <a:t>SpringBoard</a:t>
            </a:r>
            <a:r>
              <a:rPr lang="en-US" sz="2800" dirty="0">
                <a:solidFill>
                  <a:schemeClr val="tx1"/>
                </a:solidFill>
                <a:latin typeface="Segoe UI"/>
                <a:cs typeface="Segoe UI"/>
              </a:rPr>
              <a:t>    Internship    Project   </a:t>
            </a:r>
            <a:endParaRPr lang="en-US" sz="2800" dirty="0">
              <a:solidFill>
                <a:schemeClr val="tx1"/>
              </a:solidFill>
              <a:latin typeface="Arial"/>
              <a:cs typeface="Arial"/>
            </a:endParaRPr>
          </a:p>
          <a:p>
            <a:pPr algn="just"/>
            <a:r>
              <a:rPr lang="en-US" sz="2800" dirty="0">
                <a:solidFill>
                  <a:schemeClr val="tx1"/>
                </a:solidFill>
                <a:latin typeface="Segoe UI"/>
                <a:cs typeface="Segoe UI"/>
              </a:rPr>
              <a:t>                     (Artificial Intelligence)</a:t>
            </a:r>
            <a:endParaRPr lang="en-US" sz="2800">
              <a:solidFill>
                <a:schemeClr val="tx1"/>
              </a:solidFill>
              <a:latin typeface="Arial"/>
              <a:cs typeface="Arial"/>
            </a:endParaRPr>
          </a:p>
          <a:p>
            <a:endParaRPr lang="en-US" dirty="0">
              <a:solidFill>
                <a:srgbClr val="000000"/>
              </a:solidFill>
              <a:latin typeface="Segoe UI"/>
              <a:cs typeface="Segoe UI"/>
            </a:endParaRPr>
          </a:p>
          <a:p>
            <a:pPr algn="just"/>
            <a:endParaRPr lang="en-IN" sz="1400" dirty="0">
              <a:solidFill>
                <a:schemeClr val="bg1"/>
              </a:solidFill>
              <a:latin typeface="Arial"/>
              <a:cs typeface="Arial"/>
            </a:endParaRPr>
          </a:p>
        </p:txBody>
      </p:sp>
      <p:sp>
        <p:nvSpPr>
          <p:cNvPr id="6" name="TextBox 5">
            <a:extLst>
              <a:ext uri="{FF2B5EF4-FFF2-40B4-BE49-F238E27FC236}">
                <a16:creationId xmlns:a16="http://schemas.microsoft.com/office/drawing/2014/main" id="{C0A93E68-046C-7FB0-F1F5-478D4F544941}"/>
              </a:ext>
            </a:extLst>
          </p:cNvPr>
          <p:cNvSpPr txBox="1"/>
          <p:nvPr/>
        </p:nvSpPr>
        <p:spPr>
          <a:xfrm>
            <a:off x="3247933" y="4988677"/>
            <a:ext cx="57049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Presented by  Mohammed Gowshik 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30B0B-EF9B-1AE1-5BC1-EE8AD56E7D81}"/>
              </a:ext>
            </a:extLst>
          </p:cNvPr>
          <p:cNvSpPr>
            <a:spLocks noGrp="1"/>
          </p:cNvSpPr>
          <p:nvPr>
            <p:ph type="title"/>
          </p:nvPr>
        </p:nvSpPr>
        <p:spPr>
          <a:xfrm>
            <a:off x="3622991" y="1925918"/>
            <a:ext cx="4964803" cy="1400530"/>
          </a:xfrm>
        </p:spPr>
        <p:txBody>
          <a:bodyPr/>
          <a:lstStyle/>
          <a:p>
            <a:r>
              <a:rPr lang="en-US" sz="7200" dirty="0"/>
              <a:t>Thank You</a:t>
            </a:r>
            <a:br>
              <a:rPr lang="en-US" sz="7200" dirty="0"/>
            </a:br>
            <a:endParaRPr lang="en-US" sz="7200" dirty="0"/>
          </a:p>
        </p:txBody>
      </p:sp>
      <p:cxnSp>
        <p:nvCxnSpPr>
          <p:cNvPr id="4" name="直接连接符 5">
            <a:extLst>
              <a:ext uri="{FF2B5EF4-FFF2-40B4-BE49-F238E27FC236}">
                <a16:creationId xmlns:a16="http://schemas.microsoft.com/office/drawing/2014/main" id="{598C3677-A454-1A2E-C044-8A46A9447BA3}"/>
              </a:ext>
            </a:extLst>
          </p:cNvPr>
          <p:cNvCxnSpPr/>
          <p:nvPr/>
        </p:nvCxnSpPr>
        <p:spPr>
          <a:xfrm flipV="1">
            <a:off x="5285587" y="3252478"/>
            <a:ext cx="1620827" cy="1016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13C17AC-C38B-48A2-6007-8FFF9E8B167F}"/>
              </a:ext>
            </a:extLst>
          </p:cNvPr>
          <p:cNvSpPr txBox="1"/>
          <p:nvPr/>
        </p:nvSpPr>
        <p:spPr>
          <a:xfrm>
            <a:off x="2166938" y="3643730"/>
            <a:ext cx="787141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800" baseline="0" dirty="0">
                <a:solidFill>
                  <a:srgbClr val="FFFFFF"/>
                </a:solidFill>
                <a:latin typeface="Arial"/>
              </a:rPr>
              <a:t>Thank you </a:t>
            </a:r>
            <a:r>
              <a:rPr lang="en-IN" sz="2800" err="1">
                <a:solidFill>
                  <a:srgbClr val="FFFFFF"/>
                </a:solidFill>
                <a:latin typeface="Arial"/>
              </a:rPr>
              <a:t>InfosysSpringboard</a:t>
            </a:r>
            <a:r>
              <a:rPr lang="en-IN" sz="2800" baseline="0" dirty="0">
                <a:solidFill>
                  <a:srgbClr val="FFFFFF"/>
                </a:solidFill>
                <a:latin typeface="Arial"/>
              </a:rPr>
              <a:t> for </a:t>
            </a:r>
            <a:r>
              <a:rPr lang="en-IN" sz="2800" dirty="0">
                <a:solidFill>
                  <a:srgbClr val="FFFFFF"/>
                </a:solidFill>
                <a:latin typeface="Arial"/>
              </a:rPr>
              <a:t>the wonderful  </a:t>
            </a:r>
            <a:r>
              <a:rPr lang="en-IN" sz="2800">
                <a:latin typeface="Arial"/>
              </a:rPr>
              <a:t>opportunity</a:t>
            </a:r>
            <a:r>
              <a:rPr lang="en-IN" sz="2800">
                <a:latin typeface="Arial"/>
                <a:cs typeface="Arial"/>
              </a:rPr>
              <a:t> to show case our </a:t>
            </a:r>
            <a:r>
              <a:rPr lang="en-IN" sz="2800" dirty="0">
                <a:latin typeface="Arial"/>
                <a:cs typeface="Arial"/>
              </a:rPr>
              <a:t>work! </a:t>
            </a:r>
            <a:endParaRPr lang="en-IN" sz="2800">
              <a:latin typeface="Arial"/>
              <a:cs typeface="Arial"/>
            </a:endParaRPr>
          </a:p>
          <a:p>
            <a:endParaRPr lang="en-IN" sz="2800" dirty="0">
              <a:latin typeface="Arial"/>
              <a:cs typeface="Arial"/>
            </a:endParaRPr>
          </a:p>
        </p:txBody>
      </p:sp>
    </p:spTree>
    <p:extLst>
      <p:ext uri="{BB962C8B-B14F-4D97-AF65-F5344CB8AC3E}">
        <p14:creationId xmlns:p14="http://schemas.microsoft.com/office/powerpoint/2010/main" val="292259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9FE4-38C3-E430-56DE-27704FBB01B8}"/>
              </a:ext>
            </a:extLst>
          </p:cNvPr>
          <p:cNvSpPr>
            <a:spLocks noGrp="1"/>
          </p:cNvSpPr>
          <p:nvPr>
            <p:ph type="title"/>
          </p:nvPr>
        </p:nvSpPr>
        <p:spPr/>
        <p:txBody>
          <a:bodyPr/>
          <a:lstStyle/>
          <a:p>
            <a:r>
              <a:rPr lang="en-US" sz="5400" dirty="0"/>
              <a:t>Contents</a:t>
            </a:r>
            <a:r>
              <a:rPr lang="en-US" dirty="0"/>
              <a:t>:</a:t>
            </a:r>
          </a:p>
        </p:txBody>
      </p:sp>
      <p:sp>
        <p:nvSpPr>
          <p:cNvPr id="3" name="Content Placeholder 2">
            <a:extLst>
              <a:ext uri="{FF2B5EF4-FFF2-40B4-BE49-F238E27FC236}">
                <a16:creationId xmlns:a16="http://schemas.microsoft.com/office/drawing/2014/main" id="{BFFB207F-D87C-B772-433E-AA6046840BE4}"/>
              </a:ext>
            </a:extLst>
          </p:cNvPr>
          <p:cNvSpPr>
            <a:spLocks noGrp="1"/>
          </p:cNvSpPr>
          <p:nvPr>
            <p:ph idx="1"/>
          </p:nvPr>
        </p:nvSpPr>
        <p:spPr>
          <a:xfrm>
            <a:off x="1621472" y="2113878"/>
            <a:ext cx="8946541" cy="4195481"/>
          </a:xfrm>
        </p:spPr>
        <p:txBody>
          <a:bodyPr vert="horz" lIns="91440" tIns="45720" rIns="91440" bIns="45720" rtlCol="0" anchor="t">
            <a:normAutofit/>
          </a:bodyPr>
          <a:lstStyle/>
          <a:p>
            <a:pPr>
              <a:buFont typeface="Wingdings" charset="2"/>
              <a:buChar char="Ø"/>
            </a:pPr>
            <a:r>
              <a:rPr lang="en-US" sz="3600" dirty="0"/>
              <a:t>Problem </a:t>
            </a:r>
            <a:r>
              <a:rPr lang="en-US" sz="3600" err="1"/>
              <a:t>Staement</a:t>
            </a:r>
            <a:endParaRPr lang="en-US" sz="3600"/>
          </a:p>
          <a:p>
            <a:pPr>
              <a:buClr>
                <a:srgbClr val="8AD0D6"/>
              </a:buClr>
              <a:buFont typeface="Wingdings" charset="2"/>
              <a:buChar char="Ø"/>
            </a:pPr>
            <a:r>
              <a:rPr lang="en-US" sz="3600" dirty="0"/>
              <a:t>Business </a:t>
            </a:r>
            <a:r>
              <a:rPr lang="en-US" sz="3600" err="1"/>
              <a:t>Usecase</a:t>
            </a:r>
            <a:endParaRPr lang="en-US" sz="3600"/>
          </a:p>
          <a:p>
            <a:pPr>
              <a:buClr>
                <a:srgbClr val="8AD0D6"/>
              </a:buClr>
              <a:buFont typeface="Wingdings" charset="2"/>
              <a:buChar char="Ø"/>
            </a:pPr>
            <a:r>
              <a:rPr lang="en-US" sz="3600" err="1"/>
              <a:t>Dastaset</a:t>
            </a:r>
            <a:endParaRPr lang="en-US" sz="3600"/>
          </a:p>
          <a:p>
            <a:pPr>
              <a:buClr>
                <a:srgbClr val="8AD0D6"/>
              </a:buClr>
              <a:buFont typeface="Wingdings" charset="2"/>
              <a:buChar char="Ø"/>
            </a:pPr>
            <a:r>
              <a:rPr lang="en-US" sz="3600" dirty="0"/>
              <a:t>Data processing</a:t>
            </a:r>
          </a:p>
          <a:p>
            <a:pPr>
              <a:buClr>
                <a:srgbClr val="8AD0D6"/>
              </a:buClr>
              <a:buFont typeface="Wingdings" charset="2"/>
              <a:buChar char="Ø"/>
            </a:pPr>
            <a:r>
              <a:rPr lang="en-US" sz="3600" dirty="0"/>
              <a:t>Recommendations &amp; Future Scope</a:t>
            </a:r>
          </a:p>
          <a:p>
            <a:pPr>
              <a:buClr>
                <a:srgbClr val="8AD0D6"/>
              </a:buClr>
              <a:buFont typeface="Wingdings" charset="2"/>
              <a:buChar char="Ø"/>
            </a:pPr>
            <a:endParaRPr lang="en-US" sz="2800" dirty="0"/>
          </a:p>
        </p:txBody>
      </p:sp>
    </p:spTree>
    <p:extLst>
      <p:ext uri="{BB962C8B-B14F-4D97-AF65-F5344CB8AC3E}">
        <p14:creationId xmlns:p14="http://schemas.microsoft.com/office/powerpoint/2010/main" val="238343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21EC-DFA0-314C-8200-07614F12FB79}"/>
              </a:ext>
            </a:extLst>
          </p:cNvPr>
          <p:cNvSpPr>
            <a:spLocks noGrp="1"/>
          </p:cNvSpPr>
          <p:nvPr>
            <p:ph type="title"/>
          </p:nvPr>
        </p:nvSpPr>
        <p:spPr/>
        <p:txBody>
          <a:bodyPr/>
          <a:lstStyle/>
          <a:p>
            <a:pPr>
              <a:spcBef>
                <a:spcPts val="1000"/>
              </a:spcBef>
            </a:pPr>
            <a:r>
              <a:rPr lang="en-US" sz="5400" dirty="0">
                <a:solidFill>
                  <a:srgbClr val="FFFFFF"/>
                </a:solidFill>
                <a:latin typeface="Arial"/>
                <a:cs typeface="Arial"/>
              </a:rPr>
              <a:t>Problem </a:t>
            </a:r>
            <a:r>
              <a:rPr lang="en-US" sz="5400" dirty="0" err="1">
                <a:solidFill>
                  <a:srgbClr val="FFFFFF"/>
                </a:solidFill>
                <a:latin typeface="Arial"/>
                <a:cs typeface="Arial"/>
              </a:rPr>
              <a:t>Staement</a:t>
            </a:r>
            <a:r>
              <a:rPr lang="en-US" sz="5400" dirty="0">
                <a:solidFill>
                  <a:srgbClr val="FFFFFF"/>
                </a:solidFill>
                <a:latin typeface="Arial"/>
                <a:cs typeface="Arial"/>
              </a:rPr>
              <a:t>:</a:t>
            </a:r>
          </a:p>
          <a:p>
            <a:endParaRPr lang="en-US" dirty="0"/>
          </a:p>
        </p:txBody>
      </p:sp>
      <p:sp>
        <p:nvSpPr>
          <p:cNvPr id="3" name="Content Placeholder 2">
            <a:extLst>
              <a:ext uri="{FF2B5EF4-FFF2-40B4-BE49-F238E27FC236}">
                <a16:creationId xmlns:a16="http://schemas.microsoft.com/office/drawing/2014/main" id="{9E6ADBD3-0D78-7311-0102-FE77D2B5A77A}"/>
              </a:ext>
            </a:extLst>
          </p:cNvPr>
          <p:cNvSpPr>
            <a:spLocks noGrp="1"/>
          </p:cNvSpPr>
          <p:nvPr>
            <p:ph idx="1"/>
          </p:nvPr>
        </p:nvSpPr>
        <p:spPr/>
        <p:txBody>
          <a:bodyPr vert="horz" lIns="91440" tIns="45720" rIns="91440" bIns="45720" rtlCol="0" anchor="t">
            <a:normAutofit lnSpcReduction="10000"/>
          </a:bodyPr>
          <a:lstStyle/>
          <a:p>
            <a:pPr>
              <a:buFont typeface="Arial" charset="2"/>
              <a:buChar char="•"/>
            </a:pPr>
            <a:r>
              <a:rPr lang="en-US" b="1" dirty="0">
                <a:ea typeface="+mj-lt"/>
                <a:cs typeface="+mj-lt"/>
              </a:rPr>
              <a:t>Real-time Processing:</a:t>
            </a:r>
            <a:r>
              <a:rPr lang="en-US" dirty="0">
                <a:ea typeface="+mj-lt"/>
                <a:cs typeface="+mj-lt"/>
              </a:rPr>
              <a:t> Ensuring that the system can process and analyze video feeds in real time to provide immediate feedback.</a:t>
            </a:r>
            <a:endParaRPr lang="en-US" dirty="0"/>
          </a:p>
          <a:p>
            <a:pPr>
              <a:buClr>
                <a:srgbClr val="8AD0D6"/>
              </a:buClr>
              <a:buFont typeface="Arial" charset="2"/>
              <a:buChar char="•"/>
            </a:pPr>
            <a:r>
              <a:rPr lang="en-US" b="1" dirty="0">
                <a:ea typeface="+mj-lt"/>
                <a:cs typeface="+mj-lt"/>
              </a:rPr>
              <a:t>Accuracy:</a:t>
            </a:r>
            <a:r>
              <a:rPr lang="en-US" dirty="0">
                <a:ea typeface="+mj-lt"/>
                <a:cs typeface="+mj-lt"/>
              </a:rPr>
              <a:t> Generating accurate and contextually relevant captions for various scenarios, including low-light conditions, occlusions, and varying camera angles.</a:t>
            </a:r>
            <a:endParaRPr lang="en-US" dirty="0"/>
          </a:p>
          <a:p>
            <a:pPr>
              <a:buClr>
                <a:srgbClr val="8AD0D6"/>
              </a:buClr>
              <a:buFont typeface="Arial" charset="2"/>
              <a:buChar char="•"/>
            </a:pPr>
            <a:r>
              <a:rPr lang="en-US" b="1" dirty="0">
                <a:ea typeface="+mj-lt"/>
                <a:cs typeface="+mj-lt"/>
              </a:rPr>
              <a:t>Scalability:</a:t>
            </a:r>
            <a:r>
              <a:rPr lang="en-US" dirty="0">
                <a:ea typeface="+mj-lt"/>
                <a:cs typeface="+mj-lt"/>
              </a:rPr>
              <a:t> The system should be capable of handling multiple camera feeds simultaneously.</a:t>
            </a:r>
            <a:endParaRPr lang="en-US" dirty="0"/>
          </a:p>
          <a:p>
            <a:pPr>
              <a:buClr>
                <a:srgbClr val="8AD0D6"/>
              </a:buClr>
              <a:buFont typeface="Arial" charset="2"/>
              <a:buChar char="•"/>
            </a:pPr>
            <a:r>
              <a:rPr lang="en-US" b="1" dirty="0">
                <a:ea typeface="+mj-lt"/>
                <a:cs typeface="+mj-lt"/>
              </a:rPr>
              <a:t>Integration:</a:t>
            </a:r>
            <a:r>
              <a:rPr lang="en-US" dirty="0">
                <a:ea typeface="+mj-lt"/>
                <a:cs typeface="+mj-lt"/>
              </a:rPr>
              <a:t> Integrating with existing CCTV infrastructure and alert systems.</a:t>
            </a:r>
            <a:endParaRPr lang="en-US" dirty="0"/>
          </a:p>
          <a:p>
            <a:pPr>
              <a:buClr>
                <a:srgbClr val="8AD0D6"/>
              </a:buClr>
              <a:buFont typeface="Arial" charset="2"/>
              <a:buChar char="•"/>
            </a:pPr>
            <a:r>
              <a:rPr lang="en-US" b="1" dirty="0">
                <a:ea typeface="+mj-lt"/>
                <a:cs typeface="+mj-lt"/>
              </a:rPr>
              <a:t>Privacy and Ethical Concerns:</a:t>
            </a:r>
            <a:r>
              <a:rPr lang="en-US" dirty="0">
                <a:ea typeface="+mj-lt"/>
                <a:cs typeface="+mj-lt"/>
              </a:rPr>
              <a:t> Ensuring the system respects privacy and adheres to legal regulations concerning surveillance and data handling.</a:t>
            </a:r>
            <a:endParaRPr lang="en-US" dirty="0"/>
          </a:p>
          <a:p>
            <a:pPr>
              <a:buClr>
                <a:srgbClr val="8AD0D6"/>
              </a:buClr>
              <a:buFont typeface="Arial" charset="2"/>
              <a:buChar char="•"/>
            </a:pPr>
            <a:endParaRPr lang="en-US" dirty="0"/>
          </a:p>
        </p:txBody>
      </p:sp>
    </p:spTree>
    <p:extLst>
      <p:ext uri="{BB962C8B-B14F-4D97-AF65-F5344CB8AC3E}">
        <p14:creationId xmlns:p14="http://schemas.microsoft.com/office/powerpoint/2010/main" val="281966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B9DB-F8AD-3201-8360-FFC715DC42A5}"/>
              </a:ext>
            </a:extLst>
          </p:cNvPr>
          <p:cNvSpPr>
            <a:spLocks noGrp="1"/>
          </p:cNvSpPr>
          <p:nvPr>
            <p:ph type="title"/>
          </p:nvPr>
        </p:nvSpPr>
        <p:spPr/>
        <p:txBody>
          <a:bodyPr/>
          <a:lstStyle/>
          <a:p>
            <a:r>
              <a:rPr lang="en-US" sz="6000" dirty="0"/>
              <a:t>Business </a:t>
            </a:r>
            <a:r>
              <a:rPr lang="en-US" sz="6000" err="1"/>
              <a:t>Usecase</a:t>
            </a:r>
            <a:r>
              <a:rPr lang="en-US" sz="6000" dirty="0"/>
              <a:t>:</a:t>
            </a:r>
          </a:p>
        </p:txBody>
      </p:sp>
      <p:sp>
        <p:nvSpPr>
          <p:cNvPr id="3" name="Content Placeholder 2">
            <a:extLst>
              <a:ext uri="{FF2B5EF4-FFF2-40B4-BE49-F238E27FC236}">
                <a16:creationId xmlns:a16="http://schemas.microsoft.com/office/drawing/2014/main" id="{85542254-6008-049F-CF1B-E54645EE94AF}"/>
              </a:ext>
            </a:extLst>
          </p:cNvPr>
          <p:cNvSpPr>
            <a:spLocks noGrp="1"/>
          </p:cNvSpPr>
          <p:nvPr>
            <p:ph idx="1"/>
          </p:nvPr>
        </p:nvSpPr>
        <p:spPr>
          <a:xfrm>
            <a:off x="1103312" y="1839558"/>
            <a:ext cx="8946541" cy="4195481"/>
          </a:xfrm>
        </p:spPr>
        <p:txBody>
          <a:bodyPr vert="horz" lIns="91440" tIns="45720" rIns="91440" bIns="45720" rtlCol="0" anchor="t">
            <a:normAutofit/>
          </a:bodyPr>
          <a:lstStyle/>
          <a:p>
            <a:pPr marL="0" indent="0">
              <a:buNone/>
            </a:pPr>
            <a:r>
              <a:rPr lang="en-US"/>
              <a:t>1. </a:t>
            </a:r>
            <a:r>
              <a:rPr lang="en-US" b="1"/>
              <a:t>Retail Security and Analytics</a:t>
            </a:r>
            <a:endParaRPr lang="en-US"/>
          </a:p>
          <a:p>
            <a:pPr marL="0" indent="0">
              <a:buClr>
                <a:srgbClr val="8AD0D6"/>
              </a:buClr>
              <a:buNone/>
            </a:pPr>
            <a:r>
              <a:rPr lang="en-US" b="1" dirty="0">
                <a:ea typeface="+mj-lt"/>
                <a:cs typeface="+mj-lt"/>
              </a:rPr>
              <a:t>Use Case</a:t>
            </a:r>
            <a:r>
              <a:rPr lang="en-US" dirty="0">
                <a:ea typeface="+mj-lt"/>
                <a:cs typeface="+mj-lt"/>
              </a:rPr>
              <a:t>: Enhance store security and customer insights.</a:t>
            </a:r>
            <a:endParaRPr lang="en-US" dirty="0"/>
          </a:p>
          <a:p>
            <a:pPr marL="0" indent="0">
              <a:buNone/>
            </a:pPr>
            <a:endParaRPr lang="en-US" dirty="0"/>
          </a:p>
          <a:p>
            <a:pPr marL="0" indent="0">
              <a:buClr>
                <a:srgbClr val="8AD0D6"/>
              </a:buClr>
              <a:buNone/>
            </a:pPr>
            <a:r>
              <a:rPr lang="en-US"/>
              <a:t>2. </a:t>
            </a:r>
            <a:r>
              <a:rPr lang="en-US" b="1"/>
              <a:t>Traffic Management</a:t>
            </a:r>
            <a:endParaRPr lang="en-US" dirty="0"/>
          </a:p>
          <a:p>
            <a:pPr marL="0" indent="0">
              <a:buClr>
                <a:srgbClr val="8AD0D6"/>
              </a:buClr>
              <a:buNone/>
            </a:pPr>
            <a:r>
              <a:rPr lang="en-US" b="1">
                <a:ea typeface="+mj-lt"/>
                <a:cs typeface="+mj-lt"/>
              </a:rPr>
              <a:t>Use Case</a:t>
            </a:r>
            <a:r>
              <a:rPr lang="en-US">
                <a:ea typeface="+mj-lt"/>
                <a:cs typeface="+mj-lt"/>
              </a:rPr>
              <a:t>: Monitor and manage traffic flow in urban areas.</a:t>
            </a:r>
            <a:endParaRPr lang="en-US"/>
          </a:p>
          <a:p>
            <a:pPr>
              <a:buClr>
                <a:srgbClr val="8AD0D6"/>
              </a:buClr>
            </a:pPr>
            <a:endParaRPr lang="en-US" dirty="0"/>
          </a:p>
          <a:p>
            <a:pPr>
              <a:buNone/>
            </a:pPr>
            <a:r>
              <a:rPr lang="en-US"/>
              <a:t>3. </a:t>
            </a:r>
            <a:r>
              <a:rPr lang="en-US" b="1"/>
              <a:t>Manufacturing and Industrial Safety</a:t>
            </a:r>
            <a:endParaRPr lang="en-US"/>
          </a:p>
          <a:p>
            <a:pPr>
              <a:buNone/>
            </a:pPr>
            <a:r>
              <a:rPr lang="en-US" b="1">
                <a:ea typeface="+mj-lt"/>
                <a:cs typeface="+mj-lt"/>
              </a:rPr>
              <a:t>Use Case</a:t>
            </a:r>
            <a:r>
              <a:rPr lang="en-US">
                <a:ea typeface="+mj-lt"/>
                <a:cs typeface="+mj-lt"/>
              </a:rPr>
              <a:t>: Ensure workplace safety and operational efficiency in manufacturing plants.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030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4E0D-5DF1-BEC1-CB15-3C16802B8323}"/>
              </a:ext>
            </a:extLst>
          </p:cNvPr>
          <p:cNvSpPr>
            <a:spLocks noGrp="1"/>
          </p:cNvSpPr>
          <p:nvPr>
            <p:ph type="title"/>
          </p:nvPr>
        </p:nvSpPr>
        <p:spPr/>
        <p:txBody>
          <a:bodyPr/>
          <a:lstStyle/>
          <a:p>
            <a:r>
              <a:rPr lang="en-US" sz="6000" dirty="0"/>
              <a:t>Dataset:</a:t>
            </a:r>
          </a:p>
        </p:txBody>
      </p:sp>
      <p:sp>
        <p:nvSpPr>
          <p:cNvPr id="3" name="Content Placeholder 2">
            <a:extLst>
              <a:ext uri="{FF2B5EF4-FFF2-40B4-BE49-F238E27FC236}">
                <a16:creationId xmlns:a16="http://schemas.microsoft.com/office/drawing/2014/main" id="{B871C82E-C2B4-7F87-297D-918737AA74DB}"/>
              </a:ext>
            </a:extLst>
          </p:cNvPr>
          <p:cNvSpPr>
            <a:spLocks noGrp="1"/>
          </p:cNvSpPr>
          <p:nvPr>
            <p:ph idx="1"/>
          </p:nvPr>
        </p:nvSpPr>
        <p:spPr>
          <a:xfrm>
            <a:off x="1103312" y="1839558"/>
            <a:ext cx="8946541" cy="4408841"/>
          </a:xfrm>
        </p:spPr>
        <p:txBody>
          <a:bodyPr vert="horz" lIns="91440" tIns="45720" rIns="91440" bIns="45720" rtlCol="0" anchor="t">
            <a:normAutofit fontScale="92500" lnSpcReduction="10000"/>
          </a:bodyPr>
          <a:lstStyle/>
          <a:p>
            <a:pPr>
              <a:buClr>
                <a:srgbClr val="8AD0D6"/>
              </a:buClr>
              <a:buFont typeface="Arial" charset="2"/>
              <a:buChar char="•"/>
            </a:pPr>
            <a:r>
              <a:rPr lang="en-US" dirty="0">
                <a:ea typeface="+mj-lt"/>
                <a:cs typeface="+mj-lt"/>
              </a:rPr>
              <a:t>The Flickr 8k dataset is a popular and widely-used resource for image captioning and computer vision tasks. Consisting of 8,000 images sourced from Flickr, each image is paired with five different captions that describe the visual content.</a:t>
            </a:r>
            <a:endParaRPr lang="en-US" dirty="0"/>
          </a:p>
          <a:p>
            <a:pPr>
              <a:buClr>
                <a:srgbClr val="8AD0D6"/>
              </a:buClr>
              <a:buFont typeface="Arial" charset="2"/>
              <a:buChar char="•"/>
            </a:pPr>
            <a:r>
              <a:rPr lang="en-US" dirty="0">
                <a:ea typeface="+mj-lt"/>
                <a:cs typeface="+mj-lt"/>
              </a:rPr>
              <a:t>These captions have been carefully curated by humans to ensure a rich and diverse representation of the scenes depicted. </a:t>
            </a:r>
          </a:p>
          <a:p>
            <a:pPr>
              <a:buClr>
                <a:srgbClr val="8AD0D6"/>
              </a:buClr>
              <a:buFont typeface="Arial" charset="2"/>
              <a:buChar char="•"/>
            </a:pPr>
            <a:r>
              <a:rPr lang="en-US" dirty="0">
                <a:ea typeface="+mj-lt"/>
                <a:cs typeface="+mj-lt"/>
              </a:rPr>
              <a:t>The dataset encompasses a wide range of scenarios, from everyday activities and interactions to unique and unexpected moments, providing a robust foundation for training and evaluating image captioning models. </a:t>
            </a:r>
            <a:endParaRPr lang="en-US">
              <a:ea typeface="+mj-lt"/>
              <a:cs typeface="+mj-lt"/>
            </a:endParaRPr>
          </a:p>
          <a:p>
            <a:pPr>
              <a:buClr>
                <a:srgbClr val="8AD0D6"/>
              </a:buClr>
              <a:buFont typeface="Arial" charset="2"/>
              <a:buChar char="•"/>
            </a:pPr>
            <a:r>
              <a:rPr lang="en-US" dirty="0">
                <a:ea typeface="+mj-lt"/>
                <a:cs typeface="+mj-lt"/>
              </a:rPr>
              <a:t>By utilizing the Flickr 8k dataset, researchers and developers can effectively train automated systems to generate descriptive and contextually relevant captions for images, thereby enhancing the capability of CCTV cameras in monitoring and interpreting real-time events.</a:t>
            </a:r>
            <a:endParaRPr lang="en-US"/>
          </a:p>
          <a:p>
            <a:pPr>
              <a:buClr>
                <a:srgbClr val="8AD0D6"/>
              </a:buClr>
              <a:buFont typeface="Arial" charset="2"/>
              <a:buChar char="•"/>
            </a:pPr>
            <a:endParaRPr lang="en-US" dirty="0"/>
          </a:p>
          <a:p>
            <a:pPr>
              <a:buClr>
                <a:srgbClr val="8AD0D6"/>
              </a:buClr>
              <a:buFont typeface="Arial" charset="2"/>
              <a:buChar char="•"/>
            </a:pPr>
            <a:endParaRPr lang="en-US" dirty="0"/>
          </a:p>
        </p:txBody>
      </p:sp>
    </p:spTree>
    <p:extLst>
      <p:ext uri="{BB962C8B-B14F-4D97-AF65-F5344CB8AC3E}">
        <p14:creationId xmlns:p14="http://schemas.microsoft.com/office/powerpoint/2010/main" val="48627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3BEC-A4AD-3CC8-A5B2-CEA89DB08064}"/>
              </a:ext>
            </a:extLst>
          </p:cNvPr>
          <p:cNvSpPr>
            <a:spLocks noGrp="1"/>
          </p:cNvSpPr>
          <p:nvPr>
            <p:ph type="title"/>
          </p:nvPr>
        </p:nvSpPr>
        <p:spPr/>
        <p:txBody>
          <a:bodyPr/>
          <a:lstStyle/>
          <a:p>
            <a:r>
              <a:rPr lang="en-US" sz="6000" dirty="0"/>
              <a:t>Data Processing:</a:t>
            </a:r>
          </a:p>
        </p:txBody>
      </p:sp>
      <p:sp>
        <p:nvSpPr>
          <p:cNvPr id="3" name="Content Placeholder 2">
            <a:extLst>
              <a:ext uri="{FF2B5EF4-FFF2-40B4-BE49-F238E27FC236}">
                <a16:creationId xmlns:a16="http://schemas.microsoft.com/office/drawing/2014/main" id="{F17338AD-5365-7597-3E98-E74D4CB65258}"/>
              </a:ext>
            </a:extLst>
          </p:cNvPr>
          <p:cNvSpPr>
            <a:spLocks noGrp="1"/>
          </p:cNvSpPr>
          <p:nvPr>
            <p:ph idx="1"/>
          </p:nvPr>
        </p:nvSpPr>
        <p:spPr>
          <a:xfrm>
            <a:off x="1103312" y="1839558"/>
            <a:ext cx="8946541" cy="4195481"/>
          </a:xfrm>
        </p:spPr>
        <p:txBody>
          <a:bodyPr vert="horz" lIns="91440" tIns="45720" rIns="91440" bIns="45720" rtlCol="0" anchor="t">
            <a:normAutofit/>
          </a:bodyPr>
          <a:lstStyle/>
          <a:p>
            <a:pPr marL="0" indent="0">
              <a:buNone/>
            </a:pPr>
            <a:r>
              <a:rPr lang="en-US" sz="4400" dirty="0"/>
              <a:t>Image Processing</a:t>
            </a:r>
          </a:p>
          <a:p>
            <a:pPr>
              <a:buClr>
                <a:srgbClr val="8AD0D6"/>
              </a:buClr>
              <a:buFont typeface="Courier New" charset="2"/>
              <a:buChar char="o"/>
            </a:pPr>
            <a:r>
              <a:rPr lang="en-US" b="1" dirty="0">
                <a:ea typeface="+mj-lt"/>
                <a:cs typeface="+mj-lt"/>
              </a:rPr>
              <a:t>Preprocessing:</a:t>
            </a:r>
            <a:endParaRPr lang="en-US" dirty="0"/>
          </a:p>
          <a:p>
            <a:pPr lvl="1">
              <a:buClr>
                <a:srgbClr val="8AD0D6"/>
              </a:buClr>
              <a:buFont typeface="Arial" charset="2"/>
              <a:buChar char="•"/>
            </a:pPr>
            <a:r>
              <a:rPr lang="en-US" b="1" dirty="0">
                <a:ea typeface="+mj-lt"/>
                <a:cs typeface="+mj-lt"/>
              </a:rPr>
              <a:t>Resizing:</a:t>
            </a:r>
            <a:r>
              <a:rPr lang="en-US" dirty="0">
                <a:ea typeface="+mj-lt"/>
                <a:cs typeface="+mj-lt"/>
              </a:rPr>
              <a:t> Resize images to a standard size suitable for the model.</a:t>
            </a:r>
            <a:endParaRPr lang="en-US" dirty="0"/>
          </a:p>
          <a:p>
            <a:pPr lvl="1">
              <a:buClr>
                <a:srgbClr val="8AD0D6"/>
              </a:buClr>
              <a:buFont typeface="Arial" charset="2"/>
              <a:buChar char="•"/>
            </a:pPr>
            <a:r>
              <a:rPr lang="en-US" b="1" dirty="0">
                <a:ea typeface="+mj-lt"/>
                <a:cs typeface="+mj-lt"/>
              </a:rPr>
              <a:t>Normalization:</a:t>
            </a:r>
            <a:r>
              <a:rPr lang="en-US" dirty="0">
                <a:ea typeface="+mj-lt"/>
                <a:cs typeface="+mj-lt"/>
              </a:rPr>
              <a:t> Normalize pixel values to improve model performance.</a:t>
            </a:r>
            <a:endParaRPr lang="en-US" dirty="0"/>
          </a:p>
          <a:p>
            <a:pPr lvl="1">
              <a:buClr>
                <a:srgbClr val="8AD0D6"/>
              </a:buClr>
              <a:buFont typeface="Arial" charset="2"/>
              <a:buChar char="•"/>
            </a:pPr>
            <a:r>
              <a:rPr lang="en-US" b="1" dirty="0">
                <a:ea typeface="+mj-lt"/>
                <a:cs typeface="+mj-lt"/>
              </a:rPr>
              <a:t>Data Augmentation:</a:t>
            </a:r>
            <a:r>
              <a:rPr lang="en-US" dirty="0">
                <a:ea typeface="+mj-lt"/>
                <a:cs typeface="+mj-lt"/>
              </a:rPr>
              <a:t> Apply transformations such as rotations, flips, and shifts to enhance the dataset.</a:t>
            </a:r>
            <a:endParaRPr lang="en-US" dirty="0"/>
          </a:p>
          <a:p>
            <a:pPr>
              <a:buClr>
                <a:srgbClr val="8AD0D6"/>
              </a:buClr>
              <a:buFont typeface="Courier New" charset="2"/>
              <a:buChar char="o"/>
            </a:pPr>
            <a:r>
              <a:rPr lang="en-US" b="1" dirty="0">
                <a:ea typeface="+mj-lt"/>
                <a:cs typeface="+mj-lt"/>
              </a:rPr>
              <a:t>Feature Extraction:</a:t>
            </a:r>
            <a:endParaRPr lang="en-US" dirty="0"/>
          </a:p>
          <a:p>
            <a:pPr lvl="1">
              <a:buClr>
                <a:srgbClr val="8AD0D6"/>
              </a:buClr>
              <a:buFont typeface="Arial" charset="2"/>
              <a:buChar char="•"/>
            </a:pPr>
            <a:r>
              <a:rPr lang="en-US" b="1" dirty="0">
                <a:ea typeface="+mj-lt"/>
                <a:cs typeface="+mj-lt"/>
              </a:rPr>
              <a:t>Convolutional Neural Networks (CNNs):</a:t>
            </a:r>
            <a:r>
              <a:rPr lang="en-US" dirty="0">
                <a:ea typeface="+mj-lt"/>
                <a:cs typeface="+mj-lt"/>
              </a:rPr>
              <a:t> Use pre-trained CNNs (e.g., VGG16, ResNet50) to extract high-level features from images. These models can be fine-tuned on specific datasets related to surveillance.</a:t>
            </a:r>
            <a:endParaRPr lang="en-US" dirty="0"/>
          </a:p>
          <a:p>
            <a:pPr>
              <a:buClr>
                <a:srgbClr val="8AD0D6"/>
              </a:buClr>
              <a:buFont typeface="Courier New" charset="2"/>
              <a:buChar char="o"/>
            </a:pPr>
            <a:endParaRPr lang="en-US" dirty="0"/>
          </a:p>
        </p:txBody>
      </p:sp>
    </p:spTree>
    <p:extLst>
      <p:ext uri="{BB962C8B-B14F-4D97-AF65-F5344CB8AC3E}">
        <p14:creationId xmlns:p14="http://schemas.microsoft.com/office/powerpoint/2010/main" val="417368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E503-2250-B732-3AF7-10F764C8B1ED}"/>
              </a:ext>
            </a:extLst>
          </p:cNvPr>
          <p:cNvSpPr>
            <a:spLocks noGrp="1"/>
          </p:cNvSpPr>
          <p:nvPr>
            <p:ph type="title"/>
          </p:nvPr>
        </p:nvSpPr>
        <p:spPr>
          <a:xfrm>
            <a:off x="1174431" y="462878"/>
            <a:ext cx="5950323" cy="933170"/>
          </a:xfrm>
        </p:spPr>
        <p:txBody>
          <a:bodyPr/>
          <a:lstStyle/>
          <a:p>
            <a:r>
              <a:rPr lang="en-US" sz="5400" dirty="0">
                <a:solidFill>
                  <a:srgbClr val="FFFFFF"/>
                </a:solidFill>
                <a:ea typeface="+mj-lt"/>
                <a:cs typeface="+mj-lt"/>
              </a:rPr>
              <a:t>Text Processing:</a:t>
            </a:r>
            <a:endParaRPr lang="en-US" sz="5400" dirty="0"/>
          </a:p>
        </p:txBody>
      </p:sp>
      <p:sp>
        <p:nvSpPr>
          <p:cNvPr id="3" name="Content Placeholder 2">
            <a:extLst>
              <a:ext uri="{FF2B5EF4-FFF2-40B4-BE49-F238E27FC236}">
                <a16:creationId xmlns:a16="http://schemas.microsoft.com/office/drawing/2014/main" id="{9F650FFF-8CD8-1FD4-960B-9731310FD2B1}"/>
              </a:ext>
            </a:extLst>
          </p:cNvPr>
          <p:cNvSpPr>
            <a:spLocks noGrp="1"/>
          </p:cNvSpPr>
          <p:nvPr>
            <p:ph idx="1"/>
          </p:nvPr>
        </p:nvSpPr>
        <p:spPr>
          <a:xfrm>
            <a:off x="1174432" y="1544918"/>
            <a:ext cx="8946541" cy="4591721"/>
          </a:xfrm>
        </p:spPr>
        <p:txBody>
          <a:bodyPr vert="horz" lIns="91440" tIns="45720" rIns="91440" bIns="45720" rtlCol="0" anchor="t">
            <a:normAutofit/>
          </a:bodyPr>
          <a:lstStyle/>
          <a:p>
            <a:pPr>
              <a:buClr>
                <a:srgbClr val="1E5155">
                  <a:lumMod val="40000"/>
                  <a:lumOff val="60000"/>
                </a:srgbClr>
              </a:buClr>
              <a:buFont typeface="Courier New" charset="2"/>
              <a:buChar char="o"/>
            </a:pPr>
            <a:r>
              <a:rPr lang="en-US" b="1" dirty="0">
                <a:ea typeface="+mj-lt"/>
                <a:cs typeface="+mj-lt"/>
              </a:rPr>
              <a:t>Caption Analysis:</a:t>
            </a:r>
            <a:endParaRPr lang="en-US" dirty="0"/>
          </a:p>
          <a:p>
            <a:pPr lvl="1">
              <a:buClr>
                <a:srgbClr val="8AD0D6"/>
              </a:buClr>
              <a:buFont typeface="Arial" charset="2"/>
              <a:buChar char="•"/>
            </a:pPr>
            <a:r>
              <a:rPr lang="en-US" b="1" dirty="0">
                <a:ea typeface="+mj-lt"/>
                <a:cs typeface="+mj-lt"/>
              </a:rPr>
              <a:t>Natural Language Processing (NLP):</a:t>
            </a:r>
            <a:r>
              <a:rPr lang="en-US" dirty="0">
                <a:ea typeface="+mj-lt"/>
                <a:cs typeface="+mj-lt"/>
              </a:rPr>
              <a:t> Use NLP techniques to analyze the generated captions. This can include tokenization, part-of-speech tagging, named entity recognition, and sentiment analysis.</a:t>
            </a:r>
            <a:endParaRPr lang="en-US" dirty="0"/>
          </a:p>
          <a:p>
            <a:pPr lvl="1">
              <a:buClr>
                <a:srgbClr val="8AD0D6"/>
              </a:buClr>
              <a:buFont typeface="Arial" charset="2"/>
              <a:buChar char="•"/>
            </a:pPr>
            <a:r>
              <a:rPr lang="en-US" b="1" dirty="0">
                <a:ea typeface="+mj-lt"/>
                <a:cs typeface="+mj-lt"/>
              </a:rPr>
              <a:t>Rule-Based Systems:</a:t>
            </a:r>
            <a:r>
              <a:rPr lang="en-US" dirty="0">
                <a:ea typeface="+mj-lt"/>
                <a:cs typeface="+mj-lt"/>
              </a:rPr>
              <a:t> Define rules to detect suspicious activities. For example, if a caption includes words like "fight," "gun," or "theft," it can trigger an alert.</a:t>
            </a:r>
            <a:endParaRPr lang="en-US" dirty="0"/>
          </a:p>
          <a:p>
            <a:pPr lvl="1">
              <a:buClr>
                <a:srgbClr val="8AD0D6"/>
              </a:buClr>
              <a:buFont typeface="Arial" charset="2"/>
              <a:buChar char="•"/>
            </a:pPr>
            <a:endParaRPr lang="en-US" dirty="0">
              <a:ea typeface="+mj-lt"/>
              <a:cs typeface="+mj-lt"/>
            </a:endParaRPr>
          </a:p>
          <a:p>
            <a:pPr>
              <a:buClr>
                <a:srgbClr val="8AD0D6"/>
              </a:buClr>
              <a:buFont typeface="Courier New" charset="2"/>
              <a:buChar char="o"/>
            </a:pPr>
            <a:r>
              <a:rPr lang="en-US" b="1" dirty="0">
                <a:ea typeface="+mj-lt"/>
                <a:cs typeface="+mj-lt"/>
              </a:rPr>
              <a:t>Machine Learning Models:</a:t>
            </a:r>
            <a:endParaRPr lang="en-US" dirty="0"/>
          </a:p>
          <a:p>
            <a:pPr lvl="1">
              <a:buClr>
                <a:srgbClr val="8AD0D6"/>
              </a:buClr>
              <a:buFont typeface="Arial" charset="2"/>
              <a:buChar char="•"/>
            </a:pPr>
            <a:r>
              <a:rPr lang="en-US" b="1" dirty="0">
                <a:ea typeface="+mj-lt"/>
                <a:cs typeface="+mj-lt"/>
              </a:rPr>
              <a:t>Classification:</a:t>
            </a:r>
            <a:r>
              <a:rPr lang="en-US" dirty="0">
                <a:ea typeface="+mj-lt"/>
                <a:cs typeface="+mj-lt"/>
              </a:rPr>
              <a:t> Train a machine learning model to classify captions as normal or suspicious. Models such as SVMs, Random Forests, or deep learning models can be used.</a:t>
            </a:r>
            <a:endParaRPr lang="en-US" dirty="0"/>
          </a:p>
          <a:p>
            <a:pPr>
              <a:buClr>
                <a:srgbClr val="8AD0D6"/>
              </a:buClr>
              <a:buFont typeface="Courier New" charset="2"/>
              <a:buChar char="o"/>
            </a:pPr>
            <a:endParaRPr lang="en-US" dirty="0"/>
          </a:p>
        </p:txBody>
      </p:sp>
    </p:spTree>
    <p:extLst>
      <p:ext uri="{BB962C8B-B14F-4D97-AF65-F5344CB8AC3E}">
        <p14:creationId xmlns:p14="http://schemas.microsoft.com/office/powerpoint/2010/main" val="272859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CB85-9701-3BC9-C649-A491D7D32711}"/>
              </a:ext>
            </a:extLst>
          </p:cNvPr>
          <p:cNvSpPr>
            <a:spLocks noGrp="1"/>
          </p:cNvSpPr>
          <p:nvPr>
            <p:ph type="title"/>
          </p:nvPr>
        </p:nvSpPr>
        <p:spPr/>
        <p:txBody>
          <a:bodyPr/>
          <a:lstStyle/>
          <a:p>
            <a:r>
              <a:rPr lang="en-US" sz="5400" dirty="0"/>
              <a:t>Recommendations &amp;</a:t>
            </a:r>
            <a:br>
              <a:rPr lang="en-US" sz="5400" dirty="0"/>
            </a:br>
            <a:r>
              <a:rPr lang="en-US" sz="5400" dirty="0"/>
              <a:t>Future Scope:</a:t>
            </a:r>
          </a:p>
        </p:txBody>
      </p:sp>
      <p:sp>
        <p:nvSpPr>
          <p:cNvPr id="3" name="Content Placeholder 2">
            <a:extLst>
              <a:ext uri="{FF2B5EF4-FFF2-40B4-BE49-F238E27FC236}">
                <a16:creationId xmlns:a16="http://schemas.microsoft.com/office/drawing/2014/main" id="{19067B27-3549-D539-C259-2E92D07AC57C}"/>
              </a:ext>
            </a:extLst>
          </p:cNvPr>
          <p:cNvSpPr>
            <a:spLocks noGrp="1"/>
          </p:cNvSpPr>
          <p:nvPr>
            <p:ph idx="1"/>
          </p:nvPr>
        </p:nvSpPr>
        <p:spPr>
          <a:xfrm>
            <a:off x="1103312" y="2530438"/>
            <a:ext cx="8946541" cy="3717961"/>
          </a:xfrm>
        </p:spPr>
        <p:txBody>
          <a:bodyPr vert="horz" lIns="91440" tIns="45720" rIns="91440" bIns="45720" rtlCol="0" anchor="t">
            <a:normAutofit/>
          </a:bodyPr>
          <a:lstStyle/>
          <a:p>
            <a:pPr>
              <a:buClr>
                <a:srgbClr val="8AD0D6"/>
              </a:buClr>
            </a:pPr>
            <a:r>
              <a:rPr lang="en-US" b="1" dirty="0">
                <a:ea typeface="+mj-lt"/>
                <a:cs typeface="+mj-lt"/>
              </a:rPr>
              <a:t>Enhancement of Image Captioning Algorithms</a:t>
            </a:r>
            <a:r>
              <a:rPr lang="en-US" dirty="0">
                <a:ea typeface="+mj-lt"/>
                <a:cs typeface="+mj-lt"/>
              </a:rPr>
              <a:t>:</a:t>
            </a:r>
          </a:p>
          <a:p>
            <a:pPr>
              <a:buClr>
                <a:srgbClr val="8AD0D6"/>
              </a:buClr>
            </a:pPr>
            <a:r>
              <a:rPr lang="en-US" dirty="0">
                <a:ea typeface="+mj-lt"/>
                <a:cs typeface="+mj-lt"/>
              </a:rPr>
              <a:t>Improve accuracy with advanced deep learning algorithms and larger, more diverse training datasets.</a:t>
            </a:r>
            <a:endParaRPr lang="en-US" dirty="0"/>
          </a:p>
          <a:p>
            <a:pPr>
              <a:buClr>
                <a:srgbClr val="8AD0D6"/>
              </a:buClr>
            </a:pPr>
            <a:r>
              <a:rPr lang="en-US" b="1" dirty="0">
                <a:ea typeface="+mj-lt"/>
                <a:cs typeface="+mj-lt"/>
              </a:rPr>
              <a:t>Real-time Processing and Scalability</a:t>
            </a:r>
            <a:r>
              <a:rPr lang="en-US" dirty="0">
                <a:ea typeface="+mj-lt"/>
                <a:cs typeface="+mj-lt"/>
              </a:rPr>
              <a:t>:</a:t>
            </a:r>
            <a:endParaRPr lang="en-US" dirty="0"/>
          </a:p>
          <a:p>
            <a:pPr>
              <a:buClr>
                <a:srgbClr val="8AD0D6"/>
              </a:buClr>
            </a:pPr>
            <a:r>
              <a:rPr lang="en-US" dirty="0">
                <a:ea typeface="+mj-lt"/>
                <a:cs typeface="+mj-lt"/>
              </a:rPr>
              <a:t>Utilize edge computing and cloud integration for efficient real-time processing and scalable data handling.</a:t>
            </a:r>
          </a:p>
          <a:p>
            <a:pPr>
              <a:buClr>
                <a:srgbClr val="8AD0D6"/>
              </a:buClr>
            </a:pPr>
            <a:r>
              <a:rPr lang="en-US" b="1" dirty="0">
                <a:ea typeface="+mj-lt"/>
                <a:cs typeface="+mj-lt"/>
              </a:rPr>
              <a:t>Advanced Object Detection and Tracking</a:t>
            </a:r>
            <a:r>
              <a:rPr lang="en-US" dirty="0">
                <a:ea typeface="+mj-lt"/>
                <a:cs typeface="+mj-lt"/>
              </a:rPr>
              <a:t>:</a:t>
            </a:r>
            <a:endParaRPr lang="en-US" dirty="0"/>
          </a:p>
          <a:p>
            <a:pPr>
              <a:buClr>
                <a:srgbClr val="8AD0D6"/>
              </a:buClr>
            </a:pPr>
            <a:r>
              <a:rPr lang="en-US" dirty="0">
                <a:ea typeface="+mj-lt"/>
                <a:cs typeface="+mj-lt"/>
              </a:rPr>
              <a:t>Implement multi-object tracking and anomaly detection for enhanced security insights.</a:t>
            </a:r>
          </a:p>
          <a:p>
            <a:pPr>
              <a:buClr>
                <a:srgbClr val="8AD0D6"/>
              </a:buClr>
              <a:buFont typeface="Arial" charset="2"/>
              <a:buChar char="•"/>
            </a:pPr>
            <a:endParaRPr lang="en-US" b="1" dirty="0"/>
          </a:p>
        </p:txBody>
      </p:sp>
    </p:spTree>
    <p:extLst>
      <p:ext uri="{BB962C8B-B14F-4D97-AF65-F5344CB8AC3E}">
        <p14:creationId xmlns:p14="http://schemas.microsoft.com/office/powerpoint/2010/main" val="105484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F636-C1DA-AC5A-E59C-EAA83D6CF716}"/>
              </a:ext>
            </a:extLst>
          </p:cNvPr>
          <p:cNvSpPr>
            <a:spLocks noGrp="1"/>
          </p:cNvSpPr>
          <p:nvPr>
            <p:ph type="title"/>
          </p:nvPr>
        </p:nvSpPr>
        <p:spPr>
          <a:xfrm>
            <a:off x="1052511" y="310478"/>
            <a:ext cx="9404723" cy="811250"/>
          </a:xfrm>
        </p:spPr>
        <p:txBody>
          <a:bodyPr/>
          <a:lstStyle/>
          <a:p>
            <a:endParaRPr lang="en-US" dirty="0"/>
          </a:p>
        </p:txBody>
      </p:sp>
      <p:sp>
        <p:nvSpPr>
          <p:cNvPr id="3" name="Content Placeholder 2">
            <a:extLst>
              <a:ext uri="{FF2B5EF4-FFF2-40B4-BE49-F238E27FC236}">
                <a16:creationId xmlns:a16="http://schemas.microsoft.com/office/drawing/2014/main" id="{D8D5BB08-900A-ED67-CBD9-42F441F99CC6}"/>
              </a:ext>
            </a:extLst>
          </p:cNvPr>
          <p:cNvSpPr>
            <a:spLocks noGrp="1"/>
          </p:cNvSpPr>
          <p:nvPr>
            <p:ph idx="1"/>
          </p:nvPr>
        </p:nvSpPr>
        <p:spPr>
          <a:xfrm>
            <a:off x="889952" y="1585558"/>
            <a:ext cx="8946541" cy="4845721"/>
          </a:xfrm>
        </p:spPr>
        <p:txBody>
          <a:bodyPr vert="horz" lIns="91440" tIns="45720" rIns="91440" bIns="45720" rtlCol="0" anchor="t">
            <a:noAutofit/>
          </a:bodyPr>
          <a:lstStyle/>
          <a:p>
            <a:pPr>
              <a:buFont typeface="Courier New" charset="2"/>
              <a:buChar char="o"/>
            </a:pPr>
            <a:r>
              <a:rPr lang="en-US" b="1" dirty="0">
                <a:latin typeface="Arial"/>
                <a:cs typeface="Arial"/>
              </a:rPr>
              <a:t>Integration with Other Technologies</a:t>
            </a:r>
            <a:r>
              <a:rPr lang="en-US" dirty="0">
                <a:latin typeface="Arial"/>
                <a:cs typeface="Arial"/>
              </a:rPr>
              <a:t>:</a:t>
            </a:r>
            <a:endParaRPr lang="en-US"/>
          </a:p>
          <a:p>
            <a:pPr>
              <a:buClr>
                <a:srgbClr val="8AD0D6"/>
              </a:buClr>
              <a:buFont typeface="Courier New" charset="2"/>
              <a:buChar char="o"/>
            </a:pPr>
            <a:r>
              <a:rPr lang="en-US" dirty="0">
                <a:latin typeface="Arial"/>
                <a:cs typeface="Arial"/>
              </a:rPr>
              <a:t>Combine with IoT and facial recognition for a comprehensive security network.</a:t>
            </a:r>
          </a:p>
          <a:p>
            <a:pPr>
              <a:buClr>
                <a:srgbClr val="8AD0D6"/>
              </a:buClr>
              <a:buFont typeface="Courier New" charset="2"/>
              <a:buChar char="o"/>
            </a:pPr>
            <a:r>
              <a:rPr lang="en-US" b="1" dirty="0">
                <a:latin typeface="Arial"/>
                <a:cs typeface="Arial"/>
              </a:rPr>
              <a:t>User Interface and Alert Systems</a:t>
            </a:r>
            <a:r>
              <a:rPr lang="en-US" dirty="0">
                <a:latin typeface="Arial"/>
                <a:cs typeface="Arial"/>
              </a:rPr>
              <a:t>:</a:t>
            </a:r>
          </a:p>
          <a:p>
            <a:pPr>
              <a:buClr>
                <a:srgbClr val="8AD0D6"/>
              </a:buClr>
              <a:buFont typeface="Courier New" charset="2"/>
              <a:buChar char="o"/>
            </a:pPr>
            <a:r>
              <a:rPr lang="en-US" dirty="0">
                <a:latin typeface="Arial"/>
                <a:cs typeface="Arial"/>
              </a:rPr>
              <a:t>Develop interactive dashboards and automated alert systems for effective monitoring and prompt responses.</a:t>
            </a:r>
          </a:p>
          <a:p>
            <a:pPr>
              <a:buClr>
                <a:srgbClr val="8AD0D6"/>
              </a:buClr>
              <a:buFont typeface="Courier New" charset="2"/>
              <a:buChar char="o"/>
            </a:pPr>
            <a:r>
              <a:rPr lang="en-US" b="1" dirty="0">
                <a:ea typeface="+mj-lt"/>
                <a:cs typeface="+mj-lt"/>
              </a:rPr>
              <a:t>Privacy and Ethical Considerations</a:t>
            </a:r>
            <a:r>
              <a:rPr lang="en-US" dirty="0">
                <a:ea typeface="+mj-lt"/>
                <a:cs typeface="+mj-lt"/>
              </a:rPr>
              <a:t>:</a:t>
            </a:r>
            <a:endParaRPr lang="en-US" dirty="0">
              <a:latin typeface="Arial"/>
              <a:cs typeface="Arial"/>
            </a:endParaRPr>
          </a:p>
          <a:p>
            <a:pPr>
              <a:buClr>
                <a:srgbClr val="8AD0D6"/>
              </a:buClr>
              <a:buFont typeface="Courier New" charset="2"/>
              <a:buChar char="o"/>
            </a:pPr>
            <a:r>
              <a:rPr lang="en-US" dirty="0">
                <a:ea typeface="+mj-lt"/>
                <a:cs typeface="+mj-lt"/>
              </a:rPr>
              <a:t>Ensure data privacy through encryption and establish ethical guidelines for surveillance use.</a:t>
            </a:r>
            <a:endParaRPr lang="en-US" dirty="0"/>
          </a:p>
          <a:p>
            <a:pPr>
              <a:buClr>
                <a:srgbClr val="8AD0D6"/>
              </a:buClr>
              <a:buFont typeface="Courier New" charset="2"/>
              <a:buChar char="o"/>
            </a:pPr>
            <a:r>
              <a:rPr lang="en-US" b="1" dirty="0">
                <a:ea typeface="+mj-lt"/>
                <a:cs typeface="+mj-lt"/>
              </a:rPr>
              <a:t>Continuous Learning and Adaptation</a:t>
            </a:r>
            <a:r>
              <a:rPr lang="en-US" dirty="0">
                <a:ea typeface="+mj-lt"/>
                <a:cs typeface="+mj-lt"/>
              </a:rPr>
              <a:t>:</a:t>
            </a:r>
            <a:endParaRPr lang="en-US" dirty="0"/>
          </a:p>
          <a:p>
            <a:pPr>
              <a:buClr>
                <a:srgbClr val="8AD0D6"/>
              </a:buClr>
              <a:buFont typeface="Courier New" charset="2"/>
              <a:buChar char="o"/>
            </a:pPr>
            <a:r>
              <a:rPr lang="en-US" dirty="0">
                <a:ea typeface="+mj-lt"/>
                <a:cs typeface="+mj-lt"/>
              </a:rPr>
              <a:t>Implement adaptive learning systems and feedback loops to maintain accuracy and relevance over time.</a:t>
            </a:r>
            <a:endParaRPr lang="en-US" dirty="0"/>
          </a:p>
          <a:p>
            <a:pPr>
              <a:buClr>
                <a:srgbClr val="8AD0D6"/>
              </a:buClr>
              <a:buFont typeface="Courier New" charset="2"/>
              <a:buChar char="o"/>
            </a:pPr>
            <a:endParaRPr lang="en-US" dirty="0">
              <a:latin typeface="Arial"/>
              <a:cs typeface="Arial"/>
            </a:endParaRPr>
          </a:p>
          <a:p>
            <a:pPr>
              <a:buClr>
                <a:srgbClr val="8AD0D6"/>
              </a:buClr>
              <a:buFont typeface="Courier New" charset="2"/>
              <a:buChar char="o"/>
            </a:pPr>
            <a:endParaRPr lang="en-US" dirty="0"/>
          </a:p>
        </p:txBody>
      </p:sp>
    </p:spTree>
    <p:extLst>
      <p:ext uri="{BB962C8B-B14F-4D97-AF65-F5344CB8AC3E}">
        <p14:creationId xmlns:p14="http://schemas.microsoft.com/office/powerpoint/2010/main" val="1085994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Image Captioning </vt:lpstr>
      <vt:lpstr>Contents:</vt:lpstr>
      <vt:lpstr>Problem Staement: </vt:lpstr>
      <vt:lpstr>Business Usecase:</vt:lpstr>
      <vt:lpstr>Dataset:</vt:lpstr>
      <vt:lpstr>Data Processing:</vt:lpstr>
      <vt:lpstr>Text Processing:</vt:lpstr>
      <vt:lpstr>Recommendations &amp; Future Scope: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339</cp:revision>
  <dcterms:created xsi:type="dcterms:W3CDTF">2024-07-17T08:36:31Z</dcterms:created>
  <dcterms:modified xsi:type="dcterms:W3CDTF">2024-07-22T10:39:53Z</dcterms:modified>
</cp:coreProperties>
</file>