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1C2138D-A887-48A7-8DA3-7779F3CBC9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313025-903A-47A6-BF47-A5308B73818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71547"/>
            <a:ext cx="8715436" cy="2923877"/>
          </a:xfrm>
          <a:prstGeom prst="rect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           Automated  CCTV Monitoring (Image Captioning )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                      </a:t>
            </a:r>
            <a:r>
              <a:rPr lang="en-US" sz="1600" dirty="0" smtClean="0"/>
              <a:t>Infosys  Spring Board  Internship  Project  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                                                                                         Presented By : </a:t>
            </a:r>
          </a:p>
          <a:p>
            <a:pPr algn="just"/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Sourav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Maji</a:t>
            </a:r>
            <a:r>
              <a:rPr lang="en-US" sz="1600" dirty="0" smtClean="0"/>
              <a:t>                                            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                                                                       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3"/>
            <a:ext cx="8858312" cy="58477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                   </a:t>
            </a:r>
            <a:r>
              <a:rPr lang="en-US" sz="3200" b="1" dirty="0" smtClean="0"/>
              <a:t>Result Analysis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</a:t>
            </a:r>
            <a:r>
              <a:rPr lang="en-US" sz="2800" b="1" dirty="0" smtClean="0"/>
              <a:t>Model Result</a:t>
            </a:r>
          </a:p>
          <a:p>
            <a:endParaRPr lang="en-US" sz="2800" dirty="0"/>
          </a:p>
          <a:p>
            <a:pPr lvl="6">
              <a:buFont typeface="Wingdings" pitchFamily="2" charset="2"/>
              <a:buChar char="§"/>
            </a:pPr>
            <a:r>
              <a:rPr lang="en-US" dirty="0" smtClean="0"/>
              <a:t> BLUE – 1 Score : 0.155453</a:t>
            </a:r>
          </a:p>
          <a:p>
            <a:pPr lvl="6"/>
            <a:r>
              <a:rPr lang="en-US" dirty="0" smtClean="0"/>
              <a:t> </a:t>
            </a:r>
          </a:p>
          <a:p>
            <a:pPr lvl="6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BLEU-2 Score : 0.086419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786058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</a:t>
            </a:r>
            <a:r>
              <a:rPr lang="en-US" sz="2800" b="1" dirty="0" smtClean="0"/>
              <a:t>Result Visualization</a:t>
            </a:r>
            <a:endParaRPr lang="en-US" sz="2800" b="1" dirty="0"/>
          </a:p>
        </p:txBody>
      </p:sp>
      <p:pic>
        <p:nvPicPr>
          <p:cNvPr id="7" name="Picture 6" descr="Res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357562"/>
            <a:ext cx="6429420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3"/>
            <a:ext cx="8858312" cy="58477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                   </a:t>
            </a:r>
            <a:r>
              <a:rPr lang="en-US" sz="3200" b="1" dirty="0" smtClean="0"/>
              <a:t>Future Scope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85011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 smtClean="0"/>
              <a:t>Improved Data Management: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1600" dirty="0" smtClean="0"/>
              <a:t>Utilizing cloud services for better storage, retrieval, and analysis of vast amounts   	   of  video data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 smtClean="0"/>
              <a:t>Increased Automation: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1600" dirty="0" smtClean="0"/>
              <a:t>Systems that not only detect threats but also trigger  automated responses such 	     	   as alerts, lockdowns, or law enforcement notifications.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 smtClean="0"/>
              <a:t>User-friendly Interfaces and Accessibility: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1600" dirty="0" smtClean="0"/>
              <a:t>More intuitive interfaces for easier monitoring and management by security 	 	   personnel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1600" dirty="0" smtClean="0"/>
              <a:t>Remote access and control through mobile applications, allowing for real-time 	   	   monitoring from anywhere.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000240"/>
            <a:ext cx="8786874" cy="23698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r>
              <a:rPr lang="en-US" sz="4000" dirty="0" smtClean="0">
                <a:solidFill>
                  <a:srgbClr val="00B050"/>
                </a:solidFill>
              </a:rPr>
              <a:t>THANK  YOU</a:t>
            </a:r>
          </a:p>
          <a:p>
            <a:endParaRPr lang="en-US" dirty="0"/>
          </a:p>
          <a:p>
            <a:pPr algn="ctr"/>
            <a:r>
              <a:rPr lang="en-US" dirty="0" smtClean="0"/>
              <a:t>Thank you </a:t>
            </a:r>
            <a:r>
              <a:rPr lang="en-US" dirty="0"/>
              <a:t>I</a:t>
            </a:r>
            <a:r>
              <a:rPr lang="en-US" dirty="0" smtClean="0"/>
              <a:t>nfosys Springboard for the wonderful opportunity </a:t>
            </a:r>
          </a:p>
          <a:p>
            <a:pPr algn="ctr"/>
            <a:r>
              <a:rPr lang="en-US" dirty="0" smtClean="0"/>
              <a:t>to show case our work!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4357694"/>
            <a:ext cx="885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                                         </a:t>
            </a:r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000108"/>
            <a:ext cx="50449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Problem Statement  and Business Use Cases</a:t>
            </a:r>
          </a:p>
          <a:p>
            <a:r>
              <a:rPr lang="en-US" dirty="0" smtClean="0"/>
              <a:t>    </a:t>
            </a:r>
          </a:p>
          <a:p>
            <a:r>
              <a:rPr lang="en-US" sz="1400" dirty="0" smtClean="0"/>
              <a:t>   Introduction to image captioning and Business use cases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2000240"/>
            <a:ext cx="6271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About Dataset and Data Preprocessing</a:t>
            </a:r>
          </a:p>
          <a:p>
            <a:r>
              <a:rPr lang="en-US" dirty="0" smtClean="0"/>
              <a:t>  </a:t>
            </a:r>
          </a:p>
          <a:p>
            <a:r>
              <a:rPr lang="en-US" sz="1400" dirty="0" smtClean="0"/>
              <a:t>   Overview of given dataset and techniques on Text and Image preprocessing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92893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Model Building Approach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sz="1400" dirty="0" smtClean="0"/>
              <a:t>Overview of model building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7290" y="3857628"/>
            <a:ext cx="5293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Used    </a:t>
            </a:r>
          </a:p>
          <a:p>
            <a:r>
              <a:rPr lang="en-US" dirty="0" smtClean="0"/>
              <a:t>                        </a:t>
            </a:r>
          </a:p>
          <a:p>
            <a:r>
              <a:rPr lang="en-US" sz="1400" dirty="0" smtClean="0"/>
              <a:t>Discussion on various model which are used in this project          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4786322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Analysis and Future  Scope     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sz="1400" dirty="0" smtClean="0"/>
              <a:t>Analysis the output and discussion on future scope 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57290" y="1357298"/>
            <a:ext cx="135732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57290" y="2357430"/>
            <a:ext cx="135732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8728" y="3357562"/>
            <a:ext cx="135732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8728" y="4214818"/>
            <a:ext cx="135732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0166" y="5214950"/>
            <a:ext cx="1357322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643998" cy="107721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000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</a:t>
            </a:r>
            <a:r>
              <a:rPr lang="en-US" sz="2400" b="1" dirty="0" smtClean="0"/>
              <a:t>Problem Statement and Business Use Cases</a:t>
            </a:r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500174"/>
            <a:ext cx="77153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                      </a:t>
            </a:r>
            <a:r>
              <a:rPr lang="en-US" sz="2000" b="1" dirty="0" smtClean="0"/>
              <a:t>Image  Captioning </a:t>
            </a:r>
          </a:p>
          <a:p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generating descriptive textual content from visual data.</a:t>
            </a:r>
          </a:p>
          <a:p>
            <a:pPr lvl="2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enabling machines to interpret and explain images.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57187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Problem  Statement</a:t>
            </a:r>
          </a:p>
        </p:txBody>
      </p:sp>
      <p:sp>
        <p:nvSpPr>
          <p:cNvPr id="5" name="Oval 4"/>
          <p:cNvSpPr/>
          <p:nvPr/>
        </p:nvSpPr>
        <p:spPr>
          <a:xfrm>
            <a:off x="1000100" y="4429132"/>
            <a:ext cx="1571636" cy="142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High Volume of Surveillance Data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2928926" y="4357694"/>
            <a:ext cx="1571636" cy="142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Human Limitations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4857752" y="4357694"/>
            <a:ext cx="1571636" cy="142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Scalability Issues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6786578" y="4286256"/>
            <a:ext cx="1571636" cy="142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Delayed Response</a:t>
            </a:r>
            <a:endParaRPr lang="en-US"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10156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000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Problem Statement and Business Use Cases Cont’d..</a:t>
            </a:r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928802"/>
            <a:ext cx="871543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</a:t>
            </a:r>
            <a:r>
              <a:rPr lang="en-US" sz="2400" b="1" dirty="0" smtClean="0"/>
              <a:t>Business  Use Cases</a:t>
            </a:r>
            <a:endParaRPr lang="en-US" sz="2400" b="1" dirty="0"/>
          </a:p>
          <a:p>
            <a:r>
              <a:rPr lang="en-US" sz="1050" dirty="0" smtClean="0"/>
              <a:t>Automated CCTV monitoring enhances business security and operational efficiency by providing real-time surveillance, reducing labor costs.</a:t>
            </a:r>
            <a:endParaRPr lang="en-US" sz="2400" b="1" dirty="0"/>
          </a:p>
        </p:txBody>
      </p:sp>
      <p:pic>
        <p:nvPicPr>
          <p:cNvPr id="7" name="Picture 6" descr="monitor_rea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000372"/>
            <a:ext cx="16383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48" y="4786322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Real-Time Monitoring</a:t>
            </a:r>
            <a:endParaRPr lang="en-US" sz="1400" b="1" dirty="0"/>
          </a:p>
        </p:txBody>
      </p:sp>
      <p:pic>
        <p:nvPicPr>
          <p:cNvPr id="9" name="Picture 8" descr="cost-efficiency-linear-icon-ve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3143248"/>
            <a:ext cx="1785950" cy="1511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428992" y="478632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Cost Efficiency</a:t>
            </a:r>
            <a:endParaRPr lang="en-US" sz="1400" b="1" dirty="0"/>
          </a:p>
        </p:txBody>
      </p:sp>
      <p:pic>
        <p:nvPicPr>
          <p:cNvPr id="11" name="Picture 10" descr="Secrity-Cameras-2048x136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3071810"/>
            <a:ext cx="2000264" cy="1643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29322" y="4786322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Enhanced Security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290"/>
            <a:ext cx="8643998" cy="10156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000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About Dataset and Data Preprocessing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80724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</a:t>
            </a:r>
            <a:r>
              <a:rPr lang="en-US" sz="2000" b="1" dirty="0" smtClean="0"/>
              <a:t>Overview  of Dataset</a:t>
            </a:r>
          </a:p>
          <a:p>
            <a:r>
              <a:rPr lang="en-US" dirty="0" smtClean="0"/>
              <a:t>                          </a:t>
            </a:r>
            <a:r>
              <a:rPr lang="en-US" sz="1400" dirty="0" smtClean="0"/>
              <a:t>Data set contains various images and their respective captions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071678"/>
            <a:ext cx="8572560" cy="4214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Flowchart: Magnetic Disk 6"/>
          <p:cNvSpPr/>
          <p:nvPr/>
        </p:nvSpPr>
        <p:spPr>
          <a:xfrm>
            <a:off x="928662" y="2285992"/>
            <a:ext cx="914400" cy="107157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342900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usage up to 1 GB with 8091 images  </a:t>
            </a:r>
            <a:endParaRPr lang="en-US" sz="1200" dirty="0"/>
          </a:p>
        </p:txBody>
      </p:sp>
      <p:sp>
        <p:nvSpPr>
          <p:cNvPr id="9" name="Flowchart: Multidocument 8"/>
          <p:cNvSpPr/>
          <p:nvPr/>
        </p:nvSpPr>
        <p:spPr>
          <a:xfrm rot="20570150">
            <a:off x="3303044" y="2425603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28926" y="342900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Main features  as images and their respective captions</a:t>
            </a:r>
            <a:endParaRPr lang="en-US" sz="1200" dirty="0"/>
          </a:p>
        </p:txBody>
      </p:sp>
      <p:pic>
        <p:nvPicPr>
          <p:cNvPr id="12" name="Picture 11" descr="train-test-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143380"/>
            <a:ext cx="2971800" cy="1162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5852" y="5357826"/>
            <a:ext cx="271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 data  90 % and </a:t>
            </a:r>
            <a:r>
              <a:rPr lang="en-US" sz="1200" dirty="0"/>
              <a:t>T</a:t>
            </a:r>
            <a:r>
              <a:rPr lang="en-US" sz="1200" dirty="0" smtClean="0"/>
              <a:t>est data 10 %</a:t>
            </a:r>
            <a:endParaRPr lang="en-US" sz="1200" dirty="0"/>
          </a:p>
        </p:txBody>
      </p:sp>
      <p:pic>
        <p:nvPicPr>
          <p:cNvPr id="14" name="Picture 13" descr="images_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071810"/>
            <a:ext cx="3500462" cy="30718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29322" y="2428868"/>
            <a:ext cx="221457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Images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_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286808" cy="4429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1142984"/>
            <a:ext cx="835824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Captions              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357167"/>
            <a:ext cx="8358246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000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About Dataset and Data Preprocessing Cont’d…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858312" cy="40011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000" dirty="0" smtClean="0"/>
              <a:t> </a:t>
            </a:r>
            <a:r>
              <a:rPr lang="en-US" sz="2000" b="1" dirty="0" smtClean="0"/>
              <a:t> About Dataset and Data Preprocessing Cont’d…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642918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Image Preprocessing</a:t>
            </a:r>
          </a:p>
          <a:p>
            <a:r>
              <a:rPr lang="en-US" dirty="0" smtClean="0"/>
              <a:t>              </a:t>
            </a:r>
            <a:r>
              <a:rPr lang="en-US" sz="1100" dirty="0" smtClean="0"/>
              <a:t>Cleaning the images is essential for building any models and also essential for proper caption generation.</a:t>
            </a:r>
          </a:p>
        </p:txBody>
      </p:sp>
      <p:pic>
        <p:nvPicPr>
          <p:cNvPr id="5" name="Picture 4" descr="Background_Remo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71612"/>
            <a:ext cx="996950" cy="1047750"/>
          </a:xfrm>
          <a:prstGeom prst="rect">
            <a:avLst/>
          </a:prstGeom>
        </p:spPr>
      </p:pic>
      <p:pic>
        <p:nvPicPr>
          <p:cNvPr id="6" name="Picture 5" descr="denoi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1571612"/>
            <a:ext cx="1209384" cy="1000132"/>
          </a:xfrm>
          <a:prstGeom prst="rect">
            <a:avLst/>
          </a:prstGeom>
        </p:spPr>
      </p:pic>
      <p:pic>
        <p:nvPicPr>
          <p:cNvPr id="7" name="Picture 6" descr="resiz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1571612"/>
            <a:ext cx="1285884" cy="1071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2786058"/>
            <a:ext cx="2286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Remove Background from Images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786058"/>
            <a:ext cx="1857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Remove </a:t>
            </a:r>
            <a:r>
              <a:rPr lang="en-US" sz="900" b="1" dirty="0"/>
              <a:t> </a:t>
            </a:r>
            <a:r>
              <a:rPr lang="en-US" sz="900" b="1" dirty="0" smtClean="0"/>
              <a:t>noise  from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7752" y="271462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Resize  Images</a:t>
            </a:r>
          </a:p>
        </p:txBody>
      </p:sp>
      <p:pic>
        <p:nvPicPr>
          <p:cNvPr id="13" name="Picture 12" descr="scaling_pixel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1643050"/>
            <a:ext cx="1571636" cy="928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858016" y="271462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Scaling of  Images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3214686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Text  Preprocessing</a:t>
            </a:r>
          </a:p>
          <a:p>
            <a:r>
              <a:rPr lang="en-US" dirty="0" smtClean="0"/>
              <a:t>                 </a:t>
            </a:r>
            <a:r>
              <a:rPr lang="en-US" sz="1100" dirty="0" smtClean="0"/>
              <a:t>Preprocessing </a:t>
            </a:r>
            <a:r>
              <a:rPr lang="en-US" sz="1100" dirty="0" smtClean="0"/>
              <a:t> the text is essential for building any models and also essential for proper caption generation.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143372" y="4857760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7" name="Picture 16" descr="text_preprocessin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3857628"/>
            <a:ext cx="5003800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3"/>
            <a:ext cx="8858312" cy="40011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                 Model Building Approach</a:t>
            </a:r>
          </a:p>
        </p:txBody>
      </p:sp>
      <p:pic>
        <p:nvPicPr>
          <p:cNvPr id="4" name="Picture 3" descr="data-cleaning-in-flat-outline-icon-editable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571480"/>
            <a:ext cx="785818" cy="785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82" y="13572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b="1" dirty="0" smtClean="0"/>
              <a:t>Data Preprocessing</a:t>
            </a:r>
          </a:p>
          <a:p>
            <a:pPr algn="ctr"/>
            <a:r>
              <a:rPr lang="en-US" sz="1000" dirty="0" smtClean="0"/>
              <a:t>Preprocess the images and text for building better model.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14546" y="714356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ea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642918"/>
            <a:ext cx="1071570" cy="642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488" y="1357298"/>
            <a:ext cx="250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Feature Engineering</a:t>
            </a:r>
            <a:endParaRPr lang="en-US" sz="1000" b="1" dirty="0"/>
          </a:p>
          <a:p>
            <a:r>
              <a:rPr lang="en-US" sz="1000" dirty="0" smtClean="0"/>
              <a:t>Extract the features from the images for better model building by using VGG16 pre trained model and store the features into pickle  file.</a:t>
            </a:r>
            <a:endParaRPr lang="en-US" sz="16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5072066" y="714356"/>
            <a:ext cx="11430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Callout 13"/>
          <p:cNvSpPr/>
          <p:nvPr/>
        </p:nvSpPr>
        <p:spPr>
          <a:xfrm>
            <a:off x="6643702" y="571480"/>
            <a:ext cx="928694" cy="785818"/>
          </a:xfrm>
          <a:prstGeom prst="quad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57818" y="1428736"/>
            <a:ext cx="3500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Mapping of Image </a:t>
            </a:r>
            <a:r>
              <a:rPr lang="en-US" sz="1600" b="1" dirty="0" smtClean="0"/>
              <a:t>to Captions</a:t>
            </a:r>
            <a:endParaRPr lang="en-US" sz="1600" b="1" dirty="0"/>
          </a:p>
          <a:p>
            <a:r>
              <a:rPr lang="en-US" sz="1000" dirty="0" smtClean="0"/>
              <a:t>               create mapping of image to captions</a:t>
            </a:r>
            <a:endParaRPr lang="en-US" sz="1000" dirty="0"/>
          </a:p>
        </p:txBody>
      </p:sp>
      <p:sp>
        <p:nvSpPr>
          <p:cNvPr id="16" name="Down Arrow 15"/>
          <p:cNvSpPr/>
          <p:nvPr/>
        </p:nvSpPr>
        <p:spPr>
          <a:xfrm>
            <a:off x="7643834" y="2000240"/>
            <a:ext cx="484632" cy="97840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rain_test_spli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82" y="3000372"/>
            <a:ext cx="1071570" cy="10001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9388" y="4000504"/>
            <a:ext cx="2500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Splitting the dataset</a:t>
            </a:r>
            <a:endParaRPr lang="en-US" sz="1000" b="1" dirty="0"/>
          </a:p>
          <a:p>
            <a:r>
              <a:rPr lang="en-US" sz="1000" dirty="0" smtClean="0"/>
              <a:t>Splitting the entire dataset into train and test dataset. </a:t>
            </a:r>
            <a:r>
              <a:rPr lang="en-US" sz="1000" dirty="0"/>
              <a:t> </a:t>
            </a:r>
            <a:r>
              <a:rPr lang="en-US" sz="1000" dirty="0" smtClean="0"/>
              <a:t>Took  90% of train data and 10% test data.</a:t>
            </a:r>
            <a:endParaRPr lang="en-US" sz="1600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5929322" y="3214686"/>
            <a:ext cx="1121284" cy="4846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ml-recorded-futu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7686" y="2928934"/>
            <a:ext cx="1178255" cy="10001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86182" y="400050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  Model Creation</a:t>
            </a:r>
            <a:endParaRPr lang="en-US" sz="1000" b="1" dirty="0"/>
          </a:p>
          <a:p>
            <a:pPr algn="ctr"/>
            <a:r>
              <a:rPr lang="en-US" sz="1000" dirty="0" smtClean="0"/>
              <a:t>Creating  a  model to generate  a  perfect caption a picture</a:t>
            </a:r>
            <a:endParaRPr lang="en-US" sz="1600" dirty="0" smtClean="0"/>
          </a:p>
        </p:txBody>
      </p:sp>
      <p:sp>
        <p:nvSpPr>
          <p:cNvPr id="22" name="Left Arrow 21"/>
          <p:cNvSpPr/>
          <p:nvPr/>
        </p:nvSpPr>
        <p:spPr>
          <a:xfrm>
            <a:off x="3500430" y="3214686"/>
            <a:ext cx="692656" cy="4846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rain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2357422" y="2928934"/>
            <a:ext cx="1049192" cy="10491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57356" y="407194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 Training</a:t>
            </a:r>
            <a:endParaRPr lang="en-US" sz="1000" b="1" dirty="0"/>
          </a:p>
          <a:p>
            <a:pPr algn="ctr"/>
            <a:r>
              <a:rPr lang="en-US" sz="1000" dirty="0" smtClean="0"/>
              <a:t>Train the model by 90% train dataset  and save the model .</a:t>
            </a:r>
            <a:endParaRPr lang="en-US" sz="1600" dirty="0" smtClean="0"/>
          </a:p>
        </p:txBody>
      </p:sp>
      <p:pic>
        <p:nvPicPr>
          <p:cNvPr id="25" name="Picture 24" descr="test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2857497"/>
            <a:ext cx="1330202" cy="1071570"/>
          </a:xfrm>
          <a:prstGeom prst="rect">
            <a:avLst/>
          </a:prstGeom>
        </p:spPr>
      </p:pic>
      <p:sp>
        <p:nvSpPr>
          <p:cNvPr id="26" name="Left Arrow 25"/>
          <p:cNvSpPr/>
          <p:nvPr/>
        </p:nvSpPr>
        <p:spPr>
          <a:xfrm>
            <a:off x="1571604" y="3214686"/>
            <a:ext cx="692656" cy="4846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4282" y="4071942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Result Analysis</a:t>
            </a:r>
            <a:endParaRPr lang="en-US" sz="1400" b="1" dirty="0"/>
          </a:p>
          <a:p>
            <a:pPr algn="ctr"/>
            <a:r>
              <a:rPr lang="en-US" sz="1000" dirty="0" smtClean="0"/>
              <a:t>Analysis the result by BLUE SCORE metric and visualize the result by </a:t>
            </a:r>
            <a:r>
              <a:rPr lang="en-US" sz="1000" dirty="0" err="1"/>
              <a:t>M</a:t>
            </a:r>
            <a:r>
              <a:rPr lang="en-US" sz="1000" dirty="0" err="1" smtClean="0"/>
              <a:t>atplotlib</a:t>
            </a:r>
            <a:r>
              <a:rPr lang="en-US" sz="1000" dirty="0" smtClean="0"/>
              <a:t>  .</a:t>
            </a:r>
            <a:endParaRPr lang="en-US" sz="16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00298" y="5286388"/>
            <a:ext cx="421484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/>
              <a:t>Model Building Work Flow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3"/>
            <a:ext cx="8858312" cy="40011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                               Model Used</a:t>
            </a:r>
          </a:p>
        </p:txBody>
      </p:sp>
      <p:sp>
        <p:nvSpPr>
          <p:cNvPr id="4" name="Oval 3"/>
          <p:cNvSpPr/>
          <p:nvPr/>
        </p:nvSpPr>
        <p:spPr>
          <a:xfrm>
            <a:off x="5286380" y="1142984"/>
            <a:ext cx="2214578" cy="19288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CNN+LSTM 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2976" y="1152508"/>
            <a:ext cx="2214578" cy="19193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VGG16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357562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VGG16  pre-trained model for features  extraction from the images, which are basically used for better model building 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3429000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CNN+LSTM  for model building.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997</TotalTime>
  <Words>530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 MAJHI</dc:creator>
  <cp:lastModifiedBy>SOURAV MAJHI</cp:lastModifiedBy>
  <cp:revision>14</cp:revision>
  <dcterms:created xsi:type="dcterms:W3CDTF">2024-07-17T04:53:01Z</dcterms:created>
  <dcterms:modified xsi:type="dcterms:W3CDTF">2024-07-17T21:30:51Z</dcterms:modified>
</cp:coreProperties>
</file>