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5621000" cy="8801100"/>
  <p:notesSz cx="6858000" cy="9144000"/>
  <p:embeddedFontLst>
    <p:embeddedFont>
      <p:font typeface="DM Sans" charset="1" panose="00000000000000000000"/>
      <p:regular r:id="rId20"/>
    </p:embeddedFont>
    <p:embeddedFont>
      <p:font typeface="Inter Bold" charset="1" panose="020B0802030000000004"/>
      <p:regular r:id="rId21"/>
    </p:embeddedFont>
    <p:embeddedFont>
      <p:font typeface="Antonio Bold" charset="1" panose="02000803000000000000"/>
      <p:regular r:id="rId22"/>
    </p:embeddedFont>
    <p:embeddedFont>
      <p:font typeface="Sugo Display" charset="1" panose="02000506020000020004"/>
      <p:regular r:id="rId23"/>
    </p:embeddedFont>
    <p:embeddedFont>
      <p:font typeface="Canva Sans Bold" charset="1" panose="020B0803030501040103"/>
      <p:regular r:id="rId24"/>
    </p:embeddedFont>
    <p:embeddedFont>
      <p:font typeface="Canva Sans" charset="1" panose="020B0503030501040103"/>
      <p:regular r:id="rId25"/>
    </p:embeddedFont>
    <p:embeddedFont>
      <p:font typeface="Aloja" charset="1" panose="02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5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5621000" cy="7269062"/>
          </a:xfrm>
          <a:prstGeom prst="rect">
            <a:avLst/>
          </a:prstGeom>
          <a:solidFill>
            <a:srgbClr val="3781C2"/>
          </a:solidFill>
        </p:spPr>
      </p:sp>
      <p:sp>
        <p:nvSpPr>
          <p:cNvPr name="Freeform 3" id="3"/>
          <p:cNvSpPr/>
          <p:nvPr/>
        </p:nvSpPr>
        <p:spPr>
          <a:xfrm flipH="false" flipV="false" rot="1137630">
            <a:off x="2633850" y="994407"/>
            <a:ext cx="4266284" cy="2908830"/>
          </a:xfrm>
          <a:custGeom>
            <a:avLst/>
            <a:gdLst/>
            <a:ahLst/>
            <a:cxnLst/>
            <a:rect r="r" b="b" t="t" l="l"/>
            <a:pathLst>
              <a:path h="2908830" w="4266284">
                <a:moveTo>
                  <a:pt x="0" y="0"/>
                </a:moveTo>
                <a:lnTo>
                  <a:pt x="4266284" y="0"/>
                </a:lnTo>
                <a:lnTo>
                  <a:pt x="4266284" y="2908830"/>
                </a:lnTo>
                <a:lnTo>
                  <a:pt x="0" y="2908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760831">
            <a:off x="543599" y="2863114"/>
            <a:ext cx="3271141" cy="3074872"/>
          </a:xfrm>
          <a:custGeom>
            <a:avLst/>
            <a:gdLst/>
            <a:ahLst/>
            <a:cxnLst/>
            <a:rect r="r" b="b" t="t" l="l"/>
            <a:pathLst>
              <a:path h="3074872" w="3271141">
                <a:moveTo>
                  <a:pt x="0" y="0"/>
                </a:moveTo>
                <a:lnTo>
                  <a:pt x="3271141" y="0"/>
                </a:lnTo>
                <a:lnTo>
                  <a:pt x="3271141" y="3074872"/>
                </a:lnTo>
                <a:lnTo>
                  <a:pt x="0" y="3074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008094">
            <a:off x="3730938" y="4401624"/>
            <a:ext cx="3621477" cy="1442006"/>
          </a:xfrm>
          <a:custGeom>
            <a:avLst/>
            <a:gdLst/>
            <a:ahLst/>
            <a:cxnLst/>
            <a:rect r="r" b="b" t="t" l="l"/>
            <a:pathLst>
              <a:path h="1442006" w="3621477">
                <a:moveTo>
                  <a:pt x="0" y="0"/>
                </a:moveTo>
                <a:lnTo>
                  <a:pt x="3621478" y="0"/>
                </a:lnTo>
                <a:lnTo>
                  <a:pt x="3621478" y="1442006"/>
                </a:lnTo>
                <a:lnTo>
                  <a:pt x="0" y="144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883474">
            <a:off x="136579" y="1401706"/>
            <a:ext cx="3621477" cy="1442006"/>
          </a:xfrm>
          <a:custGeom>
            <a:avLst/>
            <a:gdLst/>
            <a:ahLst/>
            <a:cxnLst/>
            <a:rect r="r" b="b" t="t" l="l"/>
            <a:pathLst>
              <a:path h="1442006" w="3621477">
                <a:moveTo>
                  <a:pt x="0" y="0"/>
                </a:moveTo>
                <a:lnTo>
                  <a:pt x="3621478" y="0"/>
                </a:lnTo>
                <a:lnTo>
                  <a:pt x="3621478" y="1442007"/>
                </a:lnTo>
                <a:lnTo>
                  <a:pt x="0" y="1442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0" y="6542275"/>
            <a:ext cx="16008865" cy="966123"/>
          </a:xfrm>
          <a:prstGeom prst="rect">
            <a:avLst/>
          </a:prstGeom>
          <a:solidFill>
            <a:srgbClr val="FAF2E9"/>
          </a:solidFill>
        </p:spPr>
      </p:sp>
      <p:sp>
        <p:nvSpPr>
          <p:cNvPr name="Freeform 8" id="8"/>
          <p:cNvSpPr/>
          <p:nvPr/>
        </p:nvSpPr>
        <p:spPr>
          <a:xfrm flipH="false" flipV="false" rot="0">
            <a:off x="880110" y="2122710"/>
            <a:ext cx="5168946" cy="2871140"/>
          </a:xfrm>
          <a:custGeom>
            <a:avLst/>
            <a:gdLst/>
            <a:ahLst/>
            <a:cxnLst/>
            <a:rect r="r" b="b" t="t" l="l"/>
            <a:pathLst>
              <a:path h="2871140" w="5168946">
                <a:moveTo>
                  <a:pt x="0" y="0"/>
                </a:moveTo>
                <a:lnTo>
                  <a:pt x="5168946" y="0"/>
                </a:lnTo>
                <a:lnTo>
                  <a:pt x="5168946" y="2871140"/>
                </a:lnTo>
                <a:lnTo>
                  <a:pt x="0" y="28711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388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94510" y="952388"/>
            <a:ext cx="7046380" cy="501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9"/>
              </a:lnSpc>
            </a:pPr>
            <a:r>
              <a:rPr lang="en-US" sz="7171" spc="-30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Image Captioning Project On Medical Images(x-rays)</a:t>
            </a:r>
          </a:p>
          <a:p>
            <a:pPr algn="ctr" marL="0" indent="0" lvl="0">
              <a:lnSpc>
                <a:spcPts val="788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72731" y="6835691"/>
            <a:ext cx="14905158" cy="40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865" spc="-91">
                <a:solidFill>
                  <a:srgbClr val="FE5C2B"/>
                </a:solidFill>
                <a:latin typeface="DM Sans"/>
                <a:ea typeface="DM Sans"/>
                <a:cs typeface="DM Sans"/>
                <a:sym typeface="DM Sans"/>
              </a:rPr>
              <a:t>Unlocking hidden potential in AI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7515" y="880110"/>
            <a:ext cx="8542119" cy="7040880"/>
          </a:xfrm>
          <a:custGeom>
            <a:avLst/>
            <a:gdLst/>
            <a:ahLst/>
            <a:cxnLst/>
            <a:rect r="r" b="b" t="t" l="l"/>
            <a:pathLst>
              <a:path h="7040880" w="8542119">
                <a:moveTo>
                  <a:pt x="0" y="0"/>
                </a:moveTo>
                <a:lnTo>
                  <a:pt x="8542119" y="0"/>
                </a:lnTo>
                <a:lnTo>
                  <a:pt x="8542119" y="7040880"/>
                </a:lnTo>
                <a:lnTo>
                  <a:pt x="0" y="7040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57" t="0" r="-2222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0110" y="803910"/>
            <a:ext cx="1215411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Modeling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64444" y="1968678"/>
            <a:ext cx="11385452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2 - Image Captioning Using Deep Learning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0110" y="3167557"/>
            <a:ext cx="12154119" cy="4555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377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Utilizes a multimodal approach integrating DenseNet201 for image features and LSTM for sequence modeling.</a:t>
            </a:r>
          </a:p>
          <a:p>
            <a:pPr algn="l">
              <a:lnSpc>
                <a:spcPts val="3030"/>
              </a:lnSpc>
            </a:pPr>
          </a:p>
          <a:p>
            <a:pPr algn="l" marL="467377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Generates descriptive captions for medical images by predicting sequences of tokens.</a:t>
            </a:r>
          </a:p>
          <a:p>
            <a:pPr algn="l">
              <a:lnSpc>
                <a:spcPts val="3030"/>
              </a:lnSpc>
            </a:pPr>
          </a:p>
          <a:p>
            <a:pPr algn="l" marL="467377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Enhances medical image understanding and reporting through automated caption generation.</a:t>
            </a:r>
          </a:p>
          <a:p>
            <a:pPr algn="l">
              <a:lnSpc>
                <a:spcPts val="3030"/>
              </a:lnSpc>
            </a:pPr>
          </a:p>
          <a:p>
            <a:pPr algn="l" marL="467377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DenseNet201 extracts image features, LSTM processes these features and tokenized captions to generate coherent medical image descriptions, fine-tuned on medical datasets for domain-specific nuances</a:t>
            </a:r>
          </a:p>
          <a:p>
            <a:pPr algn="l">
              <a:lnSpc>
                <a:spcPts val="303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0110" y="803910"/>
            <a:ext cx="1215411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Modeling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732468"/>
            <a:ext cx="13914339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3 - Image Captioning Using Multimodal Deep Learning 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0110" y="3365876"/>
            <a:ext cx="12154119" cy="4936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377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Integrates two input streams — DenseNet201-extracted image features and tokenized captions.</a:t>
            </a:r>
          </a:p>
          <a:p>
            <a:pPr algn="l">
              <a:lnSpc>
                <a:spcPts val="3030"/>
              </a:lnSpc>
            </a:pPr>
          </a:p>
          <a:p>
            <a:pPr algn="l" marL="467377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Applies batch normalization and a dense layer (512 units) with ReLU activation.</a:t>
            </a:r>
          </a:p>
          <a:p>
            <a:pPr algn="l">
              <a:lnSpc>
                <a:spcPts val="3030"/>
              </a:lnSpc>
            </a:pPr>
          </a:p>
          <a:p>
            <a:pPr algn="l" marL="467377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Embeds tokenized sequences using a pre-trained embedding matrix with batch normalization, processed through a bidirectional LSTM. </a:t>
            </a:r>
          </a:p>
          <a:p>
            <a:pPr algn="l">
              <a:lnSpc>
                <a:spcPts val="3030"/>
              </a:lnSpc>
            </a:pPr>
          </a:p>
          <a:p>
            <a:pPr algn="l" marL="467377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Concatenates image features and caption representations, followed by dense layers (512 units) and a final softmax layer for vocabulary prediction.</a:t>
            </a:r>
          </a:p>
          <a:p>
            <a:pPr algn="l">
              <a:lnSpc>
                <a:spcPts val="3030"/>
              </a:lnSpc>
            </a:pPr>
          </a:p>
          <a:p>
            <a:pPr algn="l" marL="467377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Optimized with Adam optimizer.</a:t>
            </a:r>
          </a:p>
          <a:p>
            <a:pPr algn="l">
              <a:lnSpc>
                <a:spcPts val="303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0615" y="2154280"/>
            <a:ext cx="13499769" cy="4492540"/>
          </a:xfrm>
          <a:custGeom>
            <a:avLst/>
            <a:gdLst/>
            <a:ahLst/>
            <a:cxnLst/>
            <a:rect r="r" b="b" t="t" l="l"/>
            <a:pathLst>
              <a:path h="4492540" w="13499769">
                <a:moveTo>
                  <a:pt x="0" y="0"/>
                </a:moveTo>
                <a:lnTo>
                  <a:pt x="13499770" y="0"/>
                </a:lnTo>
                <a:lnTo>
                  <a:pt x="13499770" y="4492540"/>
                </a:lnTo>
                <a:lnTo>
                  <a:pt x="0" y="4492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12" t="-7025" r="0" b="-7025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14155" y="3118791"/>
            <a:ext cx="7392690" cy="213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78"/>
              </a:lnSpc>
            </a:pPr>
            <a:r>
              <a:rPr lang="en-US" sz="11199">
                <a:solidFill>
                  <a:srgbClr val="3781C2"/>
                </a:solidFill>
                <a:latin typeface="Aloja"/>
                <a:ea typeface="Aloja"/>
                <a:cs typeface="Aloja"/>
                <a:sym typeface="Aloj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63835" y="2269500"/>
            <a:ext cx="6611860" cy="649628"/>
            <a:chOff x="0" y="0"/>
            <a:chExt cx="39036379" cy="3835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2700" y="-12700"/>
              <a:ext cx="39061780" cy="3860800"/>
            </a:xfrm>
            <a:custGeom>
              <a:avLst/>
              <a:gdLst/>
              <a:ahLst/>
              <a:cxnLst/>
              <a:rect r="r" b="b" t="t" l="l"/>
              <a:pathLst>
                <a:path h="3860800" w="39061780">
                  <a:moveTo>
                    <a:pt x="38199448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8199448" y="3860800"/>
                  </a:lnTo>
                  <a:cubicBezTo>
                    <a:pt x="38671888" y="3860800"/>
                    <a:pt x="39061780" y="3470910"/>
                    <a:pt x="39061780" y="2998470"/>
                  </a:cubicBezTo>
                  <a:lnTo>
                    <a:pt x="39061780" y="862330"/>
                  </a:lnTo>
                  <a:cubicBezTo>
                    <a:pt x="39061780" y="389890"/>
                    <a:pt x="38671888" y="0"/>
                    <a:pt x="38199448" y="0"/>
                  </a:cubicBezTo>
                  <a:close/>
                  <a:moveTo>
                    <a:pt x="38871280" y="927100"/>
                  </a:moveTo>
                  <a:lnTo>
                    <a:pt x="38871280" y="2998470"/>
                  </a:lnTo>
                  <a:cubicBezTo>
                    <a:pt x="38871280" y="3365500"/>
                    <a:pt x="38566480" y="3670300"/>
                    <a:pt x="38199448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8199448" y="190500"/>
                  </a:lnTo>
                  <a:cubicBezTo>
                    <a:pt x="38566480" y="190500"/>
                    <a:pt x="38871280" y="495300"/>
                    <a:pt x="38871280" y="862330"/>
                  </a:cubicBezTo>
                  <a:lnTo>
                    <a:pt x="38871280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63835" y="5328531"/>
            <a:ext cx="6611860" cy="649628"/>
            <a:chOff x="0" y="0"/>
            <a:chExt cx="39036379" cy="3835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2700" y="-12700"/>
              <a:ext cx="39061780" cy="3860800"/>
            </a:xfrm>
            <a:custGeom>
              <a:avLst/>
              <a:gdLst/>
              <a:ahLst/>
              <a:cxnLst/>
              <a:rect r="r" b="b" t="t" l="l"/>
              <a:pathLst>
                <a:path h="3860800" w="39061780">
                  <a:moveTo>
                    <a:pt x="38199448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8199448" y="3860800"/>
                  </a:lnTo>
                  <a:cubicBezTo>
                    <a:pt x="38671888" y="3860800"/>
                    <a:pt x="39061780" y="3470910"/>
                    <a:pt x="39061780" y="2998470"/>
                  </a:cubicBezTo>
                  <a:lnTo>
                    <a:pt x="39061780" y="862330"/>
                  </a:lnTo>
                  <a:cubicBezTo>
                    <a:pt x="39061780" y="389890"/>
                    <a:pt x="38671888" y="0"/>
                    <a:pt x="38199448" y="0"/>
                  </a:cubicBezTo>
                  <a:close/>
                  <a:moveTo>
                    <a:pt x="38871280" y="927100"/>
                  </a:moveTo>
                  <a:lnTo>
                    <a:pt x="38871280" y="2998470"/>
                  </a:lnTo>
                  <a:cubicBezTo>
                    <a:pt x="38871280" y="3365500"/>
                    <a:pt x="38566480" y="3670300"/>
                    <a:pt x="38199448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8199448" y="190500"/>
                  </a:lnTo>
                  <a:cubicBezTo>
                    <a:pt x="38566480" y="190500"/>
                    <a:pt x="38871280" y="495300"/>
                    <a:pt x="38871280" y="862330"/>
                  </a:cubicBezTo>
                  <a:lnTo>
                    <a:pt x="38871280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63835" y="3293177"/>
            <a:ext cx="6611860" cy="649628"/>
            <a:chOff x="0" y="0"/>
            <a:chExt cx="39036379" cy="3835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2700" y="-12700"/>
              <a:ext cx="39061780" cy="3860800"/>
            </a:xfrm>
            <a:custGeom>
              <a:avLst/>
              <a:gdLst/>
              <a:ahLst/>
              <a:cxnLst/>
              <a:rect r="r" b="b" t="t" l="l"/>
              <a:pathLst>
                <a:path h="3860800" w="39061780">
                  <a:moveTo>
                    <a:pt x="38199448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8199448" y="3860800"/>
                  </a:lnTo>
                  <a:cubicBezTo>
                    <a:pt x="38671888" y="3860800"/>
                    <a:pt x="39061780" y="3470910"/>
                    <a:pt x="39061780" y="2998470"/>
                  </a:cubicBezTo>
                  <a:lnTo>
                    <a:pt x="39061780" y="862330"/>
                  </a:lnTo>
                  <a:cubicBezTo>
                    <a:pt x="39061780" y="389890"/>
                    <a:pt x="38671888" y="0"/>
                    <a:pt x="38199448" y="0"/>
                  </a:cubicBezTo>
                  <a:close/>
                  <a:moveTo>
                    <a:pt x="38871280" y="927100"/>
                  </a:moveTo>
                  <a:lnTo>
                    <a:pt x="38871280" y="2998470"/>
                  </a:lnTo>
                  <a:cubicBezTo>
                    <a:pt x="38871280" y="3365500"/>
                    <a:pt x="38566480" y="3670300"/>
                    <a:pt x="38199448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8199448" y="190500"/>
                  </a:lnTo>
                  <a:cubicBezTo>
                    <a:pt x="38566480" y="190500"/>
                    <a:pt x="38871280" y="495300"/>
                    <a:pt x="38871280" y="862330"/>
                  </a:cubicBezTo>
                  <a:lnTo>
                    <a:pt x="38871280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663835" y="4311732"/>
            <a:ext cx="6611860" cy="649628"/>
            <a:chOff x="0" y="0"/>
            <a:chExt cx="39036379" cy="383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2700" y="-12700"/>
              <a:ext cx="39061780" cy="3860800"/>
            </a:xfrm>
            <a:custGeom>
              <a:avLst/>
              <a:gdLst/>
              <a:ahLst/>
              <a:cxnLst/>
              <a:rect r="r" b="b" t="t" l="l"/>
              <a:pathLst>
                <a:path h="3860800" w="39061780">
                  <a:moveTo>
                    <a:pt x="38199448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8199448" y="3860800"/>
                  </a:lnTo>
                  <a:cubicBezTo>
                    <a:pt x="38671888" y="3860800"/>
                    <a:pt x="39061780" y="3470910"/>
                    <a:pt x="39061780" y="2998470"/>
                  </a:cubicBezTo>
                  <a:lnTo>
                    <a:pt x="39061780" y="862330"/>
                  </a:lnTo>
                  <a:cubicBezTo>
                    <a:pt x="39061780" y="389890"/>
                    <a:pt x="38671888" y="0"/>
                    <a:pt x="38199448" y="0"/>
                  </a:cubicBezTo>
                  <a:close/>
                  <a:moveTo>
                    <a:pt x="38871280" y="927100"/>
                  </a:moveTo>
                  <a:lnTo>
                    <a:pt x="38871280" y="2998470"/>
                  </a:lnTo>
                  <a:cubicBezTo>
                    <a:pt x="38871280" y="3365500"/>
                    <a:pt x="38566480" y="3670300"/>
                    <a:pt x="38199448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8199448" y="190500"/>
                  </a:lnTo>
                  <a:cubicBezTo>
                    <a:pt x="38566480" y="190500"/>
                    <a:pt x="38871280" y="495300"/>
                    <a:pt x="38871280" y="862330"/>
                  </a:cubicBezTo>
                  <a:lnTo>
                    <a:pt x="38871280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345305" y="2269500"/>
            <a:ext cx="649628" cy="649628"/>
            <a:chOff x="0" y="0"/>
            <a:chExt cx="14400530" cy="144005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345305" y="5328531"/>
            <a:ext cx="649628" cy="649628"/>
            <a:chOff x="0" y="0"/>
            <a:chExt cx="14400530" cy="144005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345305" y="3293177"/>
            <a:ext cx="649628" cy="649628"/>
            <a:chOff x="0" y="0"/>
            <a:chExt cx="14400530" cy="144005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345305" y="4311732"/>
            <a:ext cx="649628" cy="649628"/>
            <a:chOff x="0" y="0"/>
            <a:chExt cx="14400530" cy="144005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4994933" y="2375761"/>
            <a:ext cx="6280762" cy="78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Problem Statement</a:t>
            </a:r>
          </a:p>
          <a:p>
            <a:pPr algn="ctr">
              <a:lnSpc>
                <a:spcPts val="3205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994933" y="5434792"/>
            <a:ext cx="6280762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  <a:spcBef>
                <a:spcPct val="0"/>
              </a:spcBef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Modeling Approach and Result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994933" y="4417993"/>
            <a:ext cx="6280762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  <a:spcBef>
                <a:spcPct val="0"/>
              </a:spcBef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Text &amp; Data Preprocessing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91142" y="803910"/>
            <a:ext cx="11520352" cy="74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0"/>
              </a:lnSpc>
              <a:spcBef>
                <a:spcPct val="0"/>
              </a:spcBef>
            </a:pPr>
            <a:r>
              <a:rPr lang="en-US" sz="4407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CONTENTS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385124" y="2297455"/>
            <a:ext cx="557423" cy="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000000"/>
                </a:solidFill>
                <a:latin typeface="Sugo Display"/>
                <a:ea typeface="Sugo Display"/>
                <a:cs typeface="Sugo Display"/>
                <a:sym typeface="Sugo Display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85124" y="5356486"/>
            <a:ext cx="557423" cy="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000000"/>
                </a:solidFill>
                <a:latin typeface="Sugo Display"/>
                <a:ea typeface="Sugo Display"/>
                <a:cs typeface="Sugo Display"/>
                <a:sym typeface="Sugo Display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385124" y="3321132"/>
            <a:ext cx="557423" cy="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000000"/>
                </a:solidFill>
                <a:latin typeface="Sugo Display"/>
                <a:ea typeface="Sugo Display"/>
                <a:cs typeface="Sugo Display"/>
                <a:sym typeface="Sugo Display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385124" y="4339687"/>
            <a:ext cx="557423" cy="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000000"/>
                </a:solidFill>
                <a:latin typeface="Sugo Display"/>
                <a:ea typeface="Sugo Display"/>
                <a:cs typeface="Sugo Display"/>
                <a:sym typeface="Sugo Display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994933" y="3399422"/>
            <a:ext cx="6280762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  <a:spcBef>
                <a:spcPct val="0"/>
              </a:spcBef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About Dataset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6165" y="2398185"/>
            <a:ext cx="3511720" cy="3511720"/>
          </a:xfrm>
          <a:custGeom>
            <a:avLst/>
            <a:gdLst/>
            <a:ahLst/>
            <a:cxnLst/>
            <a:rect r="r" b="b" t="t" l="l"/>
            <a:pathLst>
              <a:path h="3511720" w="3511720">
                <a:moveTo>
                  <a:pt x="0" y="0"/>
                </a:moveTo>
                <a:lnTo>
                  <a:pt x="3511721" y="0"/>
                </a:lnTo>
                <a:lnTo>
                  <a:pt x="3511721" y="3511720"/>
                </a:lnTo>
                <a:lnTo>
                  <a:pt x="0" y="3511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66165" y="2928856"/>
            <a:ext cx="2450378" cy="24503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104775"/>
              <a:ext cx="6604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6969" y="3399304"/>
            <a:ext cx="10437705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and 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Use Cases</a:t>
            </a:r>
          </a:p>
          <a:p>
            <a:pPr algn="ctr"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0110" y="803910"/>
            <a:ext cx="13860780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and Business Use Cases</a:t>
            </a:r>
          </a:p>
          <a:p>
            <a:pPr algn="ctr">
              <a:lnSpc>
                <a:spcPts val="532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80110" y="2301489"/>
            <a:ext cx="6565602" cy="238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8"/>
              </a:lnSpc>
            </a:pPr>
            <a:r>
              <a:rPr lang="en-US" sz="22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an automated system for generating accurate and descriptive captions for medical X-ray images. This system aims to assist healthcare professionals in interpreting and documenting findings efficiently and accurately.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129030" y="2349114"/>
            <a:ext cx="6611860" cy="649628"/>
            <a:chOff x="0" y="0"/>
            <a:chExt cx="39036379" cy="3835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2700" y="-12700"/>
              <a:ext cx="39061780" cy="3860800"/>
            </a:xfrm>
            <a:custGeom>
              <a:avLst/>
              <a:gdLst/>
              <a:ahLst/>
              <a:cxnLst/>
              <a:rect r="r" b="b" t="t" l="l"/>
              <a:pathLst>
                <a:path h="3860800" w="39061780">
                  <a:moveTo>
                    <a:pt x="38199448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8199448" y="3860800"/>
                  </a:lnTo>
                  <a:cubicBezTo>
                    <a:pt x="38671888" y="3860800"/>
                    <a:pt x="39061780" y="3470910"/>
                    <a:pt x="39061780" y="2998470"/>
                  </a:cubicBezTo>
                  <a:lnTo>
                    <a:pt x="39061780" y="862330"/>
                  </a:lnTo>
                  <a:cubicBezTo>
                    <a:pt x="39061780" y="389890"/>
                    <a:pt x="38671888" y="0"/>
                    <a:pt x="38199448" y="0"/>
                  </a:cubicBezTo>
                  <a:close/>
                  <a:moveTo>
                    <a:pt x="38871280" y="927100"/>
                  </a:moveTo>
                  <a:lnTo>
                    <a:pt x="38871280" y="2998470"/>
                  </a:lnTo>
                  <a:cubicBezTo>
                    <a:pt x="38871280" y="3365500"/>
                    <a:pt x="38566480" y="3670300"/>
                    <a:pt x="38199448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8199448" y="190500"/>
                  </a:lnTo>
                  <a:cubicBezTo>
                    <a:pt x="38566480" y="190500"/>
                    <a:pt x="38871280" y="495300"/>
                    <a:pt x="38871280" y="862330"/>
                  </a:cubicBezTo>
                  <a:lnTo>
                    <a:pt x="38871280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129030" y="5408144"/>
            <a:ext cx="6611860" cy="649628"/>
            <a:chOff x="0" y="0"/>
            <a:chExt cx="39036379" cy="3835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2700" y="-12700"/>
              <a:ext cx="39061780" cy="3860800"/>
            </a:xfrm>
            <a:custGeom>
              <a:avLst/>
              <a:gdLst/>
              <a:ahLst/>
              <a:cxnLst/>
              <a:rect r="r" b="b" t="t" l="l"/>
              <a:pathLst>
                <a:path h="3860800" w="39061780">
                  <a:moveTo>
                    <a:pt x="38199448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8199448" y="3860800"/>
                  </a:lnTo>
                  <a:cubicBezTo>
                    <a:pt x="38671888" y="3860800"/>
                    <a:pt x="39061780" y="3470910"/>
                    <a:pt x="39061780" y="2998470"/>
                  </a:cubicBezTo>
                  <a:lnTo>
                    <a:pt x="39061780" y="862330"/>
                  </a:lnTo>
                  <a:cubicBezTo>
                    <a:pt x="39061780" y="389890"/>
                    <a:pt x="38671888" y="0"/>
                    <a:pt x="38199448" y="0"/>
                  </a:cubicBezTo>
                  <a:close/>
                  <a:moveTo>
                    <a:pt x="38871280" y="927100"/>
                  </a:moveTo>
                  <a:lnTo>
                    <a:pt x="38871280" y="2998470"/>
                  </a:lnTo>
                  <a:cubicBezTo>
                    <a:pt x="38871280" y="3365500"/>
                    <a:pt x="38566480" y="3670300"/>
                    <a:pt x="38199448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8199448" y="190500"/>
                  </a:lnTo>
                  <a:cubicBezTo>
                    <a:pt x="38566480" y="190500"/>
                    <a:pt x="38871280" y="495300"/>
                    <a:pt x="38871280" y="862330"/>
                  </a:cubicBezTo>
                  <a:lnTo>
                    <a:pt x="38871280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129030" y="3372791"/>
            <a:ext cx="6611860" cy="649628"/>
            <a:chOff x="0" y="0"/>
            <a:chExt cx="39036379" cy="383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2700" y="-12700"/>
              <a:ext cx="39061780" cy="3860800"/>
            </a:xfrm>
            <a:custGeom>
              <a:avLst/>
              <a:gdLst/>
              <a:ahLst/>
              <a:cxnLst/>
              <a:rect r="r" b="b" t="t" l="l"/>
              <a:pathLst>
                <a:path h="3860800" w="39061780">
                  <a:moveTo>
                    <a:pt x="38199448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8199448" y="3860800"/>
                  </a:lnTo>
                  <a:cubicBezTo>
                    <a:pt x="38671888" y="3860800"/>
                    <a:pt x="39061780" y="3470910"/>
                    <a:pt x="39061780" y="2998470"/>
                  </a:cubicBezTo>
                  <a:lnTo>
                    <a:pt x="39061780" y="862330"/>
                  </a:lnTo>
                  <a:cubicBezTo>
                    <a:pt x="39061780" y="389890"/>
                    <a:pt x="38671888" y="0"/>
                    <a:pt x="38199448" y="0"/>
                  </a:cubicBezTo>
                  <a:close/>
                  <a:moveTo>
                    <a:pt x="38871280" y="927100"/>
                  </a:moveTo>
                  <a:lnTo>
                    <a:pt x="38871280" y="2998470"/>
                  </a:lnTo>
                  <a:cubicBezTo>
                    <a:pt x="38871280" y="3365500"/>
                    <a:pt x="38566480" y="3670300"/>
                    <a:pt x="38199448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8199448" y="190500"/>
                  </a:lnTo>
                  <a:cubicBezTo>
                    <a:pt x="38566480" y="190500"/>
                    <a:pt x="38871280" y="495300"/>
                    <a:pt x="38871280" y="862330"/>
                  </a:cubicBezTo>
                  <a:lnTo>
                    <a:pt x="38871280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129030" y="4391345"/>
            <a:ext cx="6611860" cy="649628"/>
            <a:chOff x="0" y="0"/>
            <a:chExt cx="39036379" cy="3835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12700" y="-12700"/>
              <a:ext cx="39061780" cy="3860800"/>
            </a:xfrm>
            <a:custGeom>
              <a:avLst/>
              <a:gdLst/>
              <a:ahLst/>
              <a:cxnLst/>
              <a:rect r="r" b="b" t="t" l="l"/>
              <a:pathLst>
                <a:path h="3860800" w="39061780">
                  <a:moveTo>
                    <a:pt x="38199448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8199448" y="3860800"/>
                  </a:lnTo>
                  <a:cubicBezTo>
                    <a:pt x="38671888" y="3860800"/>
                    <a:pt x="39061780" y="3470910"/>
                    <a:pt x="39061780" y="2998470"/>
                  </a:cubicBezTo>
                  <a:lnTo>
                    <a:pt x="39061780" y="862330"/>
                  </a:lnTo>
                  <a:cubicBezTo>
                    <a:pt x="39061780" y="389890"/>
                    <a:pt x="38671888" y="0"/>
                    <a:pt x="38199448" y="0"/>
                  </a:cubicBezTo>
                  <a:close/>
                  <a:moveTo>
                    <a:pt x="38871280" y="927100"/>
                  </a:moveTo>
                  <a:lnTo>
                    <a:pt x="38871280" y="2998470"/>
                  </a:lnTo>
                  <a:cubicBezTo>
                    <a:pt x="38871280" y="3365500"/>
                    <a:pt x="38566480" y="3670300"/>
                    <a:pt x="38199448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8199448" y="190500"/>
                  </a:lnTo>
                  <a:cubicBezTo>
                    <a:pt x="38566480" y="190500"/>
                    <a:pt x="38871280" y="495300"/>
                    <a:pt x="38871280" y="862330"/>
                  </a:cubicBezTo>
                  <a:lnTo>
                    <a:pt x="38871280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810500" y="2349114"/>
            <a:ext cx="649628" cy="649628"/>
            <a:chOff x="0" y="0"/>
            <a:chExt cx="14400530" cy="144005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810500" y="5408144"/>
            <a:ext cx="649628" cy="649628"/>
            <a:chOff x="0" y="0"/>
            <a:chExt cx="14400530" cy="144005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810500" y="3372791"/>
            <a:ext cx="649628" cy="649628"/>
            <a:chOff x="0" y="0"/>
            <a:chExt cx="14400530" cy="144005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7810500" y="4391345"/>
            <a:ext cx="649628" cy="649628"/>
            <a:chOff x="0" y="0"/>
            <a:chExt cx="14400530" cy="144005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8460128" y="2455375"/>
            <a:ext cx="6280762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  <a:spcBef>
                <a:spcPct val="0"/>
              </a:spcBef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Provide automated descriptions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60128" y="5514406"/>
            <a:ext cx="6280762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  <a:spcBef>
                <a:spcPct val="0"/>
              </a:spcBef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Facilitate telemedicine consultations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460128" y="4497607"/>
            <a:ext cx="6280762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  <a:spcBef>
                <a:spcPct val="0"/>
              </a:spcBef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Medical reporting and patient records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460128" y="3479036"/>
            <a:ext cx="6280762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  <a:spcBef>
                <a:spcPct val="0"/>
              </a:spcBef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Enhance medical education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6165" y="2398185"/>
            <a:ext cx="3511720" cy="3511720"/>
          </a:xfrm>
          <a:custGeom>
            <a:avLst/>
            <a:gdLst/>
            <a:ahLst/>
            <a:cxnLst/>
            <a:rect r="r" b="b" t="t" l="l"/>
            <a:pathLst>
              <a:path h="3511720" w="3511720">
                <a:moveTo>
                  <a:pt x="0" y="0"/>
                </a:moveTo>
                <a:lnTo>
                  <a:pt x="3511721" y="0"/>
                </a:lnTo>
                <a:lnTo>
                  <a:pt x="3511721" y="3511720"/>
                </a:lnTo>
                <a:lnTo>
                  <a:pt x="0" y="3511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66165" y="2928856"/>
            <a:ext cx="2450378" cy="24503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104775"/>
              <a:ext cx="6604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02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80110" y="803910"/>
            <a:ext cx="9345235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39863" y="1869510"/>
            <a:ext cx="7425730" cy="547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Radiology Objects in Context (ROCO) dataset is a large-scale, multimodal imaging dataset sourced from PubMed Central Open Access publications. Each image is accompanied by a descriptive caption, keywords, and UMLS Semantic Types and Concept Unique Identifiers (CUIs). It supports the development of generative models for image captioning, classification models for image categorization, and content-based image retrieval systems in medical imaging research.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6165" y="2398185"/>
            <a:ext cx="3511720" cy="3511720"/>
          </a:xfrm>
          <a:custGeom>
            <a:avLst/>
            <a:gdLst/>
            <a:ahLst/>
            <a:cxnLst/>
            <a:rect r="r" b="b" t="t" l="l"/>
            <a:pathLst>
              <a:path h="3511720" w="3511720">
                <a:moveTo>
                  <a:pt x="0" y="0"/>
                </a:moveTo>
                <a:lnTo>
                  <a:pt x="3511721" y="0"/>
                </a:lnTo>
                <a:lnTo>
                  <a:pt x="3511721" y="3511720"/>
                </a:lnTo>
                <a:lnTo>
                  <a:pt x="0" y="3511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66165" y="2928856"/>
            <a:ext cx="2450378" cy="24503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104775"/>
              <a:ext cx="6604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03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51535" y="3291691"/>
            <a:ext cx="10511244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 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Preprocessing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8640" y="1708642"/>
            <a:ext cx="6129902" cy="649628"/>
            <a:chOff x="0" y="0"/>
            <a:chExt cx="36190901" cy="3835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2700" y="-12700"/>
              <a:ext cx="36216301" cy="3860800"/>
            </a:xfrm>
            <a:custGeom>
              <a:avLst/>
              <a:gdLst/>
              <a:ahLst/>
              <a:cxnLst/>
              <a:rect r="r" b="b" t="t" l="l"/>
              <a:pathLst>
                <a:path h="3860800" w="36216301">
                  <a:moveTo>
                    <a:pt x="35353972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5353972" y="3860800"/>
                  </a:lnTo>
                  <a:cubicBezTo>
                    <a:pt x="35826412" y="3860800"/>
                    <a:pt x="36216301" y="3470910"/>
                    <a:pt x="36216301" y="2998470"/>
                  </a:cubicBezTo>
                  <a:lnTo>
                    <a:pt x="36216301" y="862330"/>
                  </a:lnTo>
                  <a:cubicBezTo>
                    <a:pt x="36216301" y="389890"/>
                    <a:pt x="35826412" y="0"/>
                    <a:pt x="35353972" y="0"/>
                  </a:cubicBezTo>
                  <a:close/>
                  <a:moveTo>
                    <a:pt x="36025801" y="927100"/>
                  </a:moveTo>
                  <a:lnTo>
                    <a:pt x="36025801" y="2998470"/>
                  </a:lnTo>
                  <a:cubicBezTo>
                    <a:pt x="36025801" y="3365500"/>
                    <a:pt x="35721001" y="3670300"/>
                    <a:pt x="35353972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5353972" y="190500"/>
                  </a:lnTo>
                  <a:cubicBezTo>
                    <a:pt x="35721001" y="190500"/>
                    <a:pt x="36025801" y="495300"/>
                    <a:pt x="36025801" y="862330"/>
                  </a:cubicBezTo>
                  <a:lnTo>
                    <a:pt x="36025801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80110" y="1708642"/>
            <a:ext cx="649628" cy="649628"/>
            <a:chOff x="0" y="0"/>
            <a:chExt cx="14400530" cy="14400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29738" y="1814904"/>
            <a:ext cx="5365257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Lower Case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50324" y="803910"/>
            <a:ext cx="11520352" cy="74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0"/>
              </a:lnSpc>
              <a:spcBef>
                <a:spcPct val="0"/>
              </a:spcBef>
            </a:pPr>
            <a:r>
              <a:rPr lang="en-US" sz="4407">
                <a:solidFill>
                  <a:srgbClr val="3781C2"/>
                </a:solidFill>
                <a:latin typeface="Antonio Bold"/>
                <a:ea typeface="Antonio Bold"/>
                <a:cs typeface="Antonio Bold"/>
                <a:sym typeface="Antonio Bold"/>
              </a:rPr>
              <a:t>Text &amp; Data Preprocessing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95882" y="2588601"/>
            <a:ext cx="6518492" cy="649628"/>
            <a:chOff x="0" y="0"/>
            <a:chExt cx="38485136" cy="383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2700" y="-12700"/>
              <a:ext cx="38510536" cy="3860800"/>
            </a:xfrm>
            <a:custGeom>
              <a:avLst/>
              <a:gdLst/>
              <a:ahLst/>
              <a:cxnLst/>
              <a:rect r="r" b="b" t="t" l="l"/>
              <a:pathLst>
                <a:path h="3860800" w="38510536">
                  <a:moveTo>
                    <a:pt x="37648207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7648207" y="3860800"/>
                  </a:lnTo>
                  <a:cubicBezTo>
                    <a:pt x="38120647" y="3860800"/>
                    <a:pt x="38510536" y="3470910"/>
                    <a:pt x="38510536" y="2998470"/>
                  </a:cubicBezTo>
                  <a:lnTo>
                    <a:pt x="38510536" y="862330"/>
                  </a:lnTo>
                  <a:cubicBezTo>
                    <a:pt x="38510536" y="389890"/>
                    <a:pt x="38120647" y="0"/>
                    <a:pt x="37648207" y="0"/>
                  </a:cubicBezTo>
                  <a:close/>
                  <a:moveTo>
                    <a:pt x="38320036" y="927100"/>
                  </a:moveTo>
                  <a:lnTo>
                    <a:pt x="38320036" y="2998470"/>
                  </a:lnTo>
                  <a:cubicBezTo>
                    <a:pt x="38320036" y="3365500"/>
                    <a:pt x="38015236" y="3670300"/>
                    <a:pt x="37648207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7648207" y="190500"/>
                  </a:lnTo>
                  <a:cubicBezTo>
                    <a:pt x="38015236" y="190500"/>
                    <a:pt x="38320036" y="495300"/>
                    <a:pt x="38320036" y="862330"/>
                  </a:cubicBezTo>
                  <a:lnTo>
                    <a:pt x="38320036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77352" y="2588601"/>
            <a:ext cx="649628" cy="649628"/>
            <a:chOff x="0" y="0"/>
            <a:chExt cx="14400530" cy="144005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126980" y="2694862"/>
            <a:ext cx="6187394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Remove links and </a:t>
            </a: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Remove next lines (\n)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445510" y="3466829"/>
            <a:ext cx="6643362" cy="649628"/>
            <a:chOff x="0" y="0"/>
            <a:chExt cx="39222368" cy="3835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12700" y="-12700"/>
              <a:ext cx="39247769" cy="3860800"/>
            </a:xfrm>
            <a:custGeom>
              <a:avLst/>
              <a:gdLst/>
              <a:ahLst/>
              <a:cxnLst/>
              <a:rect r="r" b="b" t="t" l="l"/>
              <a:pathLst>
                <a:path h="3860800" w="39247769">
                  <a:moveTo>
                    <a:pt x="38385437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8385437" y="3860800"/>
                  </a:lnTo>
                  <a:cubicBezTo>
                    <a:pt x="38857879" y="3860800"/>
                    <a:pt x="39247769" y="3470910"/>
                    <a:pt x="39247769" y="2998470"/>
                  </a:cubicBezTo>
                  <a:lnTo>
                    <a:pt x="39247769" y="862330"/>
                  </a:lnTo>
                  <a:cubicBezTo>
                    <a:pt x="39247769" y="389890"/>
                    <a:pt x="38857876" y="0"/>
                    <a:pt x="38385437" y="0"/>
                  </a:cubicBezTo>
                  <a:close/>
                  <a:moveTo>
                    <a:pt x="39057269" y="927100"/>
                  </a:moveTo>
                  <a:lnTo>
                    <a:pt x="39057269" y="2998470"/>
                  </a:lnTo>
                  <a:cubicBezTo>
                    <a:pt x="39057269" y="3365500"/>
                    <a:pt x="38752469" y="3670300"/>
                    <a:pt x="38385437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8385437" y="190500"/>
                  </a:lnTo>
                  <a:cubicBezTo>
                    <a:pt x="38752469" y="190500"/>
                    <a:pt x="39057269" y="495300"/>
                    <a:pt x="39057269" y="862330"/>
                  </a:cubicBezTo>
                  <a:lnTo>
                    <a:pt x="39057269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2126980" y="3466829"/>
            <a:ext cx="649628" cy="649628"/>
            <a:chOff x="0" y="0"/>
            <a:chExt cx="14400530" cy="144005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776608" y="3573090"/>
            <a:ext cx="5668904" cy="78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Words containing numbers</a:t>
            </a:r>
          </a:p>
          <a:p>
            <a:pPr algn="ctr">
              <a:lnSpc>
                <a:spcPts val="3205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3042752" y="4345057"/>
            <a:ext cx="6776147" cy="649628"/>
            <a:chOff x="0" y="0"/>
            <a:chExt cx="40006331" cy="3835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12700" y="-12700"/>
              <a:ext cx="40031730" cy="3860800"/>
            </a:xfrm>
            <a:custGeom>
              <a:avLst/>
              <a:gdLst/>
              <a:ahLst/>
              <a:cxnLst/>
              <a:rect r="r" b="b" t="t" l="l"/>
              <a:pathLst>
                <a:path h="3860800" w="40031730">
                  <a:moveTo>
                    <a:pt x="39169401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39169401" y="3860800"/>
                  </a:lnTo>
                  <a:cubicBezTo>
                    <a:pt x="39641841" y="3860800"/>
                    <a:pt x="40031730" y="3470910"/>
                    <a:pt x="40031730" y="2998470"/>
                  </a:cubicBezTo>
                  <a:lnTo>
                    <a:pt x="40031730" y="862330"/>
                  </a:lnTo>
                  <a:cubicBezTo>
                    <a:pt x="40031730" y="389890"/>
                    <a:pt x="39641841" y="0"/>
                    <a:pt x="39169401" y="0"/>
                  </a:cubicBezTo>
                  <a:close/>
                  <a:moveTo>
                    <a:pt x="39841230" y="927100"/>
                  </a:moveTo>
                  <a:lnTo>
                    <a:pt x="39841230" y="2998470"/>
                  </a:lnTo>
                  <a:cubicBezTo>
                    <a:pt x="39841230" y="3365500"/>
                    <a:pt x="39536430" y="3670300"/>
                    <a:pt x="39169401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39169401" y="190500"/>
                  </a:lnTo>
                  <a:cubicBezTo>
                    <a:pt x="39536430" y="190500"/>
                    <a:pt x="39841230" y="495300"/>
                    <a:pt x="39841230" y="862330"/>
                  </a:cubicBezTo>
                  <a:lnTo>
                    <a:pt x="39841230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2724221" y="4345057"/>
            <a:ext cx="649628" cy="649628"/>
            <a:chOff x="0" y="0"/>
            <a:chExt cx="14400530" cy="144005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3373849" y="4451318"/>
            <a:ext cx="5715843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Extra spaces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3639993" y="5223285"/>
            <a:ext cx="7013312" cy="649628"/>
            <a:chOff x="0" y="0"/>
            <a:chExt cx="41406548" cy="3835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12700" y="-12700"/>
              <a:ext cx="41431949" cy="3860800"/>
            </a:xfrm>
            <a:custGeom>
              <a:avLst/>
              <a:gdLst/>
              <a:ahLst/>
              <a:cxnLst/>
              <a:rect r="r" b="b" t="t" l="l"/>
              <a:pathLst>
                <a:path h="3860800" w="41431949">
                  <a:moveTo>
                    <a:pt x="4056962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40569620" y="3860800"/>
                  </a:lnTo>
                  <a:cubicBezTo>
                    <a:pt x="41042059" y="3860800"/>
                    <a:pt x="41431949" y="3470910"/>
                    <a:pt x="41431949" y="2998470"/>
                  </a:cubicBezTo>
                  <a:lnTo>
                    <a:pt x="41431949" y="862330"/>
                  </a:lnTo>
                  <a:cubicBezTo>
                    <a:pt x="41431949" y="389890"/>
                    <a:pt x="41042059" y="0"/>
                    <a:pt x="40569620" y="0"/>
                  </a:cubicBezTo>
                  <a:close/>
                  <a:moveTo>
                    <a:pt x="41241449" y="927100"/>
                  </a:moveTo>
                  <a:lnTo>
                    <a:pt x="41241449" y="2998470"/>
                  </a:lnTo>
                  <a:cubicBezTo>
                    <a:pt x="41241449" y="3365500"/>
                    <a:pt x="40936649" y="3670300"/>
                    <a:pt x="4056962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40569620" y="190500"/>
                  </a:lnTo>
                  <a:cubicBezTo>
                    <a:pt x="40936649" y="190500"/>
                    <a:pt x="41241449" y="495300"/>
                    <a:pt x="41241449" y="862330"/>
                  </a:cubicBezTo>
                  <a:lnTo>
                    <a:pt x="41241449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3321463" y="5223285"/>
            <a:ext cx="649628" cy="649628"/>
            <a:chOff x="0" y="0"/>
            <a:chExt cx="14400530" cy="1440053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3971091" y="5329547"/>
            <a:ext cx="5847808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Special characters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4237235" y="6101513"/>
            <a:ext cx="7185632" cy="649628"/>
            <a:chOff x="0" y="0"/>
            <a:chExt cx="42423925" cy="3835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12700" y="-12700"/>
              <a:ext cx="42449325" cy="3860800"/>
            </a:xfrm>
            <a:custGeom>
              <a:avLst/>
              <a:gdLst/>
              <a:ahLst/>
              <a:cxnLst/>
              <a:rect r="r" b="b" t="t" l="l"/>
              <a:pathLst>
                <a:path h="3860800" w="42449325">
                  <a:moveTo>
                    <a:pt x="41586996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41586996" y="3860800"/>
                  </a:lnTo>
                  <a:cubicBezTo>
                    <a:pt x="42059436" y="3860800"/>
                    <a:pt x="42449325" y="3470910"/>
                    <a:pt x="42449325" y="2998470"/>
                  </a:cubicBezTo>
                  <a:lnTo>
                    <a:pt x="42449325" y="862330"/>
                  </a:lnTo>
                  <a:cubicBezTo>
                    <a:pt x="42449325" y="389890"/>
                    <a:pt x="42059436" y="0"/>
                    <a:pt x="41586996" y="0"/>
                  </a:cubicBezTo>
                  <a:close/>
                  <a:moveTo>
                    <a:pt x="42258825" y="927100"/>
                  </a:moveTo>
                  <a:lnTo>
                    <a:pt x="42258825" y="2998470"/>
                  </a:lnTo>
                  <a:cubicBezTo>
                    <a:pt x="42258825" y="3365500"/>
                    <a:pt x="41954025" y="3670300"/>
                    <a:pt x="41586996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41586996" y="190500"/>
                  </a:lnTo>
                  <a:cubicBezTo>
                    <a:pt x="41954025" y="190500"/>
                    <a:pt x="42258825" y="495300"/>
                    <a:pt x="42258825" y="862330"/>
                  </a:cubicBezTo>
                  <a:lnTo>
                    <a:pt x="42258825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3918705" y="6101513"/>
            <a:ext cx="649628" cy="649628"/>
            <a:chOff x="0" y="0"/>
            <a:chExt cx="14400530" cy="1440053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4568333" y="6207775"/>
            <a:ext cx="6084972" cy="78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Removal of stop words</a:t>
            </a:r>
          </a:p>
          <a:p>
            <a:pPr algn="ctr">
              <a:lnSpc>
                <a:spcPts val="3205"/>
              </a:lnSpc>
            </a:pPr>
          </a:p>
        </p:txBody>
      </p:sp>
      <p:grpSp>
        <p:nvGrpSpPr>
          <p:cNvPr name="Group 33" id="33"/>
          <p:cNvGrpSpPr/>
          <p:nvPr/>
        </p:nvGrpSpPr>
        <p:grpSpPr>
          <a:xfrm rot="0">
            <a:off x="4834477" y="6979741"/>
            <a:ext cx="7222070" cy="649628"/>
            <a:chOff x="0" y="0"/>
            <a:chExt cx="42639058" cy="38354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-12700" y="-12700"/>
              <a:ext cx="42664459" cy="3860800"/>
            </a:xfrm>
            <a:custGeom>
              <a:avLst/>
              <a:gdLst/>
              <a:ahLst/>
              <a:cxnLst/>
              <a:rect r="r" b="b" t="t" l="l"/>
              <a:pathLst>
                <a:path h="3860800" w="42664459">
                  <a:moveTo>
                    <a:pt x="41802128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41802128" y="3860800"/>
                  </a:lnTo>
                  <a:cubicBezTo>
                    <a:pt x="42274567" y="3860800"/>
                    <a:pt x="42664459" y="3470910"/>
                    <a:pt x="42664459" y="2998470"/>
                  </a:cubicBezTo>
                  <a:lnTo>
                    <a:pt x="42664459" y="862330"/>
                  </a:lnTo>
                  <a:cubicBezTo>
                    <a:pt x="42664459" y="389890"/>
                    <a:pt x="42274567" y="0"/>
                    <a:pt x="41802128" y="0"/>
                  </a:cubicBezTo>
                  <a:close/>
                  <a:moveTo>
                    <a:pt x="42473959" y="927100"/>
                  </a:moveTo>
                  <a:lnTo>
                    <a:pt x="42473959" y="2998470"/>
                  </a:lnTo>
                  <a:cubicBezTo>
                    <a:pt x="42473959" y="3365500"/>
                    <a:pt x="42169159" y="3670300"/>
                    <a:pt x="41802128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41802128" y="190500"/>
                  </a:lnTo>
                  <a:cubicBezTo>
                    <a:pt x="42169159" y="190500"/>
                    <a:pt x="42473959" y="495300"/>
                    <a:pt x="42473959" y="862330"/>
                  </a:cubicBezTo>
                  <a:lnTo>
                    <a:pt x="42473959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4515946" y="6979741"/>
            <a:ext cx="649628" cy="649628"/>
            <a:chOff x="0" y="0"/>
            <a:chExt cx="14400530" cy="1440053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6154047" y="7086003"/>
            <a:ext cx="5268819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Stemming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5431718" y="7857969"/>
            <a:ext cx="7315949" cy="649628"/>
            <a:chOff x="0" y="0"/>
            <a:chExt cx="43193316" cy="3835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-12700" y="-12700"/>
              <a:ext cx="43218717" cy="3860800"/>
            </a:xfrm>
            <a:custGeom>
              <a:avLst/>
              <a:gdLst/>
              <a:ahLst/>
              <a:cxnLst/>
              <a:rect r="r" b="b" t="t" l="l"/>
              <a:pathLst>
                <a:path h="3860800" w="43218717">
                  <a:moveTo>
                    <a:pt x="42356385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42356385" y="3860800"/>
                  </a:lnTo>
                  <a:cubicBezTo>
                    <a:pt x="42828828" y="3860800"/>
                    <a:pt x="43218717" y="3470910"/>
                    <a:pt x="43218717" y="2998470"/>
                  </a:cubicBezTo>
                  <a:lnTo>
                    <a:pt x="43218717" y="862330"/>
                  </a:lnTo>
                  <a:cubicBezTo>
                    <a:pt x="43218717" y="389890"/>
                    <a:pt x="42828825" y="0"/>
                    <a:pt x="42356385" y="0"/>
                  </a:cubicBezTo>
                  <a:close/>
                  <a:moveTo>
                    <a:pt x="43028217" y="927100"/>
                  </a:moveTo>
                  <a:lnTo>
                    <a:pt x="43028217" y="2998470"/>
                  </a:lnTo>
                  <a:cubicBezTo>
                    <a:pt x="43028217" y="3365500"/>
                    <a:pt x="42723417" y="3670300"/>
                    <a:pt x="42356385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42356385" y="190500"/>
                  </a:lnTo>
                  <a:cubicBezTo>
                    <a:pt x="42723417" y="190500"/>
                    <a:pt x="43028217" y="495300"/>
                    <a:pt x="43028217" y="862330"/>
                  </a:cubicBezTo>
                  <a:lnTo>
                    <a:pt x="43028217" y="92710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5113188" y="7857969"/>
            <a:ext cx="649628" cy="649628"/>
            <a:chOff x="0" y="0"/>
            <a:chExt cx="14400530" cy="1440053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5762816" y="7964231"/>
            <a:ext cx="6293731" cy="38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289" spc="-8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Lemmatizatio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0328" y="794385"/>
            <a:ext cx="5290443" cy="1429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1"/>
              </a:lnSpc>
            </a:pPr>
            <a:r>
              <a:rPr lang="en-US" sz="4093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Preprocessing</a:t>
            </a:r>
          </a:p>
          <a:p>
            <a:pPr algn="ctr">
              <a:lnSpc>
                <a:spcPts val="573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80110" y="1941674"/>
            <a:ext cx="5900714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Resize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images to a uniform size.</a:t>
            </a:r>
          </a:p>
          <a:p>
            <a:pPr algn="ctr">
              <a:lnSpc>
                <a:spcPts val="3640"/>
              </a:lnSpc>
            </a:pPr>
          </a:p>
          <a:p>
            <a:pPr algn="ctr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Normalize pixel values to typically range between 0 and 1.</a:t>
            </a:r>
          </a:p>
          <a:p>
            <a:pPr algn="ctr">
              <a:lnSpc>
                <a:spcPts val="3640"/>
              </a:lnSpc>
            </a:pPr>
          </a:p>
          <a:p>
            <a:pPr algn="ctr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Apply data augmentation techniques such as rotations or flips.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840176" y="2943880"/>
            <a:ext cx="5900714" cy="705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1"/>
              </a:lnSpc>
            </a:pPr>
            <a:r>
              <a:rPr lang="en-US" sz="4093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 Preprocessing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40176" y="3815080"/>
            <a:ext cx="5900714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Tokenize captions into words or subwords.</a:t>
            </a:r>
          </a:p>
          <a:p>
            <a:pPr algn="ctr">
              <a:lnSpc>
                <a:spcPts val="3640"/>
              </a:lnSpc>
            </a:pPr>
          </a:p>
          <a:p>
            <a:pPr algn="ctr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Build a vocabulary from the tokens.</a:t>
            </a:r>
          </a:p>
          <a:p>
            <a:pPr algn="ctr">
              <a:lnSpc>
                <a:spcPts val="3640"/>
              </a:lnSpc>
            </a:pPr>
          </a:p>
          <a:p>
            <a:pPr algn="ctr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 words to numerical indices for model input.</a:t>
            </a:r>
          </a:p>
          <a:p>
            <a:pPr algn="ctr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7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6165" y="2398185"/>
            <a:ext cx="3511720" cy="3511720"/>
          </a:xfrm>
          <a:custGeom>
            <a:avLst/>
            <a:gdLst/>
            <a:ahLst/>
            <a:cxnLst/>
            <a:rect r="r" b="b" t="t" l="l"/>
            <a:pathLst>
              <a:path h="3511720" w="3511720">
                <a:moveTo>
                  <a:pt x="0" y="0"/>
                </a:moveTo>
                <a:lnTo>
                  <a:pt x="3511721" y="0"/>
                </a:lnTo>
                <a:lnTo>
                  <a:pt x="3511721" y="3511720"/>
                </a:lnTo>
                <a:lnTo>
                  <a:pt x="0" y="3511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66165" y="2928856"/>
            <a:ext cx="2450378" cy="24503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104775"/>
              <a:ext cx="6604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04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80110" y="803910"/>
            <a:ext cx="1215411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Modeling Approach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0110" y="1804390"/>
            <a:ext cx="7546876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1 -Image Captioning with 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781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Causal Language Modeling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0110" y="3509720"/>
            <a:ext cx="8416610" cy="3409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378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</a:t>
            </a: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 Type</a:t>
            </a:r>
          </a:p>
          <a:p>
            <a:pPr algn="l">
              <a:lnSpc>
                <a:spcPts val="3030"/>
              </a:lnSpc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Utilizes a Causal Language Modeling approach.</a:t>
            </a:r>
          </a:p>
          <a:p>
            <a:pPr algn="l" marL="467378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Objective</a:t>
            </a:r>
          </a:p>
          <a:p>
            <a:pPr algn="l">
              <a:lnSpc>
                <a:spcPts val="3030"/>
              </a:lnSpc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Predicts next tokens in sequences for text generation.</a:t>
            </a:r>
          </a:p>
          <a:p>
            <a:pPr algn="l" marL="467378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Application </a:t>
            </a:r>
          </a:p>
          <a:p>
            <a:pPr algn="l">
              <a:lnSpc>
                <a:spcPts val="3030"/>
              </a:lnSpc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Generates descriptive captions for medical images.</a:t>
            </a:r>
          </a:p>
          <a:p>
            <a:pPr algn="l" marL="467378" indent="-233689" lvl="1">
              <a:lnSpc>
                <a:spcPts val="3030"/>
              </a:lnSpc>
              <a:buFont typeface="Arial"/>
              <a:buChar char="•"/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Components</a:t>
            </a:r>
          </a:p>
          <a:p>
            <a:pPr algn="l">
              <a:lnSpc>
                <a:spcPts val="3030"/>
              </a:lnSpc>
            </a:pPr>
            <a:r>
              <a:rPr lang="en-US" sz="21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Includes pre-trained model fine-tuned on medical datasets.</a:t>
            </a:r>
          </a:p>
          <a:p>
            <a:pPr algn="l">
              <a:lnSpc>
                <a:spcPts val="303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DAGLSHBf4y8</dc:identifier>
  <dcterms:modified xsi:type="dcterms:W3CDTF">2011-08-01T06:04:30Z</dcterms:modified>
  <cp:revision>1</cp:revision>
  <dc:title>Unlocking hidden potential in businesses</dc:title>
</cp:coreProperties>
</file>