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AC883-FB07-44E8-BFFE-9ABAE54659A1}"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07BFB-82F1-45E0-B9BE-B988B14EACE0}" type="slidenum">
              <a:rPr lang="en-IN" smtClean="0"/>
              <a:t>‹#›</a:t>
            </a:fld>
            <a:endParaRPr lang="en-IN"/>
          </a:p>
        </p:txBody>
      </p:sp>
    </p:spTree>
    <p:extLst>
      <p:ext uri="{BB962C8B-B14F-4D97-AF65-F5344CB8AC3E}">
        <p14:creationId xmlns:p14="http://schemas.microsoft.com/office/powerpoint/2010/main" val="223919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E07BFB-82F1-45E0-B9BE-B988B14EACE0}" type="slidenum">
              <a:rPr lang="en-IN" smtClean="0"/>
              <a:t>1</a:t>
            </a:fld>
            <a:endParaRPr lang="en-IN"/>
          </a:p>
        </p:txBody>
      </p:sp>
    </p:spTree>
    <p:extLst>
      <p:ext uri="{BB962C8B-B14F-4D97-AF65-F5344CB8AC3E}">
        <p14:creationId xmlns:p14="http://schemas.microsoft.com/office/powerpoint/2010/main" val="94521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4/22/2024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4/22/2024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4/22/2024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wopointhospital.gamepedia.com/Two_Point_Hospital_Wik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AA72-7045-3B4D-D878-AF21BA9C1B2D}"/>
              </a:ext>
            </a:extLst>
          </p:cNvPr>
          <p:cNvSpPr>
            <a:spLocks noGrp="1"/>
          </p:cNvSpPr>
          <p:nvPr>
            <p:ph type="ctrTitle"/>
          </p:nvPr>
        </p:nvSpPr>
        <p:spPr>
          <a:xfrm>
            <a:off x="902405" y="1735579"/>
            <a:ext cx="8361229" cy="2098226"/>
          </a:xfrm>
        </p:spPr>
        <p:txBody>
          <a:bodyPr/>
          <a:lstStyle/>
          <a:p>
            <a:r>
              <a:rPr lang="en-IN" sz="7200" dirty="0">
                <a:latin typeface="Javanese Text" panose="02000000000000000000" pitchFamily="2" charset="0"/>
              </a:rPr>
              <a:t>HOSPITAL </a:t>
            </a:r>
            <a:br>
              <a:rPr lang="en-IN" sz="7200" dirty="0">
                <a:latin typeface="Javanese Text" panose="02000000000000000000" pitchFamily="2" charset="0"/>
              </a:rPr>
            </a:br>
            <a:r>
              <a:rPr lang="en-IN" sz="7200" dirty="0">
                <a:latin typeface="Javanese Text" panose="02000000000000000000" pitchFamily="2" charset="0"/>
              </a:rPr>
              <a:t>MANAGEMENT</a:t>
            </a:r>
            <a:endParaRPr lang="en-IN" dirty="0"/>
          </a:p>
        </p:txBody>
      </p:sp>
      <p:sp>
        <p:nvSpPr>
          <p:cNvPr id="3" name="Subtitle 2">
            <a:extLst>
              <a:ext uri="{FF2B5EF4-FFF2-40B4-BE49-F238E27FC236}">
                <a16:creationId xmlns:a16="http://schemas.microsoft.com/office/drawing/2014/main" id="{7A5A4832-72A1-6F0D-BAFC-A79618CA1252}"/>
              </a:ext>
            </a:extLst>
          </p:cNvPr>
          <p:cNvSpPr>
            <a:spLocks noGrp="1"/>
          </p:cNvSpPr>
          <p:nvPr>
            <p:ph type="subTitle" idx="1"/>
          </p:nvPr>
        </p:nvSpPr>
        <p:spPr>
          <a:xfrm>
            <a:off x="242730" y="3833805"/>
            <a:ext cx="6831673" cy="1086237"/>
          </a:xfrm>
        </p:spPr>
        <p:txBody>
          <a:bodyPr/>
          <a:lstStyle/>
          <a:p>
            <a:r>
              <a:rPr lang="en-US" sz="2800" dirty="0">
                <a:solidFill>
                  <a:schemeClr val="bg2">
                    <a:lumMod val="10000"/>
                  </a:schemeClr>
                </a:solidFill>
              </a:rPr>
              <a:t>TEAM MEMBERS </a:t>
            </a:r>
            <a:r>
              <a:rPr lang="en-US" dirty="0"/>
              <a:t>:-</a:t>
            </a:r>
            <a:endParaRPr lang="en-IN" dirty="0"/>
          </a:p>
          <a:p>
            <a:endParaRPr lang="en-US" dirty="0"/>
          </a:p>
        </p:txBody>
      </p:sp>
      <p:sp>
        <p:nvSpPr>
          <p:cNvPr id="5" name="TextBox 4">
            <a:extLst>
              <a:ext uri="{FF2B5EF4-FFF2-40B4-BE49-F238E27FC236}">
                <a16:creationId xmlns:a16="http://schemas.microsoft.com/office/drawing/2014/main" id="{78DEFBDC-41C4-7A0D-4CFC-08932E8EABC7}"/>
              </a:ext>
            </a:extLst>
          </p:cNvPr>
          <p:cNvSpPr txBox="1"/>
          <p:nvPr/>
        </p:nvSpPr>
        <p:spPr>
          <a:xfrm>
            <a:off x="2457397" y="4458377"/>
            <a:ext cx="2841932" cy="923330"/>
          </a:xfrm>
          <a:prstGeom prst="rect">
            <a:avLst/>
          </a:prstGeom>
          <a:noFill/>
        </p:spPr>
        <p:txBody>
          <a:bodyPr wrap="none" rtlCol="0">
            <a:spAutoFit/>
          </a:bodyPr>
          <a:lstStyle/>
          <a:p>
            <a:r>
              <a:rPr lang="en-US" dirty="0">
                <a:solidFill>
                  <a:schemeClr val="accent3">
                    <a:lumMod val="50000"/>
                  </a:schemeClr>
                </a:solidFill>
              </a:rPr>
              <a:t>R. Ramana (23245A3207)</a:t>
            </a:r>
          </a:p>
          <a:p>
            <a:r>
              <a:rPr lang="en-US" dirty="0">
                <a:solidFill>
                  <a:schemeClr val="accent3">
                    <a:lumMod val="50000"/>
                  </a:schemeClr>
                </a:solidFill>
              </a:rPr>
              <a:t>G. Akash     (23245A3202)</a:t>
            </a:r>
          </a:p>
          <a:p>
            <a:r>
              <a:rPr lang="en-US" dirty="0">
                <a:solidFill>
                  <a:schemeClr val="accent3">
                    <a:lumMod val="50000"/>
                  </a:schemeClr>
                </a:solidFill>
              </a:rPr>
              <a:t>K. Sudheer (23245A3204</a:t>
            </a:r>
            <a:r>
              <a:rPr lang="en-US" dirty="0">
                <a:solidFill>
                  <a:schemeClr val="accent3">
                    <a:lumMod val="75000"/>
                  </a:schemeClr>
                </a:solidFill>
              </a:rPr>
              <a:t>)</a:t>
            </a:r>
            <a:endParaRPr lang="en-IN" dirty="0">
              <a:solidFill>
                <a:schemeClr val="accent3">
                  <a:lumMod val="75000"/>
                </a:schemeClr>
              </a:solidFill>
            </a:endParaRPr>
          </a:p>
        </p:txBody>
      </p:sp>
      <p:pic>
        <p:nvPicPr>
          <p:cNvPr id="10" name="Picture 9">
            <a:extLst>
              <a:ext uri="{FF2B5EF4-FFF2-40B4-BE49-F238E27FC236}">
                <a16:creationId xmlns:a16="http://schemas.microsoft.com/office/drawing/2014/main" id="{53404273-6F7F-7575-2654-FE07871CE01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583561" y="1524000"/>
            <a:ext cx="2163096" cy="3555444"/>
          </a:xfrm>
          <a:prstGeom prst="rect">
            <a:avLst/>
          </a:prstGeom>
        </p:spPr>
      </p:pic>
    </p:spTree>
    <p:extLst>
      <p:ext uri="{BB962C8B-B14F-4D97-AF65-F5344CB8AC3E}">
        <p14:creationId xmlns:p14="http://schemas.microsoft.com/office/powerpoint/2010/main" val="316564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A2552-C550-91AC-696A-6E8C67A35AE4}"/>
              </a:ext>
            </a:extLst>
          </p:cNvPr>
          <p:cNvSpPr>
            <a:spLocks noGrp="1"/>
          </p:cNvSpPr>
          <p:nvPr>
            <p:ph idx="1"/>
          </p:nvPr>
        </p:nvSpPr>
        <p:spPr>
          <a:xfrm>
            <a:off x="3086290" y="1724429"/>
            <a:ext cx="7857013" cy="3581400"/>
          </a:xfrm>
        </p:spPr>
        <p:txBody>
          <a:bodyPr>
            <a:noAutofit/>
          </a:bodyPr>
          <a:lstStyle/>
          <a:p>
            <a:r>
              <a:rPr lang="en-US" dirty="0">
                <a:solidFill>
                  <a:schemeClr val="accent4">
                    <a:lumMod val="75000"/>
                  </a:schemeClr>
                </a:solidFill>
              </a:rPr>
              <a:t>Our project Hospital Management system includes registration of patients, storing their details into the system, and also booking their appointments with doctors .Our software has the facility to give a unique id for every patient and stores the details of every patient and the staff automatically. User can search availability of a doctor and the details of a patient using the id .The Hospital Management System can be entered using a username and password. It is accessible either by an administrator or receptionist. Only they can add data into the database. The data can be retrieved easily. The interface is very user-friendly. The data are well protected for personal use and makes the data processing very fast</a:t>
            </a:r>
            <a:endParaRPr lang="en-IN" dirty="0">
              <a:solidFill>
                <a:schemeClr val="accent4">
                  <a:lumMod val="75000"/>
                </a:schemeClr>
              </a:solidFill>
            </a:endParaRPr>
          </a:p>
        </p:txBody>
      </p:sp>
      <p:sp>
        <p:nvSpPr>
          <p:cNvPr id="9" name="Title 8">
            <a:extLst>
              <a:ext uri="{FF2B5EF4-FFF2-40B4-BE49-F238E27FC236}">
                <a16:creationId xmlns:a16="http://schemas.microsoft.com/office/drawing/2014/main" id="{D86A5900-8A77-32BE-D26D-1E1985D42019}"/>
              </a:ext>
            </a:extLst>
          </p:cNvPr>
          <p:cNvSpPr>
            <a:spLocks noGrp="1"/>
          </p:cNvSpPr>
          <p:nvPr>
            <p:ph type="title"/>
          </p:nvPr>
        </p:nvSpPr>
        <p:spPr>
          <a:xfrm>
            <a:off x="2818504" y="722104"/>
            <a:ext cx="9601200" cy="1485900"/>
          </a:xfrm>
        </p:spPr>
        <p:txBody>
          <a:bodyPr>
            <a:normAutofit/>
          </a:bodyPr>
          <a:lstStyle/>
          <a:p>
            <a:r>
              <a:rPr lang="en-US" b="1" dirty="0">
                <a:solidFill>
                  <a:schemeClr val="accent4">
                    <a:lumMod val="50000"/>
                  </a:schemeClr>
                </a:solidFill>
              </a:rPr>
              <a:t>ABSTRACT:-</a:t>
            </a:r>
            <a:endParaRPr lang="en-IN" b="1" dirty="0">
              <a:solidFill>
                <a:schemeClr val="accent4">
                  <a:lumMod val="50000"/>
                </a:schemeClr>
              </a:solidFill>
            </a:endParaRPr>
          </a:p>
        </p:txBody>
      </p:sp>
      <p:pic>
        <p:nvPicPr>
          <p:cNvPr id="11" name="Picture 10">
            <a:extLst>
              <a:ext uri="{FF2B5EF4-FFF2-40B4-BE49-F238E27FC236}">
                <a16:creationId xmlns:a16="http://schemas.microsoft.com/office/drawing/2014/main" id="{0E9F33C0-7022-29AD-C80A-C9B13E37E5B2}"/>
              </a:ext>
            </a:extLst>
          </p:cNvPr>
          <p:cNvPicPr>
            <a:picLocks noChangeAspect="1"/>
          </p:cNvPicPr>
          <p:nvPr/>
        </p:nvPicPr>
        <p:blipFill>
          <a:blip r:embed="rId2"/>
          <a:stretch>
            <a:fillRect/>
          </a:stretch>
        </p:blipFill>
        <p:spPr>
          <a:xfrm>
            <a:off x="236050" y="1349241"/>
            <a:ext cx="4149061" cy="4331775"/>
          </a:xfrm>
          <a:prstGeom prst="rect">
            <a:avLst/>
          </a:prstGeom>
        </p:spPr>
      </p:pic>
    </p:spTree>
    <p:extLst>
      <p:ext uri="{BB962C8B-B14F-4D97-AF65-F5344CB8AC3E}">
        <p14:creationId xmlns:p14="http://schemas.microsoft.com/office/powerpoint/2010/main" val="95644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4892E36E-1311-419A-C791-3DAF09E4C9D9}"/>
              </a:ext>
            </a:extLst>
          </p:cNvPr>
          <p:cNvSpPr>
            <a:spLocks noGrp="1"/>
          </p:cNvSpPr>
          <p:nvPr/>
        </p:nvSpPr>
        <p:spPr>
          <a:xfrm>
            <a:off x="2289520" y="1171575"/>
            <a:ext cx="6014400" cy="642286"/>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endParaRPr lang="en-IN" b="0" dirty="0">
              <a:latin typeface="Impact" panose="020B0806030902050204" pitchFamily="34" charset="0"/>
            </a:endParaRPr>
          </a:p>
        </p:txBody>
      </p:sp>
      <p:sp>
        <p:nvSpPr>
          <p:cNvPr id="7" name="Title 6">
            <a:extLst>
              <a:ext uri="{FF2B5EF4-FFF2-40B4-BE49-F238E27FC236}">
                <a16:creationId xmlns:a16="http://schemas.microsoft.com/office/drawing/2014/main" id="{4892E36E-1311-419A-C791-3DAF09E4C9D9}"/>
              </a:ext>
            </a:extLst>
          </p:cNvPr>
          <p:cNvSpPr>
            <a:spLocks noGrp="1"/>
          </p:cNvSpPr>
          <p:nvPr/>
        </p:nvSpPr>
        <p:spPr>
          <a:xfrm>
            <a:off x="1427747" y="257174"/>
            <a:ext cx="7822840" cy="82982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IN" sz="4400" b="0" dirty="0">
                <a:solidFill>
                  <a:schemeClr val="tx1"/>
                </a:solidFill>
                <a:latin typeface="Impact" panose="020B0806030902050204" pitchFamily="34" charset="0"/>
              </a:rPr>
              <a:t>INTERACTIVE SLIDE </a:t>
            </a:r>
          </a:p>
        </p:txBody>
      </p:sp>
      <p:pic>
        <p:nvPicPr>
          <p:cNvPr id="8" name="Picture 7">
            <a:extLst>
              <a:ext uri="{FF2B5EF4-FFF2-40B4-BE49-F238E27FC236}">
                <a16:creationId xmlns:a16="http://schemas.microsoft.com/office/drawing/2014/main" id="{BC78332F-3DDD-7A73-E11A-931B2A921072}"/>
              </a:ext>
            </a:extLst>
          </p:cNvPr>
          <p:cNvPicPr>
            <a:picLocks noChangeAspect="1"/>
          </p:cNvPicPr>
          <p:nvPr/>
        </p:nvPicPr>
        <p:blipFill>
          <a:blip r:embed="rId2"/>
          <a:stretch>
            <a:fillRect/>
          </a:stretch>
        </p:blipFill>
        <p:spPr>
          <a:xfrm>
            <a:off x="1952179" y="1347538"/>
            <a:ext cx="8855502" cy="4796890"/>
          </a:xfrm>
          <a:prstGeom prst="rect">
            <a:avLst/>
          </a:prstGeom>
        </p:spPr>
      </p:pic>
    </p:spTree>
    <p:extLst>
      <p:ext uri="{BB962C8B-B14F-4D97-AF65-F5344CB8AC3E}">
        <p14:creationId xmlns:p14="http://schemas.microsoft.com/office/powerpoint/2010/main" val="75948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200B-5CB5-40CC-F444-71DB7E4E4C7E}"/>
              </a:ext>
            </a:extLst>
          </p:cNvPr>
          <p:cNvSpPr>
            <a:spLocks noGrp="1"/>
          </p:cNvSpPr>
          <p:nvPr>
            <p:ph type="title"/>
          </p:nvPr>
        </p:nvSpPr>
        <p:spPr>
          <a:xfrm>
            <a:off x="1401097" y="872613"/>
            <a:ext cx="9601200" cy="1485900"/>
          </a:xfrm>
        </p:spPr>
        <p:txBody>
          <a:bodyPr>
            <a:normAutofit/>
          </a:bodyPr>
          <a:lstStyle/>
          <a:p>
            <a:r>
              <a:rPr lang="en-IN" sz="4800" b="1" dirty="0">
                <a:solidFill>
                  <a:schemeClr val="accent5">
                    <a:lumMod val="50000"/>
                  </a:schemeClr>
                </a:solidFill>
              </a:rPr>
              <a:t>Existing System:-</a:t>
            </a:r>
          </a:p>
        </p:txBody>
      </p:sp>
      <p:sp>
        <p:nvSpPr>
          <p:cNvPr id="3" name="Content Placeholder 2">
            <a:extLst>
              <a:ext uri="{FF2B5EF4-FFF2-40B4-BE49-F238E27FC236}">
                <a16:creationId xmlns:a16="http://schemas.microsoft.com/office/drawing/2014/main" id="{C17E789A-1421-C58C-4158-37C63ACC56AE}"/>
              </a:ext>
            </a:extLst>
          </p:cNvPr>
          <p:cNvSpPr>
            <a:spLocks noGrp="1"/>
          </p:cNvSpPr>
          <p:nvPr>
            <p:ph idx="1"/>
          </p:nvPr>
        </p:nvSpPr>
        <p:spPr>
          <a:xfrm>
            <a:off x="1940318" y="1935145"/>
            <a:ext cx="9601200" cy="3581400"/>
          </a:xfrm>
        </p:spPr>
        <p:txBody>
          <a:bodyPr>
            <a:normAutofit/>
          </a:bodyPr>
          <a:lstStyle/>
          <a:p>
            <a:pPr>
              <a:buFont typeface="Wingdings" panose="05000000000000000000" pitchFamily="2" charset="2"/>
              <a:buChar char="Ø"/>
            </a:pPr>
            <a:r>
              <a:rPr lang="en-IN" sz="2400" i="0" dirty="0">
                <a:solidFill>
                  <a:schemeClr val="tx1">
                    <a:lumMod val="65000"/>
                    <a:lumOff val="35000"/>
                  </a:schemeClr>
                </a:solidFill>
                <a:effectLst/>
                <a:latin typeface="Söhne"/>
              </a:rPr>
              <a:t>Epic Systems Corporation</a:t>
            </a:r>
          </a:p>
          <a:p>
            <a:pPr>
              <a:buFont typeface="Wingdings" panose="05000000000000000000" pitchFamily="2" charset="2"/>
              <a:buChar char="Ø"/>
            </a:pPr>
            <a:r>
              <a:rPr lang="en-IN" sz="2400" i="1" dirty="0">
                <a:solidFill>
                  <a:schemeClr val="tx1">
                    <a:lumMod val="65000"/>
                    <a:lumOff val="35000"/>
                  </a:schemeClr>
                </a:solidFill>
              </a:rPr>
              <a:t>Cerner Corporation</a:t>
            </a:r>
          </a:p>
          <a:p>
            <a:pPr>
              <a:buFont typeface="Wingdings" panose="05000000000000000000" pitchFamily="2" charset="2"/>
              <a:buChar char="Ø"/>
            </a:pPr>
            <a:r>
              <a:rPr lang="en-IN" sz="2400" i="1" dirty="0">
                <a:solidFill>
                  <a:schemeClr val="tx1">
                    <a:lumMod val="65000"/>
                    <a:lumOff val="35000"/>
                  </a:schemeClr>
                </a:solidFill>
              </a:rPr>
              <a:t>McKesson Corporation</a:t>
            </a:r>
          </a:p>
          <a:p>
            <a:pPr>
              <a:buFont typeface="Wingdings" panose="05000000000000000000" pitchFamily="2" charset="2"/>
              <a:buChar char="Ø"/>
            </a:pPr>
            <a:r>
              <a:rPr lang="en-IN" sz="2400" i="1" dirty="0">
                <a:solidFill>
                  <a:schemeClr val="tx1">
                    <a:lumMod val="65000"/>
                    <a:lumOff val="35000"/>
                  </a:schemeClr>
                </a:solidFill>
              </a:rPr>
              <a:t>Allscripts Healthcare Solutions</a:t>
            </a:r>
          </a:p>
          <a:p>
            <a:pPr>
              <a:buFont typeface="Wingdings" panose="05000000000000000000" pitchFamily="2" charset="2"/>
              <a:buChar char="Ø"/>
            </a:pPr>
            <a:r>
              <a:rPr lang="en-IN" sz="2400" i="1" dirty="0">
                <a:solidFill>
                  <a:schemeClr val="tx1">
                    <a:lumMod val="65000"/>
                    <a:lumOff val="35000"/>
                  </a:schemeClr>
                </a:solidFill>
              </a:rPr>
              <a:t>Meditech</a:t>
            </a:r>
          </a:p>
        </p:txBody>
      </p:sp>
    </p:spTree>
    <p:extLst>
      <p:ext uri="{BB962C8B-B14F-4D97-AF65-F5344CB8AC3E}">
        <p14:creationId xmlns:p14="http://schemas.microsoft.com/office/powerpoint/2010/main" val="221696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87E8-D4B7-8A4A-FC86-CF311AB6AEFD}"/>
              </a:ext>
            </a:extLst>
          </p:cNvPr>
          <p:cNvSpPr>
            <a:spLocks noGrp="1"/>
          </p:cNvSpPr>
          <p:nvPr>
            <p:ph type="title"/>
          </p:nvPr>
        </p:nvSpPr>
        <p:spPr>
          <a:xfrm>
            <a:off x="1410929" y="206478"/>
            <a:ext cx="9601200" cy="1494503"/>
          </a:xfrm>
        </p:spPr>
        <p:txBody>
          <a:bodyPr>
            <a:normAutofit/>
          </a:bodyPr>
          <a:lstStyle/>
          <a:p>
            <a:br>
              <a:rPr lang="en-IN" dirty="0">
                <a:solidFill>
                  <a:schemeClr val="accent5">
                    <a:lumMod val="50000"/>
                  </a:schemeClr>
                </a:solidFill>
              </a:rPr>
            </a:br>
            <a:r>
              <a:rPr lang="en-IN" b="1" dirty="0">
                <a:solidFill>
                  <a:schemeClr val="accent5">
                    <a:lumMod val="50000"/>
                  </a:schemeClr>
                </a:solidFill>
              </a:rPr>
              <a:t>Proposed System:-</a:t>
            </a:r>
          </a:p>
        </p:txBody>
      </p:sp>
      <p:sp>
        <p:nvSpPr>
          <p:cNvPr id="13" name="Content Placeholder 12">
            <a:extLst>
              <a:ext uri="{FF2B5EF4-FFF2-40B4-BE49-F238E27FC236}">
                <a16:creationId xmlns:a16="http://schemas.microsoft.com/office/drawing/2014/main" id="{B0D23B93-8B28-D2D0-B058-3FA1A7809C99}"/>
              </a:ext>
            </a:extLst>
          </p:cNvPr>
          <p:cNvSpPr>
            <a:spLocks noGrp="1"/>
          </p:cNvSpPr>
          <p:nvPr>
            <p:ph idx="1"/>
          </p:nvPr>
        </p:nvSpPr>
        <p:spPr>
          <a:xfrm>
            <a:off x="1927123" y="2074606"/>
            <a:ext cx="9212826" cy="4186084"/>
          </a:xfrm>
        </p:spPr>
        <p:txBody>
          <a:bodyPr>
            <a:normAutofit/>
          </a:bodyPr>
          <a:lstStyle/>
          <a:p>
            <a:pPr>
              <a:buFont typeface="Wingdings" panose="05000000000000000000" pitchFamily="2" charset="2"/>
              <a:buChar char="v"/>
            </a:pPr>
            <a:r>
              <a:rPr lang="en-IN" sz="1800" dirty="0">
                <a:solidFill>
                  <a:schemeClr val="tx1">
                    <a:lumMod val="65000"/>
                    <a:lumOff val="35000"/>
                  </a:schemeClr>
                </a:solidFill>
              </a:rPr>
              <a:t>Enhanced User Experience</a:t>
            </a:r>
          </a:p>
          <a:p>
            <a:pPr>
              <a:buFont typeface="Wingdings" panose="05000000000000000000" pitchFamily="2" charset="2"/>
              <a:buChar char="v"/>
            </a:pPr>
            <a:r>
              <a:rPr lang="en-IN" sz="1800" dirty="0">
                <a:solidFill>
                  <a:schemeClr val="tx1">
                    <a:lumMod val="65000"/>
                    <a:lumOff val="35000"/>
                  </a:schemeClr>
                </a:solidFill>
              </a:rPr>
              <a:t>Comprehensive Patient Management</a:t>
            </a:r>
          </a:p>
          <a:p>
            <a:pPr>
              <a:buFont typeface="Wingdings" panose="05000000000000000000" pitchFamily="2" charset="2"/>
              <a:buChar char="v"/>
            </a:pPr>
            <a:r>
              <a:rPr lang="en-IN" sz="1800" dirty="0">
                <a:solidFill>
                  <a:schemeClr val="tx1">
                    <a:lumMod val="65000"/>
                    <a:lumOff val="35000"/>
                  </a:schemeClr>
                </a:solidFill>
              </a:rPr>
              <a:t>Dynamic Appointment Scheduling</a:t>
            </a:r>
          </a:p>
          <a:p>
            <a:pPr>
              <a:buFont typeface="Wingdings" panose="05000000000000000000" pitchFamily="2" charset="2"/>
              <a:buChar char="v"/>
            </a:pPr>
            <a:r>
              <a:rPr lang="en-IN" sz="1800" dirty="0">
                <a:solidFill>
                  <a:schemeClr val="tx1">
                    <a:lumMod val="65000"/>
                    <a:lumOff val="35000"/>
                  </a:schemeClr>
                </a:solidFill>
              </a:rPr>
              <a:t>Advanced Staff Administration</a:t>
            </a:r>
          </a:p>
          <a:p>
            <a:pPr>
              <a:buFont typeface="Wingdings" panose="05000000000000000000" pitchFamily="2" charset="2"/>
              <a:buChar char="v"/>
            </a:pPr>
            <a:r>
              <a:rPr lang="en-IN" sz="1800" dirty="0">
                <a:solidFill>
                  <a:schemeClr val="tx1">
                    <a:lumMod val="65000"/>
                    <a:lumOff val="35000"/>
                  </a:schemeClr>
                </a:solidFill>
              </a:rPr>
              <a:t>Integrated Telemedicine Support</a:t>
            </a:r>
          </a:p>
          <a:p>
            <a:pPr>
              <a:buFont typeface="Wingdings" panose="05000000000000000000" pitchFamily="2" charset="2"/>
              <a:buChar char="v"/>
            </a:pPr>
            <a:r>
              <a:rPr lang="en-IN" sz="1800" dirty="0">
                <a:solidFill>
                  <a:schemeClr val="tx1">
                    <a:lumMod val="65000"/>
                    <a:lumOff val="35000"/>
                  </a:schemeClr>
                </a:solidFill>
              </a:rPr>
              <a:t>Scalability and Interoperability</a:t>
            </a:r>
          </a:p>
          <a:p>
            <a:pPr>
              <a:buFont typeface="Wingdings" panose="05000000000000000000" pitchFamily="2" charset="2"/>
              <a:buChar char="v"/>
            </a:pPr>
            <a:r>
              <a:rPr lang="en-IN" sz="1800" i="0" dirty="0">
                <a:solidFill>
                  <a:schemeClr val="tx1">
                    <a:lumMod val="65000"/>
                    <a:lumOff val="35000"/>
                  </a:schemeClr>
                </a:solidFill>
                <a:effectLst/>
                <a:latin typeface="Söhne"/>
              </a:rPr>
              <a:t>Data Security and Compliance</a:t>
            </a:r>
            <a:endParaRPr lang="en-IN" sz="1800" dirty="0">
              <a:solidFill>
                <a:schemeClr val="tx1">
                  <a:lumMod val="65000"/>
                  <a:lumOff val="35000"/>
                </a:schemeClr>
              </a:solidFill>
            </a:endParaRPr>
          </a:p>
        </p:txBody>
      </p:sp>
    </p:spTree>
    <p:extLst>
      <p:ext uri="{BB962C8B-B14F-4D97-AF65-F5344CB8AC3E}">
        <p14:creationId xmlns:p14="http://schemas.microsoft.com/office/powerpoint/2010/main" val="299873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9C459-CB8D-05C3-5D3D-0489E5CCC44E}"/>
              </a:ext>
            </a:extLst>
          </p:cNvPr>
          <p:cNvSpPr>
            <a:spLocks noGrp="1"/>
          </p:cNvSpPr>
          <p:nvPr>
            <p:ph idx="4294967295"/>
          </p:nvPr>
        </p:nvSpPr>
        <p:spPr>
          <a:xfrm>
            <a:off x="1607575" y="659018"/>
            <a:ext cx="9601200" cy="4402137"/>
          </a:xfrm>
        </p:spPr>
        <p:txBody>
          <a:bodyPr>
            <a:normAutofit lnSpcReduction="10000"/>
          </a:bodyPr>
          <a:lstStyle/>
          <a:p>
            <a:pPr marL="76200" indent="0">
              <a:buNone/>
            </a:pPr>
            <a:r>
              <a:rPr lang="en-IN" sz="2400" b="1" dirty="0">
                <a:solidFill>
                  <a:schemeClr val="tx2">
                    <a:lumMod val="90000"/>
                    <a:lumOff val="10000"/>
                  </a:schemeClr>
                </a:solidFill>
                <a:latin typeface="Bahnschrift Light" panose="020B0502040204020203" pitchFamily="34" charset="0"/>
              </a:rPr>
              <a:t>HARDWARE REQURIMENT:-</a:t>
            </a:r>
          </a:p>
          <a:p>
            <a:pPr>
              <a:buFont typeface="Wingdings" panose="05000000000000000000" pitchFamily="2" charset="2"/>
              <a:buChar char="q"/>
            </a:pPr>
            <a:r>
              <a:rPr lang="en-IN" sz="2000" dirty="0">
                <a:solidFill>
                  <a:schemeClr val="tx2">
                    <a:lumMod val="75000"/>
                    <a:lumOff val="25000"/>
                  </a:schemeClr>
                </a:solidFill>
                <a:latin typeface="Bahnschrift Light" panose="020B0502040204020203" pitchFamily="34" charset="0"/>
              </a:rPr>
              <a:t>Intel i5 processor</a:t>
            </a:r>
          </a:p>
          <a:p>
            <a:pPr>
              <a:buFont typeface="Wingdings" panose="05000000000000000000" pitchFamily="2" charset="2"/>
              <a:buChar char="q"/>
            </a:pPr>
            <a:r>
              <a:rPr lang="en-IN" sz="2000" dirty="0">
                <a:solidFill>
                  <a:schemeClr val="tx2">
                    <a:lumMod val="75000"/>
                    <a:lumOff val="25000"/>
                  </a:schemeClr>
                </a:solidFill>
                <a:latin typeface="Bahnschrift Light" panose="020B0502040204020203" pitchFamily="34" charset="0"/>
              </a:rPr>
              <a:t>Minimum 2gb ram</a:t>
            </a:r>
          </a:p>
          <a:p>
            <a:pPr>
              <a:buFont typeface="Wingdings" panose="05000000000000000000" pitchFamily="2" charset="2"/>
              <a:buChar char="q"/>
            </a:pPr>
            <a:r>
              <a:rPr lang="en-IN" sz="2000" dirty="0" err="1">
                <a:solidFill>
                  <a:schemeClr val="tx2">
                    <a:lumMod val="75000"/>
                    <a:lumOff val="25000"/>
                  </a:schemeClr>
                </a:solidFill>
                <a:latin typeface="Bahnschrift Light" panose="020B0502040204020203" pitchFamily="34" charset="0"/>
              </a:rPr>
              <a:t>Atleast</a:t>
            </a:r>
            <a:r>
              <a:rPr lang="en-IN" sz="2000" dirty="0">
                <a:solidFill>
                  <a:schemeClr val="tx2">
                    <a:lumMod val="75000"/>
                    <a:lumOff val="25000"/>
                  </a:schemeClr>
                </a:solidFill>
                <a:latin typeface="Bahnschrift Light" panose="020B0502040204020203" pitchFamily="34" charset="0"/>
              </a:rPr>
              <a:t> 500gb HDD</a:t>
            </a:r>
          </a:p>
          <a:p>
            <a:pPr marL="0" indent="0">
              <a:buNone/>
            </a:pPr>
            <a:endParaRPr lang="en-IN" sz="2000" b="1" dirty="0">
              <a:solidFill>
                <a:schemeClr val="tx2">
                  <a:lumMod val="90000"/>
                  <a:lumOff val="10000"/>
                </a:schemeClr>
              </a:solidFill>
              <a:latin typeface="Bahnschrift Light" panose="020B0502040204020203" pitchFamily="34" charset="0"/>
            </a:endParaRPr>
          </a:p>
          <a:p>
            <a:pPr marL="76200" indent="0">
              <a:buNone/>
            </a:pPr>
            <a:r>
              <a:rPr lang="en-IN" sz="2400" b="1" dirty="0">
                <a:solidFill>
                  <a:schemeClr val="tx2">
                    <a:lumMod val="90000"/>
                    <a:lumOff val="10000"/>
                  </a:schemeClr>
                </a:solidFill>
                <a:latin typeface="Bahnschrift Light" panose="020B0502040204020203" pitchFamily="34" charset="0"/>
              </a:rPr>
              <a:t>SOFTWARE REQURIMENT:-</a:t>
            </a:r>
          </a:p>
          <a:p>
            <a:pPr>
              <a:buFont typeface="Wingdings" panose="05000000000000000000" pitchFamily="2" charset="2"/>
              <a:buChar char="q"/>
            </a:pPr>
            <a:r>
              <a:rPr lang="en-IN" sz="2000" dirty="0">
                <a:solidFill>
                  <a:schemeClr val="tx2">
                    <a:lumMod val="75000"/>
                    <a:lumOff val="25000"/>
                  </a:schemeClr>
                </a:solidFill>
              </a:rPr>
              <a:t>Python Language</a:t>
            </a:r>
          </a:p>
          <a:p>
            <a:pPr>
              <a:buFont typeface="Wingdings" panose="05000000000000000000" pitchFamily="2" charset="2"/>
              <a:buChar char="q"/>
            </a:pPr>
            <a:r>
              <a:rPr lang="en-IN" sz="2000" dirty="0">
                <a:solidFill>
                  <a:schemeClr val="tx2">
                    <a:lumMod val="75000"/>
                    <a:lumOff val="25000"/>
                  </a:schemeClr>
                </a:solidFill>
              </a:rPr>
              <a:t>Operating System</a:t>
            </a:r>
          </a:p>
          <a:p>
            <a:pPr>
              <a:buFont typeface="Wingdings" panose="05000000000000000000" pitchFamily="2" charset="2"/>
              <a:buChar char="q"/>
            </a:pPr>
            <a:r>
              <a:rPr lang="en-IN" sz="2000" dirty="0">
                <a:solidFill>
                  <a:schemeClr val="tx2">
                    <a:lumMod val="75000"/>
                    <a:lumOff val="25000"/>
                  </a:schemeClr>
                </a:solidFill>
              </a:rPr>
              <a:t>Database</a:t>
            </a:r>
          </a:p>
          <a:p>
            <a:pPr>
              <a:buFont typeface="Wingdings" panose="05000000000000000000" pitchFamily="2" charset="2"/>
              <a:buChar char="q"/>
            </a:pPr>
            <a:r>
              <a:rPr lang="en-IN" sz="2000" dirty="0">
                <a:solidFill>
                  <a:schemeClr val="tx2">
                    <a:lumMod val="75000"/>
                    <a:lumOff val="25000"/>
                  </a:schemeClr>
                </a:solidFill>
              </a:rPr>
              <a:t>Web development  (html, </a:t>
            </a:r>
            <a:r>
              <a:rPr lang="en-IN" sz="2000" dirty="0" err="1">
                <a:solidFill>
                  <a:schemeClr val="tx2">
                    <a:lumMod val="75000"/>
                    <a:lumOff val="25000"/>
                  </a:schemeClr>
                </a:solidFill>
              </a:rPr>
              <a:t>Css</a:t>
            </a:r>
            <a:r>
              <a:rPr lang="en-IN" sz="2000" dirty="0">
                <a:solidFill>
                  <a:schemeClr val="tx2">
                    <a:lumMod val="75000"/>
                    <a:lumOff val="25000"/>
                  </a:schemeClr>
                </a:solidFill>
              </a:rPr>
              <a:t>, </a:t>
            </a:r>
            <a:r>
              <a:rPr lang="en-IN" sz="2000" dirty="0" err="1">
                <a:solidFill>
                  <a:schemeClr val="tx2">
                    <a:lumMod val="75000"/>
                    <a:lumOff val="25000"/>
                  </a:schemeClr>
                </a:solidFill>
              </a:rPr>
              <a:t>Javascript</a:t>
            </a:r>
            <a:r>
              <a:rPr lang="en-IN" sz="2000" dirty="0">
                <a:solidFill>
                  <a:schemeClr val="tx2">
                    <a:lumMod val="75000"/>
                    <a:lumOff val="25000"/>
                  </a:schemeClr>
                </a:solidFill>
              </a:rPr>
              <a:t>, </a:t>
            </a:r>
            <a:r>
              <a:rPr lang="en-IN" sz="2000" dirty="0" err="1">
                <a:solidFill>
                  <a:schemeClr val="tx2">
                    <a:lumMod val="75000"/>
                    <a:lumOff val="25000"/>
                  </a:schemeClr>
                </a:solidFill>
              </a:rPr>
              <a:t>php</a:t>
            </a:r>
            <a:r>
              <a:rPr lang="en-IN" sz="2000" dirty="0">
                <a:solidFill>
                  <a:schemeClr val="tx2">
                    <a:lumMod val="75000"/>
                    <a:lumOff val="25000"/>
                  </a:schemeClr>
                </a:solidFill>
              </a:rPr>
              <a:t>)</a:t>
            </a:r>
          </a:p>
          <a:p>
            <a:endParaRPr lang="en-IN" dirty="0"/>
          </a:p>
        </p:txBody>
      </p:sp>
    </p:spTree>
    <p:extLst>
      <p:ext uri="{BB962C8B-B14F-4D97-AF65-F5344CB8AC3E}">
        <p14:creationId xmlns:p14="http://schemas.microsoft.com/office/powerpoint/2010/main" val="209179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F77EB-ABEC-B708-627A-63E728964924}"/>
              </a:ext>
            </a:extLst>
          </p:cNvPr>
          <p:cNvSpPr txBox="1"/>
          <p:nvPr/>
        </p:nvSpPr>
        <p:spPr>
          <a:xfrm>
            <a:off x="1622322" y="1008106"/>
            <a:ext cx="6096000" cy="4955203"/>
          </a:xfrm>
          <a:prstGeom prst="rect">
            <a:avLst/>
          </a:prstGeom>
          <a:noFill/>
        </p:spPr>
        <p:txBody>
          <a:bodyPr wrap="square">
            <a:spAutoFit/>
          </a:bodyPr>
          <a:lstStyle/>
          <a:p>
            <a:pPr marL="76200" indent="0">
              <a:buNone/>
            </a:pPr>
            <a:r>
              <a:rPr lang="en-IN" sz="2800" b="1" dirty="0">
                <a:solidFill>
                  <a:schemeClr val="accent2">
                    <a:lumMod val="50000"/>
                  </a:schemeClr>
                </a:solidFill>
              </a:rPr>
              <a:t>ADVANTAGES :-</a:t>
            </a:r>
            <a:endParaRPr lang="en-IN" sz="2800" b="1" dirty="0"/>
          </a:p>
          <a:p>
            <a:pPr>
              <a:buFont typeface="Arial" panose="020B0604020202020204" pitchFamily="34" charset="0"/>
              <a:buChar char="•"/>
            </a:pPr>
            <a:endParaRPr lang="en-US" sz="1600" dirty="0">
              <a:solidFill>
                <a:schemeClr val="tx2">
                  <a:lumMod val="75000"/>
                  <a:lumOff val="25000"/>
                </a:schemeClr>
              </a:solidFill>
            </a:endParaRPr>
          </a:p>
          <a:p>
            <a:pPr marL="285750" indent="-285750">
              <a:buFont typeface="Wingdings" panose="05000000000000000000" pitchFamily="2" charset="2"/>
              <a:buChar char="§"/>
            </a:pPr>
            <a:r>
              <a:rPr lang="en-US" sz="1600" dirty="0">
                <a:solidFill>
                  <a:schemeClr val="tx2">
                    <a:lumMod val="75000"/>
                    <a:lumOff val="25000"/>
                  </a:schemeClr>
                </a:solidFill>
              </a:rPr>
              <a:t>Easy to use because all Details of ambulance services will quickly available 24 x 7 on application </a:t>
            </a:r>
          </a:p>
          <a:p>
            <a:pPr marL="285750" indent="-285750">
              <a:buFont typeface="Wingdings" panose="05000000000000000000" pitchFamily="2" charset="2"/>
              <a:buChar char="§"/>
            </a:pPr>
            <a:endParaRPr lang="en-US" sz="1600" dirty="0">
              <a:solidFill>
                <a:schemeClr val="tx2">
                  <a:lumMod val="75000"/>
                  <a:lumOff val="25000"/>
                </a:schemeClr>
              </a:solidFill>
            </a:endParaRPr>
          </a:p>
          <a:p>
            <a:pPr marL="285750" indent="-285750">
              <a:buFont typeface="Wingdings" panose="05000000000000000000" pitchFamily="2" charset="2"/>
              <a:buChar char="§"/>
            </a:pPr>
            <a:r>
              <a:rPr lang="en-US" sz="1600" dirty="0">
                <a:solidFill>
                  <a:schemeClr val="tx2">
                    <a:lumMod val="75000"/>
                    <a:lumOff val="25000"/>
                  </a:schemeClr>
                </a:solidFill>
              </a:rPr>
              <a:t>It can be easily accessed globally with help of Internet.</a:t>
            </a:r>
          </a:p>
          <a:p>
            <a:pPr marL="285750" indent="-285750">
              <a:buFont typeface="Wingdings" panose="05000000000000000000" pitchFamily="2" charset="2"/>
              <a:buChar char="§"/>
            </a:pPr>
            <a:endParaRPr lang="en-US" sz="1600" dirty="0">
              <a:solidFill>
                <a:schemeClr val="tx2">
                  <a:lumMod val="75000"/>
                  <a:lumOff val="25000"/>
                </a:schemeClr>
              </a:solidFill>
            </a:endParaRPr>
          </a:p>
          <a:p>
            <a:pPr marL="285750" indent="-285750">
              <a:buFont typeface="Wingdings" panose="05000000000000000000" pitchFamily="2" charset="2"/>
              <a:buChar char="§"/>
            </a:pPr>
            <a:r>
              <a:rPr lang="en-US" sz="1600" dirty="0">
                <a:solidFill>
                  <a:schemeClr val="tx2">
                    <a:lumMod val="75000"/>
                    <a:lumOff val="25000"/>
                  </a:schemeClr>
                </a:solidFill>
              </a:rPr>
              <a:t>Maintaining records will be easier because all details are stored in database and retrieved easily from it.</a:t>
            </a:r>
          </a:p>
          <a:p>
            <a:pPr marL="285750" indent="-285750">
              <a:buFont typeface="Wingdings" panose="05000000000000000000" pitchFamily="2" charset="2"/>
              <a:buChar char="§"/>
            </a:pPr>
            <a:endParaRPr lang="en-US" sz="1600" dirty="0">
              <a:solidFill>
                <a:schemeClr val="tx2">
                  <a:lumMod val="75000"/>
                  <a:lumOff val="25000"/>
                </a:schemeClr>
              </a:solidFill>
            </a:endParaRPr>
          </a:p>
          <a:p>
            <a:pPr marL="285750" indent="-285750">
              <a:buFont typeface="Wingdings" panose="05000000000000000000" pitchFamily="2" charset="2"/>
              <a:buChar char="§"/>
            </a:pPr>
            <a:r>
              <a:rPr lang="en-US" sz="1600" dirty="0">
                <a:solidFill>
                  <a:schemeClr val="tx2">
                    <a:lumMod val="75000"/>
                    <a:lumOff val="25000"/>
                  </a:schemeClr>
                </a:solidFill>
              </a:rPr>
              <a:t>Interactive and attractive design.</a:t>
            </a:r>
            <a:endParaRPr lang="en-US" sz="1800" b="1" dirty="0"/>
          </a:p>
          <a:p>
            <a:pPr marL="76200" indent="0">
              <a:buNone/>
            </a:pPr>
            <a:endParaRPr lang="en-US" sz="2800" b="1" dirty="0"/>
          </a:p>
          <a:p>
            <a:pPr marL="76200" indent="0">
              <a:buNone/>
            </a:pPr>
            <a:r>
              <a:rPr lang="en-US" sz="2800" b="1" dirty="0">
                <a:solidFill>
                  <a:schemeClr val="accent2">
                    <a:lumMod val="50000"/>
                  </a:schemeClr>
                </a:solidFill>
              </a:rPr>
              <a:t>DISADVANTAGES :-</a:t>
            </a:r>
          </a:p>
          <a:p>
            <a:pPr marL="285750" indent="-285750">
              <a:buFont typeface="Wingdings" panose="05000000000000000000" pitchFamily="2" charset="2"/>
              <a:buChar char="ü"/>
            </a:pPr>
            <a:endParaRPr lang="en-IN" dirty="0">
              <a:solidFill>
                <a:schemeClr val="bg2">
                  <a:lumMod val="50000"/>
                </a:schemeClr>
              </a:solidFill>
            </a:endParaRPr>
          </a:p>
          <a:p>
            <a:pPr marL="285750" indent="-285750">
              <a:buFont typeface="Wingdings" panose="05000000000000000000" pitchFamily="2" charset="2"/>
              <a:buChar char="§"/>
            </a:pPr>
            <a:r>
              <a:rPr lang="en-IN" dirty="0">
                <a:solidFill>
                  <a:schemeClr val="tx2">
                    <a:lumMod val="75000"/>
                    <a:lumOff val="25000"/>
                  </a:schemeClr>
                </a:solidFill>
              </a:rPr>
              <a:t>Internet connection</a:t>
            </a:r>
          </a:p>
          <a:p>
            <a:pPr marL="285750" indent="-285750">
              <a:buFont typeface="Wingdings" panose="05000000000000000000" pitchFamily="2" charset="2"/>
              <a:buChar char="§"/>
            </a:pPr>
            <a:endParaRPr lang="en-IN" dirty="0">
              <a:solidFill>
                <a:schemeClr val="tx2">
                  <a:lumMod val="75000"/>
                  <a:lumOff val="25000"/>
                </a:schemeClr>
              </a:solidFill>
            </a:endParaRPr>
          </a:p>
          <a:p>
            <a:pPr marL="285750" indent="-285750">
              <a:buFont typeface="Wingdings" panose="05000000000000000000" pitchFamily="2" charset="2"/>
              <a:buChar char="§"/>
            </a:pPr>
            <a:r>
              <a:rPr lang="en-IN" dirty="0">
                <a:solidFill>
                  <a:schemeClr val="tx2">
                    <a:lumMod val="75000"/>
                    <a:lumOff val="25000"/>
                  </a:schemeClr>
                </a:solidFill>
              </a:rPr>
              <a:t>Security concern</a:t>
            </a:r>
          </a:p>
        </p:txBody>
      </p:sp>
    </p:spTree>
    <p:extLst>
      <p:ext uri="{BB962C8B-B14F-4D97-AF65-F5344CB8AC3E}">
        <p14:creationId xmlns:p14="http://schemas.microsoft.com/office/powerpoint/2010/main" val="216999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8CDE5-8B93-1F68-2D79-96CAD6A9B4B3}"/>
              </a:ext>
            </a:extLst>
          </p:cNvPr>
          <p:cNvSpPr txBox="1"/>
          <p:nvPr/>
        </p:nvSpPr>
        <p:spPr>
          <a:xfrm>
            <a:off x="1343454" y="728654"/>
            <a:ext cx="6096000" cy="830997"/>
          </a:xfrm>
          <a:prstGeom prst="rect">
            <a:avLst/>
          </a:prstGeom>
          <a:noFill/>
        </p:spPr>
        <p:txBody>
          <a:bodyPr wrap="square">
            <a:spAutoFit/>
          </a:bodyPr>
          <a:lstStyle/>
          <a:p>
            <a:r>
              <a:rPr lang="en-IN" sz="4800" b="1" i="1" dirty="0">
                <a:solidFill>
                  <a:schemeClr val="tx1">
                    <a:lumMod val="95000"/>
                    <a:lumOff val="5000"/>
                  </a:schemeClr>
                </a:solidFill>
              </a:rPr>
              <a:t>Conclusion :-</a:t>
            </a:r>
          </a:p>
        </p:txBody>
      </p:sp>
      <p:sp>
        <p:nvSpPr>
          <p:cNvPr id="6" name="TextBox 5">
            <a:extLst>
              <a:ext uri="{FF2B5EF4-FFF2-40B4-BE49-F238E27FC236}">
                <a16:creationId xmlns:a16="http://schemas.microsoft.com/office/drawing/2014/main" id="{B68E2356-FD58-642E-BD97-47F5044039CF}"/>
              </a:ext>
            </a:extLst>
          </p:cNvPr>
          <p:cNvSpPr txBox="1"/>
          <p:nvPr/>
        </p:nvSpPr>
        <p:spPr>
          <a:xfrm>
            <a:off x="1457012" y="1939441"/>
            <a:ext cx="46284882" cy="2862322"/>
          </a:xfrm>
          <a:prstGeom prst="rect">
            <a:avLst/>
          </a:prstGeom>
          <a:noFill/>
        </p:spPr>
        <p:txBody>
          <a:bodyPr wrap="square" rtlCol="0">
            <a:spAutoFit/>
          </a:bodyPr>
          <a:lstStyle/>
          <a:p>
            <a:pPr>
              <a:lnSpc>
                <a:spcPct val="150000"/>
              </a:lnSpc>
            </a:pPr>
            <a:r>
              <a:rPr lang="en-US" dirty="0"/>
              <a:t>In. conclusion, our Hospital Management System represents a significant advancement in </a:t>
            </a:r>
          </a:p>
          <a:p>
            <a:pPr>
              <a:lnSpc>
                <a:spcPct val="150000"/>
              </a:lnSpc>
            </a:pPr>
            <a:r>
              <a:rPr lang="en-US" dirty="0"/>
              <a:t>healthcare technology, offering a comprehensive solution to streamline hospital </a:t>
            </a:r>
          </a:p>
          <a:p>
            <a:pPr>
              <a:lnSpc>
                <a:spcPct val="150000"/>
              </a:lnSpc>
            </a:pPr>
            <a:r>
              <a:rPr lang="en-US" dirty="0"/>
              <a:t>operations, enhance patient care, and improve overall efficiency . By leveraging modern </a:t>
            </a:r>
          </a:p>
          <a:p>
            <a:pPr>
              <a:lnSpc>
                <a:spcPct val="150000"/>
              </a:lnSpc>
            </a:pPr>
            <a:r>
              <a:rPr lang="en-US" dirty="0"/>
              <a:t>technologies, robust architecture, and user-centered design principles, our HMS addresses</a:t>
            </a:r>
          </a:p>
          <a:p>
            <a:pPr>
              <a:lnSpc>
                <a:spcPct val="150000"/>
              </a:lnSpc>
            </a:pPr>
            <a:r>
              <a:rPr lang="en-US" dirty="0"/>
              <a:t>the evolving needs and challenges faced by healthcare institutions in today’s dynamic </a:t>
            </a:r>
          </a:p>
          <a:p>
            <a:pPr>
              <a:lnSpc>
                <a:spcPct val="150000"/>
              </a:lnSpc>
            </a:pPr>
            <a:r>
              <a:rPr lang="en-US" dirty="0"/>
              <a:t>healthcare landscape</a:t>
            </a:r>
          </a:p>
          <a:p>
            <a:endParaRPr lang="en-IN" dirty="0"/>
          </a:p>
        </p:txBody>
      </p:sp>
    </p:spTree>
    <p:extLst>
      <p:ext uri="{BB962C8B-B14F-4D97-AF65-F5344CB8AC3E}">
        <p14:creationId xmlns:p14="http://schemas.microsoft.com/office/powerpoint/2010/main" val="163418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519869-D729-A5F3-2555-7AAE960BFCAF}"/>
              </a:ext>
            </a:extLst>
          </p:cNvPr>
          <p:cNvSpPr txBox="1"/>
          <p:nvPr/>
        </p:nvSpPr>
        <p:spPr>
          <a:xfrm>
            <a:off x="4886633" y="2304335"/>
            <a:ext cx="6096000" cy="1015663"/>
          </a:xfrm>
          <a:prstGeom prst="rect">
            <a:avLst/>
          </a:prstGeom>
          <a:noFill/>
        </p:spPr>
        <p:txBody>
          <a:bodyPr wrap="square">
            <a:spAutoFit/>
          </a:bodyPr>
          <a:lstStyle/>
          <a:p>
            <a:r>
              <a:rPr lang="en-IN" sz="6000" b="1" i="1" dirty="0">
                <a:latin typeface="Arial Rounded MT Bold" panose="020F0704030504030204" pitchFamily="34" charset="0"/>
              </a:rPr>
              <a:t>THANK YOU  :)</a:t>
            </a:r>
          </a:p>
        </p:txBody>
      </p:sp>
      <p:pic>
        <p:nvPicPr>
          <p:cNvPr id="10" name="Picture 9">
            <a:extLst>
              <a:ext uri="{FF2B5EF4-FFF2-40B4-BE49-F238E27FC236}">
                <a16:creationId xmlns:a16="http://schemas.microsoft.com/office/drawing/2014/main" id="{96293E23-11AC-9A0E-B321-10B4E9900882}"/>
              </a:ext>
            </a:extLst>
          </p:cNvPr>
          <p:cNvPicPr>
            <a:picLocks noChangeAspect="1"/>
          </p:cNvPicPr>
          <p:nvPr/>
        </p:nvPicPr>
        <p:blipFill>
          <a:blip r:embed="rId2"/>
          <a:stretch>
            <a:fillRect/>
          </a:stretch>
        </p:blipFill>
        <p:spPr>
          <a:xfrm>
            <a:off x="2260268" y="73809"/>
            <a:ext cx="3661475" cy="5476714"/>
          </a:xfrm>
          <a:prstGeom prst="rect">
            <a:avLst/>
          </a:prstGeom>
        </p:spPr>
      </p:pic>
    </p:spTree>
    <p:extLst>
      <p:ext uri="{BB962C8B-B14F-4D97-AF65-F5344CB8AC3E}">
        <p14:creationId xmlns:p14="http://schemas.microsoft.com/office/powerpoint/2010/main" val="33078349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{AEE77F88-7FB0-41B4-821C-B09C651D5278}tf10001105</Template>
  <TotalTime>87</TotalTime>
  <Words>355</Words>
  <Application>Microsoft Office PowerPoint</Application>
  <PresentationFormat>Widescreen</PresentationFormat>
  <Paragraphs>56</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Rounded MT Bold</vt:lpstr>
      <vt:lpstr>Bahnschrift Light</vt:lpstr>
      <vt:lpstr>Calibri</vt:lpstr>
      <vt:lpstr>Franklin Gothic Book</vt:lpstr>
      <vt:lpstr>Impact</vt:lpstr>
      <vt:lpstr>Javanese Text</vt:lpstr>
      <vt:lpstr>Söhne</vt:lpstr>
      <vt:lpstr>Wingdings</vt:lpstr>
      <vt:lpstr>Crop</vt:lpstr>
      <vt:lpstr>HOSPITAL  MANAGEMENT</vt:lpstr>
      <vt:lpstr>ABSTRACT:-</vt:lpstr>
      <vt:lpstr>PowerPoint Presentation</vt:lpstr>
      <vt:lpstr>Existing System:-</vt:lpstr>
      <vt:lpstr> Proposed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dc:title>
  <dc:creator>RUDRANGI RAMANA</dc:creator>
  <cp:lastModifiedBy>RUDRANGI RAMANA</cp:lastModifiedBy>
  <cp:revision>1</cp:revision>
  <dcterms:created xsi:type="dcterms:W3CDTF">2024-04-22T16:51:10Z</dcterms:created>
  <dcterms:modified xsi:type="dcterms:W3CDTF">2024-04-22T18:18:24Z</dcterms:modified>
</cp:coreProperties>
</file>