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FF8A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34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26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8070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030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313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13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835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79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83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4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47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28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16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85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76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9B5C-12BA-4719-9863-83A3F917324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08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389B5C-12BA-4719-9863-83A3F917324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5127C9D-A713-42B0-A12B-8FE58E05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856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Top view finance elements">
            <a:extLst>
              <a:ext uri="{FF2B5EF4-FFF2-40B4-BE49-F238E27FC236}">
                <a16:creationId xmlns:a16="http://schemas.microsoft.com/office/drawing/2014/main" id="{089692C6-E4AA-0325-39A8-170942063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0AD710-4E3D-201B-4411-D6940B47D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34090" y="2514599"/>
            <a:ext cx="9440034" cy="1828801"/>
          </a:xfrm>
        </p:spPr>
        <p:txBody>
          <a:bodyPr/>
          <a:lstStyle/>
          <a:p>
            <a:r>
              <a:rPr lang="en-US" sz="5400" b="1" dirty="0">
                <a:solidFill>
                  <a:schemeClr val="bg1"/>
                </a:solidFill>
                <a:effectLst/>
              </a:rPr>
              <a:t>BANKRUPTCY PREVENTION</a:t>
            </a:r>
            <a:endParaRPr lang="en-IN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82980-B471-8D03-2471-CDBD2A0B2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5142" y="4343400"/>
            <a:ext cx="3539635" cy="1049867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effectLst/>
              </a:rPr>
              <a:t>Group-6</a:t>
            </a:r>
          </a:p>
        </p:txBody>
      </p:sp>
    </p:spTree>
    <p:extLst>
      <p:ext uri="{BB962C8B-B14F-4D97-AF65-F5344CB8AC3E}">
        <p14:creationId xmlns:p14="http://schemas.microsoft.com/office/powerpoint/2010/main" val="68343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0447E5E-2DF1-E882-AC44-225AA2A03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65" y="771685"/>
            <a:ext cx="7835158" cy="580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729301-9B25-0C8E-1BC5-0B31B08332A7}"/>
              </a:ext>
            </a:extLst>
          </p:cNvPr>
          <p:cNvSpPr txBox="1"/>
          <p:nvPr/>
        </p:nvSpPr>
        <p:spPr>
          <a:xfrm>
            <a:off x="467534" y="402353"/>
            <a:ext cx="1883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Merriweather"/>
                <a:ea typeface="Merriweather"/>
                <a:cs typeface="Merriweather"/>
                <a:sym typeface="Merriweather"/>
              </a:rPr>
              <a:t>ROC Curve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43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791A-09D8-576A-4B66-EA261CB1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002" y="2441749"/>
            <a:ext cx="3382832" cy="13204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300" b="1" dirty="0">
                <a:cs typeface="Lato"/>
                <a:sym typeface="Lato"/>
              </a:rPr>
              <a:t>DEPLOYMENT</a:t>
            </a:r>
            <a:endParaRPr lang="en-US" sz="33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10FBE0-FF49-AE1E-0DB7-669446905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533" y="-1"/>
            <a:ext cx="7398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5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A9C0BC-5294-EDC8-834B-E00C74EDF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149" y="259461"/>
            <a:ext cx="7479736" cy="6339077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117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Animated Thank You with Silver Lettering On Transparent Background.  Suitable for Celebrations, Wishes, Events, Messages, holidays, and  festivals.">
            <a:extLst>
              <a:ext uri="{FF2B5EF4-FFF2-40B4-BE49-F238E27FC236}">
                <a16:creationId xmlns:a16="http://schemas.microsoft.com/office/drawing/2014/main" id="{85BF0D23-6C44-550A-B2BA-3294FA051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67"/>
            <a:ext cx="12191999" cy="686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04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B8B0-BB77-B58C-068A-B506A448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INTRODUCTION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A07CD-E445-AFED-8576-61597B882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en-US" sz="4300" b="1" dirty="0">
                <a:solidFill>
                  <a:schemeClr val="tx1"/>
                </a:solidFill>
                <a:effectLst/>
              </a:rPr>
              <a:t>What is Bankruptcy?</a:t>
            </a:r>
            <a:endParaRPr lang="en-US" sz="4300" dirty="0">
              <a:solidFill>
                <a:schemeClr val="tx1"/>
              </a:solidFill>
              <a:effectLst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300" dirty="0">
                <a:solidFill>
                  <a:schemeClr val="tx1"/>
                </a:solidFill>
                <a:effectLst/>
              </a:rPr>
              <a:t>Bankruptcy is a legal process where a company or individual is unable to repay their debts.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300" dirty="0">
                <a:solidFill>
                  <a:schemeClr val="tx1"/>
                </a:solidFill>
                <a:effectLst/>
              </a:rPr>
              <a:t>It often results in the liquidation of assets to pay creditors or restructuring to regain financial stability.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300" dirty="0">
                <a:solidFill>
                  <a:schemeClr val="tx1"/>
                </a:solidFill>
                <a:effectLst/>
              </a:rPr>
              <a:t>A major indicator of financial distress that impacts stakeholders like employees, investors, and the economy.</a:t>
            </a:r>
          </a:p>
          <a:p>
            <a:pPr marL="0" indent="0" algn="just">
              <a:buNone/>
            </a:pPr>
            <a:r>
              <a:rPr lang="en-US" sz="4300" b="1" dirty="0">
                <a:solidFill>
                  <a:schemeClr val="tx1"/>
                </a:solidFill>
                <a:effectLst/>
              </a:rPr>
              <a:t>What is Bankruptcy Prediction?</a:t>
            </a:r>
            <a:endParaRPr lang="en-US" sz="4300" dirty="0">
              <a:solidFill>
                <a:schemeClr val="tx1"/>
              </a:solidFill>
              <a:effectLst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300" dirty="0">
                <a:solidFill>
                  <a:schemeClr val="tx1"/>
                </a:solidFill>
                <a:effectLst/>
              </a:rPr>
              <a:t>Identifying companies at risk of going bankrupt before it happens.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300" dirty="0">
                <a:solidFill>
                  <a:schemeClr val="tx1"/>
                </a:solidFill>
                <a:effectLst/>
              </a:rPr>
              <a:t>Helps stakeholders take preventive actions to minimize losses and mitigate risks.</a:t>
            </a:r>
          </a:p>
          <a:p>
            <a:pPr marL="0" indent="0" algn="just">
              <a:buNone/>
            </a:pPr>
            <a:r>
              <a:rPr lang="en-US" sz="4300" b="1" dirty="0">
                <a:solidFill>
                  <a:schemeClr val="tx1"/>
                </a:solidFill>
                <a:effectLst/>
              </a:rPr>
              <a:t>Why is it Important?</a:t>
            </a:r>
            <a:endParaRPr lang="en-US" sz="4300" dirty="0">
              <a:solidFill>
                <a:schemeClr val="tx1"/>
              </a:solidFill>
              <a:effectLst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300" b="1" dirty="0">
                <a:solidFill>
                  <a:schemeClr val="tx1"/>
                </a:solidFill>
                <a:effectLst/>
              </a:rPr>
              <a:t>Risk Mitigation:</a:t>
            </a:r>
            <a:r>
              <a:rPr lang="en-US" sz="4300" dirty="0">
                <a:solidFill>
                  <a:schemeClr val="tx1"/>
                </a:solidFill>
                <a:effectLst/>
              </a:rPr>
              <a:t> Reduces financial losses for banks, creditors, and investors.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300" b="1" dirty="0">
                <a:solidFill>
                  <a:schemeClr val="tx1"/>
                </a:solidFill>
                <a:effectLst/>
              </a:rPr>
              <a:t>Informed Decisions:</a:t>
            </a:r>
            <a:r>
              <a:rPr lang="en-US" sz="4300" dirty="0">
                <a:solidFill>
                  <a:schemeClr val="tx1"/>
                </a:solidFill>
                <a:effectLst/>
              </a:rPr>
              <a:t> Enables smarter investment and financial planning.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300" b="1" dirty="0">
                <a:solidFill>
                  <a:schemeClr val="tx1"/>
                </a:solidFill>
                <a:effectLst/>
              </a:rPr>
              <a:t>Economic Stability:</a:t>
            </a:r>
            <a:r>
              <a:rPr lang="en-US" sz="4300" dirty="0">
                <a:solidFill>
                  <a:schemeClr val="tx1"/>
                </a:solidFill>
                <a:effectLst/>
              </a:rPr>
              <a:t> Prevents ripple effects that could destabilize the economy</a:t>
            </a:r>
            <a:r>
              <a:rPr lang="en-US" dirty="0">
                <a:solidFill>
                  <a:schemeClr val="tx1"/>
                </a:solidFill>
                <a:effectLst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IN" sz="1800" dirty="0">
              <a:solidFill>
                <a:schemeClr val="tx1"/>
              </a:solidFill>
              <a:effectLst/>
            </a:endParaRPr>
          </a:p>
          <a:p>
            <a:endParaRPr lang="en-IN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514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032B-0998-B52F-7513-41B2AB4F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5AB5C-5D1C-1E0A-40C6-5AF6B5DAA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Challenge: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Bankruptcy significantly impacts companies, investors, creditors, and the overall economy.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Early identification of companies at risk of bankruptcy is crucial to reduce financial losses and ensure economic stability.</a:t>
            </a:r>
          </a:p>
          <a:p>
            <a:r>
              <a:rPr lang="en-US" b="1" dirty="0"/>
              <a:t>Key Issues: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Financial data is complex, with diverse structures and varying indicators across industries.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Economic conditions change rapidly, impacting prediction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Traditional statistical methods fail to capture non-linear relationships and dynamic trends in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45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E5ED-A894-9D24-3179-DE4B7FB7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D4F1A-54FD-7C53-F8AF-9929B3354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Main Objective:</a:t>
            </a:r>
            <a:br>
              <a:rPr lang="en-US" dirty="0"/>
            </a:br>
            <a:r>
              <a:rPr lang="en-US" dirty="0"/>
              <a:t>To develop a robust and accurate bankruptcy prediction system using advanced machine learning techniques.</a:t>
            </a:r>
          </a:p>
          <a:p>
            <a:r>
              <a:rPr lang="en-US" b="1" dirty="0"/>
              <a:t>Specific Objectives: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Analyze Financial Data:</a:t>
            </a:r>
            <a:r>
              <a:rPr lang="en-US" dirty="0"/>
              <a:t> Collect and preprocess financial and operational data from companies.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Feature Identification:</a:t>
            </a:r>
            <a:r>
              <a:rPr lang="en-US" dirty="0"/>
              <a:t> Identify critical financial and non-financial factors influencing bankruptcy.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Build Predictive Models:</a:t>
            </a:r>
            <a:r>
              <a:rPr lang="en-US" dirty="0"/>
              <a:t> Design and evaluate machine learning models for accurate bankruptcy prediction.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Support Decision-Making:</a:t>
            </a:r>
            <a:r>
              <a:rPr lang="en-US" dirty="0"/>
              <a:t> Ensure the model’s outputs are interpretable and actionable for stakeholders like banks, investors, and policymakers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33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EB1A-E2C5-E287-89E2-B21787DB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>
                <a:ea typeface="Merriweather"/>
                <a:cs typeface="Merriweather"/>
                <a:sym typeface="Merriweather"/>
              </a:rPr>
              <a:t>DATA OVERVIEW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C08EE-2908-7DFC-BE06-1591DA7DD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434671"/>
          </a:xfrm>
        </p:spPr>
        <p:txBody>
          <a:bodyPr>
            <a:noAutofit/>
          </a:bodyPr>
          <a:lstStyle/>
          <a:p>
            <a:pPr rtl="0"/>
            <a:r>
              <a:rPr lang="en-US" sz="1800" b="1" i="0" u="sng" dirty="0">
                <a:solidFill>
                  <a:schemeClr val="tx1"/>
                </a:solidFill>
                <a:effectLst/>
              </a:rPr>
              <a:t>Business Objective:</a:t>
            </a:r>
            <a:endParaRPr lang="en-US" sz="1800" u="sng" dirty="0">
              <a:solidFill>
                <a:schemeClr val="tx1"/>
              </a:solidFill>
              <a:effectLst/>
            </a:endParaRPr>
          </a:p>
          <a:p>
            <a:pPr marL="36900" indent="0" rtl="0">
              <a:buNone/>
            </a:pPr>
            <a:br>
              <a:rPr lang="en-US" sz="1600" b="0" dirty="0">
                <a:solidFill>
                  <a:schemeClr val="tx1"/>
                </a:solidFill>
                <a:effectLst/>
              </a:rPr>
            </a:br>
            <a:r>
              <a:rPr lang="en-US" sz="1600" b="0" i="0" u="none" strike="noStrike" dirty="0">
                <a:solidFill>
                  <a:schemeClr val="tx1"/>
                </a:solidFill>
                <a:effectLst/>
              </a:rPr>
              <a:t>This is a classification project, since the variable to predict is binary (bankruptcy or non-bankruptcy). The goal here is to model the probability that a business goes bankrupt from different features.</a:t>
            </a:r>
            <a:endParaRPr lang="en-US" sz="1600" b="0" dirty="0">
              <a:solidFill>
                <a:schemeClr val="tx1"/>
              </a:solidFill>
              <a:effectLst/>
            </a:endParaRPr>
          </a:p>
          <a:p>
            <a:pPr rtl="0"/>
            <a:r>
              <a:rPr lang="en-US" sz="1600" b="0" i="0" u="none" strike="noStrike" dirty="0">
                <a:solidFill>
                  <a:schemeClr val="tx1"/>
                </a:solidFill>
                <a:effectLst/>
              </a:rPr>
              <a:t>The data file contains 7 features about 250 companies</a:t>
            </a:r>
            <a:endParaRPr lang="en-US" sz="1600" b="0" dirty="0">
              <a:solidFill>
                <a:schemeClr val="tx1"/>
              </a:solidFill>
              <a:effectLst/>
            </a:endParaRPr>
          </a:p>
          <a:p>
            <a:pPr rtl="0"/>
            <a:r>
              <a:rPr lang="en-US" sz="1600" b="0" i="0" u="none" strike="noStrike" dirty="0">
                <a:solidFill>
                  <a:schemeClr val="tx1"/>
                </a:solidFill>
                <a:effectLst/>
              </a:rPr>
              <a:t>The data set includes the following variables:</a:t>
            </a:r>
            <a:endParaRPr lang="en-US" sz="1600" b="0" dirty="0">
              <a:solidFill>
                <a:schemeClr val="tx1"/>
              </a:solidFill>
              <a:effectLst/>
            </a:endParaRPr>
          </a:p>
          <a:p>
            <a:pPr rtl="0" fontAlgn="base">
              <a:buFont typeface="+mj-lt"/>
              <a:buAutoNum type="arabicPeriod"/>
            </a:pPr>
            <a:r>
              <a:rPr lang="en-US" sz="1600" b="0" i="0" u="none" strike="noStrike" dirty="0" err="1">
                <a:solidFill>
                  <a:schemeClr val="tx1"/>
                </a:solidFill>
                <a:effectLst/>
              </a:rPr>
              <a:t>industrial_risk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</a:rPr>
              <a:t>: 0=low risk, 0.5=medium risk, 1=high risk.</a:t>
            </a:r>
          </a:p>
          <a:p>
            <a:pPr rtl="0" fontAlgn="base">
              <a:buFont typeface="+mj-lt"/>
              <a:buAutoNum type="arabicPeriod"/>
            </a:pPr>
            <a:r>
              <a:rPr lang="en-US" sz="1600" b="0" i="0" u="none" strike="noStrike" dirty="0" err="1">
                <a:solidFill>
                  <a:schemeClr val="tx1"/>
                </a:solidFill>
                <a:effectLst/>
              </a:rPr>
              <a:t>management_risk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</a:rPr>
              <a:t>: 0=low risk, 0.5=medium risk, 1=high risk.</a:t>
            </a:r>
          </a:p>
          <a:p>
            <a:pPr rtl="0" fontAlgn="base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</a:rPr>
              <a:t>financial flexibility: 0=low flexibility, 0.5=medium flexibility, 1=high flexibility.</a:t>
            </a:r>
          </a:p>
          <a:p>
            <a:pPr rtl="0" fontAlgn="base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</a:rPr>
              <a:t>credibility: 0=low credibility, 0.5=medium credibility, 1=high credibility.</a:t>
            </a:r>
          </a:p>
          <a:p>
            <a:pPr rtl="0" fontAlgn="base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</a:rPr>
              <a:t>competitiveness: 0=low competitiveness, 0.5=medium competitiveness, 1=high competitiveness.</a:t>
            </a:r>
          </a:p>
          <a:p>
            <a:pPr rtl="0" fontAlgn="base">
              <a:buFont typeface="+mj-lt"/>
              <a:buAutoNum type="arabicPeriod"/>
            </a:pPr>
            <a:r>
              <a:rPr lang="en-US" sz="1600" b="0" i="0" u="none" strike="noStrike" dirty="0" err="1">
                <a:solidFill>
                  <a:schemeClr val="tx1"/>
                </a:solidFill>
                <a:effectLst/>
              </a:rPr>
              <a:t>operating_risk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</a:rPr>
              <a:t>: 0=low risk, 0.5=medium risk, 1=high risk.</a:t>
            </a:r>
          </a:p>
          <a:p>
            <a:pPr rtl="0" fontAlgn="base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</a:rPr>
              <a:t>class: bankruptcy, non-bankruptcy (target variable)</a:t>
            </a:r>
          </a:p>
          <a:p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8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0C64-1315-6143-5E6C-E157A3B2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FA326E-25B8-92A0-99C8-E4FEDBABF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95" y="2550500"/>
            <a:ext cx="2905530" cy="2353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2C39DD-C95A-E47D-C646-3AB46F4A5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424" y="3008101"/>
            <a:ext cx="6411626" cy="29392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A6E5E9-03D4-5D32-227C-B19C07E0333F}"/>
              </a:ext>
            </a:extLst>
          </p:cNvPr>
          <p:cNvSpPr txBox="1"/>
          <p:nvPr/>
        </p:nvSpPr>
        <p:spPr>
          <a:xfrm>
            <a:off x="670560" y="1580050"/>
            <a:ext cx="6096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82C7A5"/>
                </a:solidFill>
                <a:latin typeface="Arial"/>
                <a:ea typeface="Arial"/>
                <a:cs typeface="Arial"/>
                <a:sym typeface="Arial"/>
              </a:rPr>
              <a:t>Check for Null Values:</a:t>
            </a:r>
          </a:p>
          <a:p>
            <a:pPr marL="457200" lvl="0" indent="-29527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●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"Ensured no missing values."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520055-D39D-9019-1A68-8E3D5C61E702}"/>
              </a:ext>
            </a:extLst>
          </p:cNvPr>
          <p:cNvSpPr txBox="1"/>
          <p:nvPr/>
        </p:nvSpPr>
        <p:spPr>
          <a:xfrm>
            <a:off x="4691424" y="2150390"/>
            <a:ext cx="6096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82C7A5"/>
                </a:solidFill>
                <a:latin typeface="Arial"/>
                <a:ea typeface="Arial"/>
                <a:cs typeface="Arial"/>
                <a:sym typeface="Arial"/>
              </a:rPr>
              <a:t>Statistical Summary:</a:t>
            </a:r>
            <a:endParaRPr lang="en-US" sz="18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●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"Summarized data statistics."</a:t>
            </a:r>
          </a:p>
        </p:txBody>
      </p:sp>
    </p:spTree>
    <p:extLst>
      <p:ext uri="{BB962C8B-B14F-4D97-AF65-F5344CB8AC3E}">
        <p14:creationId xmlns:p14="http://schemas.microsoft.com/office/powerpoint/2010/main" val="266897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8EE7621-961F-392F-301C-BE0D74448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954" y="307660"/>
            <a:ext cx="8842068" cy="422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8D8194-F5B5-8A4E-EDF0-14C721A16484}"/>
              </a:ext>
            </a:extLst>
          </p:cNvPr>
          <p:cNvSpPr txBox="1"/>
          <p:nvPr/>
        </p:nvSpPr>
        <p:spPr>
          <a:xfrm>
            <a:off x="926539" y="4883343"/>
            <a:ext cx="45733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rgbClr val="29FF8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9FF8A"/>
                </a:solidFill>
              </a:rPr>
              <a:t>Strong Positive Correlations</a:t>
            </a:r>
            <a:r>
              <a:rPr lang="en-US" dirty="0">
                <a:solidFill>
                  <a:srgbClr val="29FF8A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Competitiveness and Class (0.9)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Credibility and Class (0.76)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Financial flexibility and Class (0.75)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FA96EB-9E7C-8E63-6076-08C0A80C0B5A}"/>
              </a:ext>
            </a:extLst>
          </p:cNvPr>
          <p:cNvSpPr txBox="1"/>
          <p:nvPr/>
        </p:nvSpPr>
        <p:spPr>
          <a:xfrm>
            <a:off x="6692099" y="5160342"/>
            <a:ext cx="55354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29FF8A"/>
                </a:solidFill>
              </a:rPr>
              <a:t>Weak/Negative Correlations: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Industrial Risk and Class (-0.23)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Management Risk and Class (-0.37)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Operating Risk and Class (-0.28)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EA1625-D602-2DFE-E4A3-1FC149B90F60}"/>
              </a:ext>
            </a:extLst>
          </p:cNvPr>
          <p:cNvSpPr txBox="1"/>
          <p:nvPr/>
        </p:nvSpPr>
        <p:spPr>
          <a:xfrm>
            <a:off x="2763953" y="4617274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Correlation Heatmap: </a:t>
            </a:r>
          </a:p>
        </p:txBody>
      </p:sp>
    </p:spTree>
    <p:extLst>
      <p:ext uri="{BB962C8B-B14F-4D97-AF65-F5344CB8AC3E}">
        <p14:creationId xmlns:p14="http://schemas.microsoft.com/office/powerpoint/2010/main" val="4151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4B50-9B41-36E0-7411-1AD2E2A1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effectLst/>
              </a:rPr>
              <a:t>MODEL BUILDING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513DA-4C06-6312-89F1-6D7681CEF874}"/>
              </a:ext>
            </a:extLst>
          </p:cNvPr>
          <p:cNvSpPr txBox="1"/>
          <p:nvPr/>
        </p:nvSpPr>
        <p:spPr>
          <a:xfrm>
            <a:off x="544010" y="1580050"/>
            <a:ext cx="967898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Logistic Regression</a:t>
            </a:r>
          </a:p>
          <a:p>
            <a:pPr lvl="1"/>
            <a:r>
              <a:rPr lang="en-US" dirty="0"/>
              <a:t>Predicts bankruptcy probability with a linear approach.</a:t>
            </a:r>
          </a:p>
          <a:p>
            <a:pPr lvl="1"/>
            <a:r>
              <a:rPr lang="en-US" dirty="0"/>
              <a:t>Simple and interpretable, but struggles with non-linear data.</a:t>
            </a:r>
          </a:p>
          <a:p>
            <a:r>
              <a:rPr lang="en-US" b="1" dirty="0"/>
              <a:t>2. Random Forest</a:t>
            </a:r>
            <a:endParaRPr lang="en-US" dirty="0"/>
          </a:p>
          <a:p>
            <a:pPr lvl="1"/>
            <a:r>
              <a:rPr lang="en-US" dirty="0"/>
              <a:t>Combines decision trees for robust predictions.</a:t>
            </a:r>
          </a:p>
          <a:p>
            <a:pPr lvl="1"/>
            <a:r>
              <a:rPr lang="en-US" dirty="0"/>
              <a:t>Handles non-linear data well; provides feature importance.</a:t>
            </a:r>
          </a:p>
          <a:p>
            <a:r>
              <a:rPr lang="en-IN" b="1" dirty="0"/>
              <a:t>3. Support Vector Machine (SVM)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Separates data using an optimal hyperplane.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Effective for non-linear data with kernels but slow on large datasets.</a:t>
            </a:r>
            <a:endParaRPr lang="en-US" dirty="0"/>
          </a:p>
          <a:p>
            <a:r>
              <a:rPr lang="en-US" b="1" dirty="0"/>
              <a:t>4. K-Nearest Neighbors (KNN)</a:t>
            </a:r>
            <a:endParaRPr lang="en-US" dirty="0"/>
          </a:p>
          <a:p>
            <a:pPr lvl="1"/>
            <a:r>
              <a:rPr lang="en-US" dirty="0"/>
              <a:t>Classifies based on nearest neighbors.</a:t>
            </a:r>
          </a:p>
          <a:p>
            <a:pPr lvl="1"/>
            <a:r>
              <a:rPr lang="en-US" dirty="0"/>
              <a:t>Easy to implement but sensitive to scaling and computationally heavy.</a:t>
            </a:r>
          </a:p>
          <a:p>
            <a:r>
              <a:rPr lang="en-US" b="1" dirty="0"/>
              <a:t>5. </a:t>
            </a:r>
            <a:r>
              <a:rPr lang="en-US" b="1" dirty="0" err="1"/>
              <a:t>XGBoost</a:t>
            </a:r>
            <a:endParaRPr lang="en-US" dirty="0"/>
          </a:p>
          <a:p>
            <a:pPr lvl="1"/>
            <a:r>
              <a:rPr lang="en-US" dirty="0"/>
              <a:t>Advanced gradient boosting for high accuracy.</a:t>
            </a:r>
          </a:p>
          <a:p>
            <a:pPr lvl="1"/>
            <a:r>
              <a:rPr lang="en-US" dirty="0"/>
              <a:t>Fast and handles missing data but requires careful tuning.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Approach:</a:t>
            </a:r>
            <a:endParaRPr lang="en-US" dirty="0"/>
          </a:p>
          <a:p>
            <a:r>
              <a:rPr lang="en-US" dirty="0"/>
              <a:t>Train and evaluate all models; select the best based on performance metrics.</a:t>
            </a:r>
          </a:p>
        </p:txBody>
      </p:sp>
    </p:spTree>
    <p:extLst>
      <p:ext uri="{BB962C8B-B14F-4D97-AF65-F5344CB8AC3E}">
        <p14:creationId xmlns:p14="http://schemas.microsoft.com/office/powerpoint/2010/main" val="35672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C2F43FE5-801E-83AD-B9E2-21D2E40B3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93" y="1576890"/>
            <a:ext cx="6237644" cy="414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3BF1C4-928E-9301-4ABD-73957D8ABA86}"/>
              </a:ext>
            </a:extLst>
          </p:cNvPr>
          <p:cNvSpPr txBox="1"/>
          <p:nvPr/>
        </p:nvSpPr>
        <p:spPr>
          <a:xfrm>
            <a:off x="361709" y="411429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i="0" dirty="0">
                <a:effectLst/>
                <a:latin typeface="+mj-lt"/>
              </a:rPr>
              <a:t>Model Evaluation: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027D7-386A-CD1F-C6CC-CFC04CD1AE0E}"/>
              </a:ext>
            </a:extLst>
          </p:cNvPr>
          <p:cNvSpPr txBox="1"/>
          <p:nvPr/>
        </p:nvSpPr>
        <p:spPr>
          <a:xfrm>
            <a:off x="4018174" y="5935154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Merriweather"/>
                <a:ea typeface="Merriweather"/>
                <a:cs typeface="Merriweather"/>
                <a:sym typeface="Merriweather"/>
              </a:rPr>
              <a:t>Comparison of Model performance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2403BED-4A49-E905-6355-7DC3D20EB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2" y="1576890"/>
            <a:ext cx="5680903" cy="414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815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355</TotalTime>
  <Words>681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Calisto MT</vt:lpstr>
      <vt:lpstr>Lato</vt:lpstr>
      <vt:lpstr>Merriweather</vt:lpstr>
      <vt:lpstr>Wingdings 2</vt:lpstr>
      <vt:lpstr>Slate</vt:lpstr>
      <vt:lpstr>BANKRUPTCY PREVENTION</vt:lpstr>
      <vt:lpstr>INTRODUCTION</vt:lpstr>
      <vt:lpstr>PROBLEM STATEMENT</vt:lpstr>
      <vt:lpstr>OBJECTIVE</vt:lpstr>
      <vt:lpstr>DATA OVERVIEW</vt:lpstr>
      <vt:lpstr>CODE</vt:lpstr>
      <vt:lpstr>PowerPoint Presentation</vt:lpstr>
      <vt:lpstr>MODEL BUILDING</vt:lpstr>
      <vt:lpstr>PowerPoint Presentation</vt:lpstr>
      <vt:lpstr>PowerPoint Presentation</vt:lpstr>
      <vt:lpstr>DEPLOYMENT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Teja</dc:creator>
  <cp:lastModifiedBy>Hrishikesh Nalawade</cp:lastModifiedBy>
  <cp:revision>4</cp:revision>
  <dcterms:created xsi:type="dcterms:W3CDTF">2025-01-09T11:52:27Z</dcterms:created>
  <dcterms:modified xsi:type="dcterms:W3CDTF">2025-01-10T06:02:34Z</dcterms:modified>
</cp:coreProperties>
</file>