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67" r:id="rId7"/>
    <p:sldId id="271" r:id="rId8"/>
    <p:sldId id="275" r:id="rId9"/>
    <p:sldId id="276" r:id="rId10"/>
    <p:sldId id="261" r:id="rId11"/>
    <p:sldId id="262" r:id="rId12"/>
    <p:sldId id="263" r:id="rId13"/>
    <p:sldId id="273" r:id="rId14"/>
    <p:sldId id="270" r:id="rId15"/>
  </p:sldIdLst>
  <p:sldSz cx="9144000" cy="594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176" y="440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55687" y="1143000"/>
            <a:ext cx="4746624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67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75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6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6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95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78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4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0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799" cy="1518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386841"/>
            <a:ext cx="4038599" cy="3922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386841"/>
            <a:ext cx="4038599" cy="3922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330430"/>
            <a:ext cx="4040187" cy="554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1884891"/>
            <a:ext cx="4040187" cy="34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330430"/>
            <a:ext cx="4041774" cy="554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1884891"/>
            <a:ext cx="4041774" cy="34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36642"/>
            <a:ext cx="3008313" cy="10071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36643"/>
            <a:ext cx="5111750" cy="5072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243754"/>
            <a:ext cx="3008313" cy="4065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160519"/>
            <a:ext cx="5486399" cy="491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531072"/>
            <a:ext cx="5486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4651692"/>
            <a:ext cx="5486399" cy="697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610749" y="-766708"/>
            <a:ext cx="392250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122438" y="1744980"/>
            <a:ext cx="5071321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931439" y="-236218"/>
            <a:ext cx="5071321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4972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736316" y="113905"/>
            <a:ext cx="5066797" cy="49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1301233"/>
            <a:ext cx="9143999" cy="1281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Embedded Sensor Fusion Enhanced AGV 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G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uidance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Technique</a:t>
            </a:r>
          </a:p>
        </p:txBody>
      </p:sp>
      <p:sp>
        <p:nvSpPr>
          <p:cNvPr id="91" name="Shape 91"/>
          <p:cNvSpPr/>
          <p:nvPr/>
        </p:nvSpPr>
        <p:spPr>
          <a:xfrm>
            <a:off x="19027" y="2846181"/>
            <a:ext cx="9124972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	  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Team Members:</a:t>
            </a:r>
          </a:p>
          <a:p>
            <a:pPr lvl="1" algn="ctr">
              <a:buSzPct val="25000"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lvl="1"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									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Sudheer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Doddapaneni</a:t>
            </a:r>
            <a:endParaRPr lang="en-US" sz="18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lvl="1" algn="ctr">
              <a:buSzPct val="250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		                                            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Sujeeth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Krishna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Emmadi</a:t>
            </a:r>
            <a:endParaRPr lang="en-US"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           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Veena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Manasa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Kanakamalla</a:t>
            </a:r>
            <a:endParaRPr lang="en-US"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            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Sree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Harsha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Chowdary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Gorantla</a:t>
            </a:r>
          </a:p>
          <a:p>
            <a:pPr marL="3657600" marR="0" lvl="8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485556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18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Project Advisor: Dr. Hua Harry Li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3041721" y="0"/>
            <a:ext cx="6102279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LPC1769 ADC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Implementation 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78" y="877330"/>
            <a:ext cx="87485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LPC1769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ADC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input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pin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J6_15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P0.23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	Ground pin	  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J6_1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Power Supply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J6_2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Magnetic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sensor: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ADC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output pin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	Power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supply pin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14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	Ground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pin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0729" y="31754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5647" y="318360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P0.23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7894" y="35467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6879" y="355343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J6_1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440" y="26976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845411" y="3128439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J6_2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496002"/>
            <a:ext cx="8763000" cy="30226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54" y="3920464"/>
            <a:ext cx="541081" cy="3429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077595" y="3843909"/>
            <a:ext cx="73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J6_15</a:t>
            </a:r>
            <a:endParaRPr lang="en-US" dirty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07894" y="5387546"/>
            <a:ext cx="358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LPC 1769 Magnetic Sensor HW connections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3041721" y="0"/>
            <a:ext cx="6102279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LPC1769 ADC P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seudo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ode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065" y="778953"/>
            <a:ext cx="86991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1) ADC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Initialization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   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Initialize the ADC controller*/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   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InitADC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2) Data Acquisition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Start ADC conversion*/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LPC_ADC-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&gt;ADCR |= (1&lt;&lt;START_BIT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Time delay to allow the ADC channel voltage to stabilize*/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DELAY_us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wait till conversion completes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i.e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'DONE' bit is set*/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while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(((LPC_ADC-&gt;ADGDR &gt;&gt; DONE_BIT) &amp; 1)==0);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Read the 12bit ADC data from ADGDR register*/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adcData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(LPC_ADC-&gt;ADGDR &gt;&gt; RESULT_BIT) &amp; 0xfff;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Convert the ADC data into corresponding voltage*/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adc_voltage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(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adcData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*VOLTAGE_RANGE) /ADC_RES 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2037391" y="23560"/>
            <a:ext cx="7106609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LPC1769 ADC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Special Purpose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egisters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422" y="802512"/>
            <a:ext cx="87362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/* Enable CLOCK for ADC peripheral controller */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LPC_SC-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&gt;PCONP |= (1 &lt;&lt; 12);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/*Set the clock and Power ON ADC module. PCLK_ADC0/3 =&gt; ~6.5KHz sampling rate*/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LPC_ADC-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&gt;ADCR = ((1&lt;&lt;PDN_BIT) | (10&lt;&lt;CLCKDIV_BIT));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/* Select the Port0 Pin23 (P0_23) AD0[0] (J6_15) for ADC function */</a:t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LPC_PINCON-&gt;PINSEL1|= 0x01&lt;&lt;14;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/* Select ADC Channel 0 by setting 0th bit of ADCR */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LPC_ADC-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&gt;ADCR |= 0x01;</a:t>
            </a:r>
          </a:p>
        </p:txBody>
      </p:sp>
    </p:spTree>
    <p:extLst>
      <p:ext uri="{BB962C8B-B14F-4D97-AF65-F5344CB8AC3E}">
        <p14:creationId xmlns:p14="http://schemas.microsoft.com/office/powerpoint/2010/main" val="11365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2037391" y="23560"/>
            <a:ext cx="7106609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Laplace of Gaussian</a:t>
            </a:r>
          </a:p>
          <a:p>
            <a:pPr lvl="0" algn="ctr">
              <a:buSzPct val="25000"/>
            </a:pP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422" y="802512"/>
            <a:ext cx="8736227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Laplace of Gaussian filter is the leading data manipulation technique used in image processing to remove noise and other disturbances. </a:t>
            </a:r>
          </a:p>
          <a:p>
            <a:endParaRPr lang="en-US" sz="1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We take advantage of this technique to process and enhance the sensor data of our AGV, which greatly influences the overall operation. </a:t>
            </a:r>
          </a:p>
          <a:p>
            <a:endParaRPr lang="en-US" sz="1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Laplace of Gaussian is obtained by the double derivative of Gaussian function.</a:t>
            </a:r>
          </a:p>
          <a:p>
            <a:endParaRPr lang="en-US" sz="1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1-D Gaussian function is as follows: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endParaRPr lang="en-US" sz="2800" i="1" baseline="30000" dirty="0">
              <a:latin typeface="Times New Roman"/>
              <a:cs typeface="Times New Roman"/>
            </a:endParaRPr>
          </a:p>
          <a:p>
            <a:endParaRPr lang="en-US" sz="2400" i="1" baseline="300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Laplace of Gaussian function is as </a:t>
            </a:r>
            <a:r>
              <a:rPr lang="en-US" sz="1800" dirty="0">
                <a:latin typeface="Times New Roman"/>
                <a:cs typeface="Times New Roman"/>
              </a:rPr>
              <a:t>follows</a:t>
            </a:r>
            <a:r>
              <a:rPr lang="en-US" sz="1800" dirty="0" smtClean="0">
                <a:latin typeface="Times New Roman"/>
                <a:cs typeface="Times New Roman"/>
              </a:rPr>
              <a:t>:</a:t>
            </a:r>
          </a:p>
          <a:p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2400" dirty="0" smtClean="0"/>
              <a:t>                  </a:t>
            </a:r>
            <a:endParaRPr lang="en-US" sz="2800" i="1" baseline="30000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baseline="30000" dirty="0" smtClean="0"/>
          </a:p>
          <a:p>
            <a:endParaRPr lang="en-US" sz="2400" i="1" baseline="30000" dirty="0"/>
          </a:p>
          <a:p>
            <a:endParaRPr lang="en-US" sz="2400" dirty="0"/>
          </a:p>
        </p:txBody>
      </p:sp>
      <p:pic>
        <p:nvPicPr>
          <p:cNvPr id="4" name="Picture 3" descr="Screen Shot 2016-11-04 at 10.06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30" y="3368039"/>
            <a:ext cx="4584700" cy="574094"/>
          </a:xfrm>
          <a:prstGeom prst="rect">
            <a:avLst/>
          </a:prstGeom>
        </p:spPr>
      </p:pic>
      <p:pic>
        <p:nvPicPr>
          <p:cNvPr id="6" name="Picture 5" descr="Screen Shot 2016-11-04 at 10.07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575789"/>
            <a:ext cx="7493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262" y="2535693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Thank you !!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4972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474878" y="1145283"/>
            <a:ext cx="8213270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Current available AGVs have the following problems:</a:t>
            </a: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Obstacle Avoidance</a:t>
            </a: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Connectivity issues due to Mono-channel Wireless connection</a:t>
            </a: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Wingdings"/>
            </a:endParaRP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	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Settling of Dirt/Oil on Magnetic path</a:t>
            </a:r>
            <a:endParaRPr lang="en-US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endParaRPr lang="en-US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No Error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correction and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No Feedback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control of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AGV.</a:t>
            </a: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Problem Statement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4972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68410" y="1273941"/>
            <a:ext cx="8204885" cy="2976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develop a high power AGV that can avoid obstacles using vicinity visualization.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create an adaptive algorithm using sensor fusion of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Magnetic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,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Wheel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speed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and Ultrasonic sensors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guide AGV using vicinity visualization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interface all the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sensors (Magnetic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,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W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heel Space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and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Ultrasonic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sensor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) with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the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LPC 1769.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Error correction and Feedback control of AGV along the magnetic path.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Objective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1447699" y="704650"/>
            <a:ext cx="55034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MGS 1600GY Pin Description</a:t>
            </a:r>
          </a:p>
        </p:txBody>
      </p:sp>
      <p:sp>
        <p:nvSpPr>
          <p:cNvPr id="118" name="Shape 118"/>
          <p:cNvSpPr/>
          <p:nvPr/>
        </p:nvSpPr>
        <p:spPr>
          <a:xfrm>
            <a:off x="465300" y="1075820"/>
            <a:ext cx="8213400" cy="40892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15-pin </a:t>
            </a:r>
            <a:r>
              <a:rPr lang="en-US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DSub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connector.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Sensor works with 5V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power supply through the USB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connector.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Input voltage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of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4.5V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30V is applied between the ground(black) and power input wire(red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).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Yellow wire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is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used as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the output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analog signal on Pin 4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(0-3V Analog track position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)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The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voltage varies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from : 1.50V when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tape is centered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or when no tape is detected</a:t>
            </a: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	     :1.20v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and 1.80v when tape is at one end or the other end of the sensor. </a:t>
            </a: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8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Magnetic Sensor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8" name="Shape 118"/>
          <p:cNvSpPr/>
          <p:nvPr/>
        </p:nvSpPr>
        <p:spPr>
          <a:xfrm>
            <a:off x="465300" y="1075820"/>
            <a:ext cx="8213400" cy="40892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8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Magnetic Pin-Out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1" y="718011"/>
            <a:ext cx="4627605" cy="1829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1" y="2986291"/>
            <a:ext cx="8866625" cy="2798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2" y="900973"/>
            <a:ext cx="3243548" cy="1532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1506" y="2547174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DB-15 Connector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54484" y="2612844"/>
            <a:ext cx="363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RoboteQ</a:t>
            </a:r>
            <a:r>
              <a:rPr lang="en-US" b="1" dirty="0" smtClean="0"/>
              <a:t> MGS 1600 GY Magnetic Sensor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8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943600" y="113905"/>
            <a:ext cx="2088292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Jetson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TK1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544" y="693773"/>
            <a:ext cx="8402594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Tegra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K1 SOC with 192-CUDA cores with NVIDIA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Kepler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Architecture(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upto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326 GFLOPS)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Nvidia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4-Plus-1 2.32 GHz ARM quad-core Cortex-A15 CPU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DRAM: 2 GB DDR3L 933MHz EMC x 16 using 64-bit Width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 SATA Data Port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SPI 4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Mbyte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Boot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Flash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16 GB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fast 4.51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eMMC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Memory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Half Mini-PCIE slot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Full-Size SD/MMC Connector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Full-Size HDMI Port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RTL8111GS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Realtek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GigE LAN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JTAG-2x10-pin0.1 port(for debugging)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 X USB 3.0, 1 X USB 2.0,1 RS232 Serial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Port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Independent HDMI 2.0/ DP 1.2 and DSI/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eDP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1.4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 ALC5639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Realtek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Audio Codec with Mic In and Line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Out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Signals available through expansion port: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 fast CSI-2 MIPI camera ports, UART, HSIC, I2C(3 ports), GPIO(7X GPIO pins)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6176" y="438657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Times New Roman" charset="0"/>
                <a:ea typeface="Times New Roman" charset="0"/>
                <a:cs typeface="Times New Roman" charset="0"/>
              </a:rPr>
              <a:t>Nvidia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TK1 Architecture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70" y="1792298"/>
            <a:ext cx="5432124" cy="25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943600" y="113905"/>
            <a:ext cx="2088292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Jetson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TX1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544" y="693773"/>
            <a:ext cx="8402594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TFLOP/s 256-core with NVIDIA Maxwell Architecture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64-bit quad-core ARM cortex-A57 CPU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 GB LPDDR4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X UART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X SPI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 X I2C, 4 X I2S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H.265 encoder/decoder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GPIOs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Upto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6 MIPI CSI-2 cameras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802.11ac Wi-Fi 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Bluetooth 4.0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16 GB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eMMC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flash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SDIO, SATA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Gigabit Ethernet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 X USB 3.0, 3 X USB 2.0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Independent HDMI 2.0/ DP 1.2 and DSI/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eDP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1.4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60" y="1393935"/>
            <a:ext cx="6074572" cy="3874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575" y="542146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Times New Roman" charset="0"/>
                <a:ea typeface="Times New Roman" charset="0"/>
                <a:cs typeface="Times New Roman" charset="0"/>
              </a:rPr>
              <a:t>Nvidia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TX1 Architecture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8" name="Shape 118"/>
          <p:cNvSpPr/>
          <p:nvPr/>
        </p:nvSpPr>
        <p:spPr>
          <a:xfrm>
            <a:off x="465300" y="1075820"/>
            <a:ext cx="8213400" cy="40892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8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Jetson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Tx1 Vs Tk1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9492" y="900973"/>
          <a:ext cx="8637372" cy="4338783"/>
        </p:xfrm>
        <a:graphic>
          <a:graphicData uri="http://schemas.openxmlformats.org/drawingml/2006/table">
            <a:tbl>
              <a:tblPr/>
              <a:tblGrid>
                <a:gridCol w="2159343"/>
                <a:gridCol w="2159343"/>
                <a:gridCol w="2151038"/>
                <a:gridCol w="2167648"/>
              </a:tblGrid>
              <a:tr h="228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Category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Specification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Jetson Tk1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Jetson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Tx1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SoC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SoC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Nvidia Tegra K1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Nvidia Tegra K1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CPU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CPU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32 bit ARM Cortex-A15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 bit ARM cortex-A57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Cores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 (4+1)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 (4+4)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CPU Frequency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2.3 GHz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1.9 GHz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5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GPU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GPU cores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192 CUDA cores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256 CUDA cores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Microarchitecture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GK20A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Kepler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GM20B (Maxwell)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GPU Frequency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852 MHz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1000 MHz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Performance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326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GigaGLOPs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 TeraFLOP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Storage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On-board Storage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 GB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eMMC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 GB eMMC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Flash slots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SD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SD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SATA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USB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USB 3.0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USB 2.0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RAM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RAM Size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 GB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 GB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35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Memory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Type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DDR3L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LPDDR4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Amount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max 8 GB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 GB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Bus width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64-bit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64-bit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Bandwidth (GB/s)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25.6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8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97707" y="926756"/>
          <a:ext cx="8699157" cy="4552153"/>
        </p:xfrm>
        <a:graphic>
          <a:graphicData uri="http://schemas.openxmlformats.org/drawingml/2006/table">
            <a:tbl>
              <a:tblPr/>
              <a:tblGrid>
                <a:gridCol w="2174789"/>
                <a:gridCol w="2174789"/>
                <a:gridCol w="2166425"/>
                <a:gridCol w="2183154"/>
              </a:tblGrid>
              <a:tr h="18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Specification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Jetson Tk1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Jetson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Tx1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Peripheral Component Interconnect Express  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PCIe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 mini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 (1+4)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Networking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Ethernet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GbE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GbE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WiFi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124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Communication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Bluetooth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I2C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 (4)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SPI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 (3)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RS232 serial port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Generic I/O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GPIO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 (Available through Expansion port)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Analog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12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Audiovisual Interfaces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 In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Audio Out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HDMI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LVDS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Arial"/>
                        </a:rPr>
                        <a:t>LCD Header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Arial"/>
                      </a:endParaRP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 (supported via HDMI or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4k Display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Arial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Physical &amp; Electrical comparison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Size (mm)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127 X 127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170 X 170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 Voltage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9.5 V - 13.5 V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5.5 - 19.6 V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Max power consumption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60 W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 W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1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Power source</a:t>
                      </a:r>
                    </a:p>
                  </a:txBody>
                  <a:tcPr marL="10551" marR="10551" marT="105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DC jack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DC jack</a:t>
                      </a:r>
                    </a:p>
                  </a:txBody>
                  <a:tcPr marL="10551" marR="10551" marT="105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10" name="Shape 117"/>
          <p:cNvSpPr/>
          <p:nvPr/>
        </p:nvSpPr>
        <p:spPr>
          <a:xfrm>
            <a:off x="5013553" y="73902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Jetson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Tx1 Vs Tk1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0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805</Words>
  <Application>Microsoft Macintosh PowerPoint</Application>
  <PresentationFormat>Custom</PresentationFormat>
  <Paragraphs>313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Sreeharsha Gorantla</cp:lastModifiedBy>
  <cp:revision>76</cp:revision>
  <dcterms:modified xsi:type="dcterms:W3CDTF">2016-11-22T07:59:30Z</dcterms:modified>
</cp:coreProperties>
</file>