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9"/>
    <p:restoredTop sz="94648"/>
  </p:normalViewPr>
  <p:slideViewPr>
    <p:cSldViewPr snapToGrid="0">
      <p:cViewPr varScale="1">
        <p:scale>
          <a:sx n="117" d="100"/>
          <a:sy n="117" d="100"/>
        </p:scale>
        <p:origin x="3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86CC7C-883F-4CA6-B8C4-CAF77AA836D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4BFA9F9-4E46-4F3C-AD88-E52D4CF03C4B}">
      <dgm:prSet/>
      <dgm:spPr/>
      <dgm:t>
        <a:bodyPr/>
        <a:lstStyle/>
        <a:p>
          <a:r>
            <a:rPr lang="en-IN" b="1" i="0"/>
            <a:t>Understanding the data</a:t>
          </a:r>
          <a:endParaRPr lang="en-US"/>
        </a:p>
      </dgm:t>
    </dgm:pt>
    <dgm:pt modelId="{970D8EA1-9D71-4B87-B028-4F061ECF9FD0}" type="parTrans" cxnId="{4E9DFA18-F79D-468C-BAAD-A5225B6A8393}">
      <dgm:prSet/>
      <dgm:spPr/>
      <dgm:t>
        <a:bodyPr/>
        <a:lstStyle/>
        <a:p>
          <a:endParaRPr lang="en-US"/>
        </a:p>
      </dgm:t>
    </dgm:pt>
    <dgm:pt modelId="{A880A799-7DAD-48AC-912C-5D0752DA99FF}" type="sibTrans" cxnId="{4E9DFA18-F79D-468C-BAAD-A5225B6A8393}">
      <dgm:prSet/>
      <dgm:spPr/>
      <dgm:t>
        <a:bodyPr/>
        <a:lstStyle/>
        <a:p>
          <a:endParaRPr lang="en-US"/>
        </a:p>
      </dgm:t>
    </dgm:pt>
    <dgm:pt modelId="{A8B1123D-DA83-466C-9F0C-2632505C0B82}">
      <dgm:prSet/>
      <dgm:spPr/>
      <dgm:t>
        <a:bodyPr/>
        <a:lstStyle/>
        <a:p>
          <a:r>
            <a:rPr lang="en-IN" b="1" i="0"/>
            <a:t>Data Preprocessing</a:t>
          </a:r>
          <a:endParaRPr lang="en-US"/>
        </a:p>
      </dgm:t>
    </dgm:pt>
    <dgm:pt modelId="{F27A7D97-1A3C-44D0-B60C-26AAB0566582}" type="parTrans" cxnId="{930E087B-08EA-47D7-87A5-445712DDF63A}">
      <dgm:prSet/>
      <dgm:spPr/>
      <dgm:t>
        <a:bodyPr/>
        <a:lstStyle/>
        <a:p>
          <a:endParaRPr lang="en-US"/>
        </a:p>
      </dgm:t>
    </dgm:pt>
    <dgm:pt modelId="{82D6C2C3-1D7A-4C66-B736-17536E1DC319}" type="sibTrans" cxnId="{930E087B-08EA-47D7-87A5-445712DDF63A}">
      <dgm:prSet/>
      <dgm:spPr/>
      <dgm:t>
        <a:bodyPr/>
        <a:lstStyle/>
        <a:p>
          <a:endParaRPr lang="en-US"/>
        </a:p>
      </dgm:t>
    </dgm:pt>
    <dgm:pt modelId="{3A190D25-6DCA-4CED-A257-CECC103BB648}">
      <dgm:prSet/>
      <dgm:spPr/>
      <dgm:t>
        <a:bodyPr/>
        <a:lstStyle/>
        <a:p>
          <a:r>
            <a:rPr lang="en-IN" b="1" i="0"/>
            <a:t>Exploratory Data Analysis (EDA)</a:t>
          </a:r>
          <a:endParaRPr lang="en-US"/>
        </a:p>
      </dgm:t>
    </dgm:pt>
    <dgm:pt modelId="{9B890D2F-17FF-4E03-9396-55C53F407423}" type="parTrans" cxnId="{2DB951AA-F43C-4771-8AA0-0643FB85041B}">
      <dgm:prSet/>
      <dgm:spPr/>
      <dgm:t>
        <a:bodyPr/>
        <a:lstStyle/>
        <a:p>
          <a:endParaRPr lang="en-US"/>
        </a:p>
      </dgm:t>
    </dgm:pt>
    <dgm:pt modelId="{80653F8C-202B-44E8-92A5-16455F2AA7D6}" type="sibTrans" cxnId="{2DB951AA-F43C-4771-8AA0-0643FB85041B}">
      <dgm:prSet/>
      <dgm:spPr/>
      <dgm:t>
        <a:bodyPr/>
        <a:lstStyle/>
        <a:p>
          <a:endParaRPr lang="en-US"/>
        </a:p>
      </dgm:t>
    </dgm:pt>
    <dgm:pt modelId="{08318565-07BD-4DD8-B1F4-5422D397E497}">
      <dgm:prSet/>
      <dgm:spPr/>
      <dgm:t>
        <a:bodyPr/>
        <a:lstStyle/>
        <a:p>
          <a:r>
            <a:rPr lang="en-IN" b="1" i="0"/>
            <a:t>Machine Learning Modelling</a:t>
          </a:r>
          <a:endParaRPr lang="en-US"/>
        </a:p>
      </dgm:t>
    </dgm:pt>
    <dgm:pt modelId="{18B39169-CF41-4F57-860E-913243056F16}" type="parTrans" cxnId="{764EF964-26DC-4421-8F32-0260DC0B7686}">
      <dgm:prSet/>
      <dgm:spPr/>
      <dgm:t>
        <a:bodyPr/>
        <a:lstStyle/>
        <a:p>
          <a:endParaRPr lang="en-US"/>
        </a:p>
      </dgm:t>
    </dgm:pt>
    <dgm:pt modelId="{8C28030B-2632-4F1A-9FBC-31BE48A61D22}" type="sibTrans" cxnId="{764EF964-26DC-4421-8F32-0260DC0B7686}">
      <dgm:prSet/>
      <dgm:spPr/>
      <dgm:t>
        <a:bodyPr/>
        <a:lstStyle/>
        <a:p>
          <a:endParaRPr lang="en-US"/>
        </a:p>
      </dgm:t>
    </dgm:pt>
    <dgm:pt modelId="{BC03C7AA-73D5-4210-ACA5-6DE4B9D77064}">
      <dgm:prSet/>
      <dgm:spPr/>
      <dgm:t>
        <a:bodyPr/>
        <a:lstStyle/>
        <a:p>
          <a:r>
            <a:rPr lang="en-IN" b="1" i="0"/>
            <a:t>Recommendations and Reporting</a:t>
          </a:r>
          <a:endParaRPr lang="en-US"/>
        </a:p>
      </dgm:t>
    </dgm:pt>
    <dgm:pt modelId="{2646F4DB-A1C5-4CED-9D57-E34322BFF6BF}" type="parTrans" cxnId="{AD48F724-AA2B-4090-82EA-F64D878B6891}">
      <dgm:prSet/>
      <dgm:spPr/>
      <dgm:t>
        <a:bodyPr/>
        <a:lstStyle/>
        <a:p>
          <a:endParaRPr lang="en-US"/>
        </a:p>
      </dgm:t>
    </dgm:pt>
    <dgm:pt modelId="{8A87F8ED-CD55-474E-BEE7-A62DD67F36DF}" type="sibTrans" cxnId="{AD48F724-AA2B-4090-82EA-F64D878B6891}">
      <dgm:prSet/>
      <dgm:spPr/>
      <dgm:t>
        <a:bodyPr/>
        <a:lstStyle/>
        <a:p>
          <a:endParaRPr lang="en-US"/>
        </a:p>
      </dgm:t>
    </dgm:pt>
    <dgm:pt modelId="{B632F1B5-B480-496E-B449-1D932063F113}" type="pres">
      <dgm:prSet presAssocID="{EA86CC7C-883F-4CA6-B8C4-CAF77AA836D5}" presName="root" presStyleCnt="0">
        <dgm:presLayoutVars>
          <dgm:dir/>
          <dgm:resizeHandles val="exact"/>
        </dgm:presLayoutVars>
      </dgm:prSet>
      <dgm:spPr/>
    </dgm:pt>
    <dgm:pt modelId="{54645BE6-9144-4AD1-A73B-D889DC12528B}" type="pres">
      <dgm:prSet presAssocID="{24BFA9F9-4E46-4F3C-AD88-E52D4CF03C4B}" presName="compNode" presStyleCnt="0"/>
      <dgm:spPr/>
    </dgm:pt>
    <dgm:pt modelId="{ECB72490-1B8B-4782-8787-B41B96700837}" type="pres">
      <dgm:prSet presAssocID="{24BFA9F9-4E46-4F3C-AD88-E52D4CF03C4B}" presName="bgRect" presStyleLbl="bgShp" presStyleIdx="0" presStyleCnt="5"/>
      <dgm:spPr/>
    </dgm:pt>
    <dgm:pt modelId="{B689E981-0EB7-434D-9335-B619844952B7}" type="pres">
      <dgm:prSet presAssocID="{24BFA9F9-4E46-4F3C-AD88-E52D4CF03C4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7332CCFA-4918-4BC8-8E3B-A6B8A3C6FEC5}" type="pres">
      <dgm:prSet presAssocID="{24BFA9F9-4E46-4F3C-AD88-E52D4CF03C4B}" presName="spaceRect" presStyleCnt="0"/>
      <dgm:spPr/>
    </dgm:pt>
    <dgm:pt modelId="{0F8B6475-3B7B-4597-BD1B-40B5D591698D}" type="pres">
      <dgm:prSet presAssocID="{24BFA9F9-4E46-4F3C-AD88-E52D4CF03C4B}" presName="parTx" presStyleLbl="revTx" presStyleIdx="0" presStyleCnt="5">
        <dgm:presLayoutVars>
          <dgm:chMax val="0"/>
          <dgm:chPref val="0"/>
        </dgm:presLayoutVars>
      </dgm:prSet>
      <dgm:spPr/>
    </dgm:pt>
    <dgm:pt modelId="{AC118862-0B77-4DE1-B832-E31417C60DCA}" type="pres">
      <dgm:prSet presAssocID="{A880A799-7DAD-48AC-912C-5D0752DA99FF}" presName="sibTrans" presStyleCnt="0"/>
      <dgm:spPr/>
    </dgm:pt>
    <dgm:pt modelId="{76F70B9C-06E1-4683-8AC0-E63BBBA6471D}" type="pres">
      <dgm:prSet presAssocID="{A8B1123D-DA83-466C-9F0C-2632505C0B82}" presName="compNode" presStyleCnt="0"/>
      <dgm:spPr/>
    </dgm:pt>
    <dgm:pt modelId="{FFF821AC-ABD6-4AD5-8C54-F0A0F481DFBD}" type="pres">
      <dgm:prSet presAssocID="{A8B1123D-DA83-466C-9F0C-2632505C0B82}" presName="bgRect" presStyleLbl="bgShp" presStyleIdx="1" presStyleCnt="5"/>
      <dgm:spPr/>
    </dgm:pt>
    <dgm:pt modelId="{C80777F1-2F61-4F3D-A700-8189717AF3AD}" type="pres">
      <dgm:prSet presAssocID="{A8B1123D-DA83-466C-9F0C-2632505C0B8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BF53BD39-F3B1-443C-B9A4-DA077D5F825D}" type="pres">
      <dgm:prSet presAssocID="{A8B1123D-DA83-466C-9F0C-2632505C0B82}" presName="spaceRect" presStyleCnt="0"/>
      <dgm:spPr/>
    </dgm:pt>
    <dgm:pt modelId="{9B794063-3649-4D36-BBB0-00563FE21961}" type="pres">
      <dgm:prSet presAssocID="{A8B1123D-DA83-466C-9F0C-2632505C0B82}" presName="parTx" presStyleLbl="revTx" presStyleIdx="1" presStyleCnt="5">
        <dgm:presLayoutVars>
          <dgm:chMax val="0"/>
          <dgm:chPref val="0"/>
        </dgm:presLayoutVars>
      </dgm:prSet>
      <dgm:spPr/>
    </dgm:pt>
    <dgm:pt modelId="{9A405078-62F2-4DDE-A46D-4F4770FB8B00}" type="pres">
      <dgm:prSet presAssocID="{82D6C2C3-1D7A-4C66-B736-17536E1DC319}" presName="sibTrans" presStyleCnt="0"/>
      <dgm:spPr/>
    </dgm:pt>
    <dgm:pt modelId="{DE31D1E6-8AEA-40F4-AF42-D0978F4DBBDE}" type="pres">
      <dgm:prSet presAssocID="{3A190D25-6DCA-4CED-A257-CECC103BB648}" presName="compNode" presStyleCnt="0"/>
      <dgm:spPr/>
    </dgm:pt>
    <dgm:pt modelId="{70242456-93B6-4850-8905-0C08A8BF8F25}" type="pres">
      <dgm:prSet presAssocID="{3A190D25-6DCA-4CED-A257-CECC103BB648}" presName="bgRect" presStyleLbl="bgShp" presStyleIdx="2" presStyleCnt="5"/>
      <dgm:spPr/>
    </dgm:pt>
    <dgm:pt modelId="{151539D8-7F44-4F77-8349-69B9C6AE0E92}" type="pres">
      <dgm:prSet presAssocID="{3A190D25-6DCA-4CED-A257-CECC103BB64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FB3CA1CA-D70D-4A6A-AA40-874FD83377FE}" type="pres">
      <dgm:prSet presAssocID="{3A190D25-6DCA-4CED-A257-CECC103BB648}" presName="spaceRect" presStyleCnt="0"/>
      <dgm:spPr/>
    </dgm:pt>
    <dgm:pt modelId="{A5C83533-9606-4EDC-A609-2A1362E1CDE0}" type="pres">
      <dgm:prSet presAssocID="{3A190D25-6DCA-4CED-A257-CECC103BB648}" presName="parTx" presStyleLbl="revTx" presStyleIdx="2" presStyleCnt="5">
        <dgm:presLayoutVars>
          <dgm:chMax val="0"/>
          <dgm:chPref val="0"/>
        </dgm:presLayoutVars>
      </dgm:prSet>
      <dgm:spPr/>
    </dgm:pt>
    <dgm:pt modelId="{85FDD101-5DE0-4967-8B95-C351009FCAD3}" type="pres">
      <dgm:prSet presAssocID="{80653F8C-202B-44E8-92A5-16455F2AA7D6}" presName="sibTrans" presStyleCnt="0"/>
      <dgm:spPr/>
    </dgm:pt>
    <dgm:pt modelId="{BCF9D5F6-AAA9-4A57-9C1C-80E56FA3FE8C}" type="pres">
      <dgm:prSet presAssocID="{08318565-07BD-4DD8-B1F4-5422D397E497}" presName="compNode" presStyleCnt="0"/>
      <dgm:spPr/>
    </dgm:pt>
    <dgm:pt modelId="{CF40B561-BEF4-4A75-8982-C3E898B86C0D}" type="pres">
      <dgm:prSet presAssocID="{08318565-07BD-4DD8-B1F4-5422D397E497}" presName="bgRect" presStyleLbl="bgShp" presStyleIdx="3" presStyleCnt="5"/>
      <dgm:spPr/>
    </dgm:pt>
    <dgm:pt modelId="{4C9998C2-E1E8-4324-9C03-D327F23A2062}" type="pres">
      <dgm:prSet presAssocID="{08318565-07BD-4DD8-B1F4-5422D397E49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9843396C-F7FB-408A-B49A-6E716BE5C903}" type="pres">
      <dgm:prSet presAssocID="{08318565-07BD-4DD8-B1F4-5422D397E497}" presName="spaceRect" presStyleCnt="0"/>
      <dgm:spPr/>
    </dgm:pt>
    <dgm:pt modelId="{AA807AC3-F226-4903-AE5E-3006879C1F31}" type="pres">
      <dgm:prSet presAssocID="{08318565-07BD-4DD8-B1F4-5422D397E497}" presName="parTx" presStyleLbl="revTx" presStyleIdx="3" presStyleCnt="5">
        <dgm:presLayoutVars>
          <dgm:chMax val="0"/>
          <dgm:chPref val="0"/>
        </dgm:presLayoutVars>
      </dgm:prSet>
      <dgm:spPr/>
    </dgm:pt>
    <dgm:pt modelId="{6BB68590-8566-4D84-8516-7DFB4CA3C80C}" type="pres">
      <dgm:prSet presAssocID="{8C28030B-2632-4F1A-9FBC-31BE48A61D22}" presName="sibTrans" presStyleCnt="0"/>
      <dgm:spPr/>
    </dgm:pt>
    <dgm:pt modelId="{DEF20026-7DCD-4FDF-A98E-74AB6D349274}" type="pres">
      <dgm:prSet presAssocID="{BC03C7AA-73D5-4210-ACA5-6DE4B9D77064}" presName="compNode" presStyleCnt="0"/>
      <dgm:spPr/>
    </dgm:pt>
    <dgm:pt modelId="{BDE4C3D7-D61C-44F2-8925-F1751C14B265}" type="pres">
      <dgm:prSet presAssocID="{BC03C7AA-73D5-4210-ACA5-6DE4B9D77064}" presName="bgRect" presStyleLbl="bgShp" presStyleIdx="4" presStyleCnt="5"/>
      <dgm:spPr/>
    </dgm:pt>
    <dgm:pt modelId="{AF7BFEA7-7E62-4B8F-8837-EF7AF3BF267B}" type="pres">
      <dgm:prSet presAssocID="{BC03C7AA-73D5-4210-ACA5-6DE4B9D7706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List"/>
        </a:ext>
      </dgm:extLst>
    </dgm:pt>
    <dgm:pt modelId="{12B1CBF7-32FF-40E7-B4A4-DEE3E55A84E9}" type="pres">
      <dgm:prSet presAssocID="{BC03C7AA-73D5-4210-ACA5-6DE4B9D77064}" presName="spaceRect" presStyleCnt="0"/>
      <dgm:spPr/>
    </dgm:pt>
    <dgm:pt modelId="{13F69782-05FE-4EA7-A428-D413328784C2}" type="pres">
      <dgm:prSet presAssocID="{BC03C7AA-73D5-4210-ACA5-6DE4B9D77064}" presName="parTx" presStyleLbl="revTx" presStyleIdx="4" presStyleCnt="5">
        <dgm:presLayoutVars>
          <dgm:chMax val="0"/>
          <dgm:chPref val="0"/>
        </dgm:presLayoutVars>
      </dgm:prSet>
      <dgm:spPr/>
    </dgm:pt>
  </dgm:ptLst>
  <dgm:cxnLst>
    <dgm:cxn modelId="{4E9DFA18-F79D-468C-BAAD-A5225B6A8393}" srcId="{EA86CC7C-883F-4CA6-B8C4-CAF77AA836D5}" destId="{24BFA9F9-4E46-4F3C-AD88-E52D4CF03C4B}" srcOrd="0" destOrd="0" parTransId="{970D8EA1-9D71-4B87-B028-4F061ECF9FD0}" sibTransId="{A880A799-7DAD-48AC-912C-5D0752DA99FF}"/>
    <dgm:cxn modelId="{AD48F724-AA2B-4090-82EA-F64D878B6891}" srcId="{EA86CC7C-883F-4CA6-B8C4-CAF77AA836D5}" destId="{BC03C7AA-73D5-4210-ACA5-6DE4B9D77064}" srcOrd="4" destOrd="0" parTransId="{2646F4DB-A1C5-4CED-9D57-E34322BFF6BF}" sibTransId="{8A87F8ED-CD55-474E-BEE7-A62DD67F36DF}"/>
    <dgm:cxn modelId="{F593F434-1A3C-4D69-94D3-759E8CE96D2B}" type="presOf" srcId="{A8B1123D-DA83-466C-9F0C-2632505C0B82}" destId="{9B794063-3649-4D36-BBB0-00563FE21961}" srcOrd="0" destOrd="0" presId="urn:microsoft.com/office/officeart/2018/2/layout/IconVerticalSolidList"/>
    <dgm:cxn modelId="{89BC073C-E75C-4F34-A408-9E25525247AF}" type="presOf" srcId="{3A190D25-6DCA-4CED-A257-CECC103BB648}" destId="{A5C83533-9606-4EDC-A609-2A1362E1CDE0}" srcOrd="0" destOrd="0" presId="urn:microsoft.com/office/officeart/2018/2/layout/IconVerticalSolidList"/>
    <dgm:cxn modelId="{DF434761-6FF4-4EDD-B016-9C9DAA226F9A}" type="presOf" srcId="{24BFA9F9-4E46-4F3C-AD88-E52D4CF03C4B}" destId="{0F8B6475-3B7B-4597-BD1B-40B5D591698D}" srcOrd="0" destOrd="0" presId="urn:microsoft.com/office/officeart/2018/2/layout/IconVerticalSolidList"/>
    <dgm:cxn modelId="{764EF964-26DC-4421-8F32-0260DC0B7686}" srcId="{EA86CC7C-883F-4CA6-B8C4-CAF77AA836D5}" destId="{08318565-07BD-4DD8-B1F4-5422D397E497}" srcOrd="3" destOrd="0" parTransId="{18B39169-CF41-4F57-860E-913243056F16}" sibTransId="{8C28030B-2632-4F1A-9FBC-31BE48A61D22}"/>
    <dgm:cxn modelId="{930E087B-08EA-47D7-87A5-445712DDF63A}" srcId="{EA86CC7C-883F-4CA6-B8C4-CAF77AA836D5}" destId="{A8B1123D-DA83-466C-9F0C-2632505C0B82}" srcOrd="1" destOrd="0" parTransId="{F27A7D97-1A3C-44D0-B60C-26AAB0566582}" sibTransId="{82D6C2C3-1D7A-4C66-B736-17536E1DC319}"/>
    <dgm:cxn modelId="{C3CA4D83-FF17-48AA-AADF-2612709B9417}" type="presOf" srcId="{BC03C7AA-73D5-4210-ACA5-6DE4B9D77064}" destId="{13F69782-05FE-4EA7-A428-D413328784C2}" srcOrd="0" destOrd="0" presId="urn:microsoft.com/office/officeart/2018/2/layout/IconVerticalSolidList"/>
    <dgm:cxn modelId="{CE87EEA1-DFEF-4F3F-9377-5CC0A08894AC}" type="presOf" srcId="{08318565-07BD-4DD8-B1F4-5422D397E497}" destId="{AA807AC3-F226-4903-AE5E-3006879C1F31}" srcOrd="0" destOrd="0" presId="urn:microsoft.com/office/officeart/2018/2/layout/IconVerticalSolidList"/>
    <dgm:cxn modelId="{2DB951AA-F43C-4771-8AA0-0643FB85041B}" srcId="{EA86CC7C-883F-4CA6-B8C4-CAF77AA836D5}" destId="{3A190D25-6DCA-4CED-A257-CECC103BB648}" srcOrd="2" destOrd="0" parTransId="{9B890D2F-17FF-4E03-9396-55C53F407423}" sibTransId="{80653F8C-202B-44E8-92A5-16455F2AA7D6}"/>
    <dgm:cxn modelId="{393DA3D9-346F-4832-8A9E-EBBE3A10585F}" type="presOf" srcId="{EA86CC7C-883F-4CA6-B8C4-CAF77AA836D5}" destId="{B632F1B5-B480-496E-B449-1D932063F113}" srcOrd="0" destOrd="0" presId="urn:microsoft.com/office/officeart/2018/2/layout/IconVerticalSolidList"/>
    <dgm:cxn modelId="{FC4F37B3-D912-4601-A671-F83C62FEBB6F}" type="presParOf" srcId="{B632F1B5-B480-496E-B449-1D932063F113}" destId="{54645BE6-9144-4AD1-A73B-D889DC12528B}" srcOrd="0" destOrd="0" presId="urn:microsoft.com/office/officeart/2018/2/layout/IconVerticalSolidList"/>
    <dgm:cxn modelId="{680407F3-DA80-4C29-A096-F9C4410A72EB}" type="presParOf" srcId="{54645BE6-9144-4AD1-A73B-D889DC12528B}" destId="{ECB72490-1B8B-4782-8787-B41B96700837}" srcOrd="0" destOrd="0" presId="urn:microsoft.com/office/officeart/2018/2/layout/IconVerticalSolidList"/>
    <dgm:cxn modelId="{A2BA66A3-63EA-4780-A2FD-F6CAECDEF7E3}" type="presParOf" srcId="{54645BE6-9144-4AD1-A73B-D889DC12528B}" destId="{B689E981-0EB7-434D-9335-B619844952B7}" srcOrd="1" destOrd="0" presId="urn:microsoft.com/office/officeart/2018/2/layout/IconVerticalSolidList"/>
    <dgm:cxn modelId="{40A53C2E-0680-45DC-95DE-A810C9B93E26}" type="presParOf" srcId="{54645BE6-9144-4AD1-A73B-D889DC12528B}" destId="{7332CCFA-4918-4BC8-8E3B-A6B8A3C6FEC5}" srcOrd="2" destOrd="0" presId="urn:microsoft.com/office/officeart/2018/2/layout/IconVerticalSolidList"/>
    <dgm:cxn modelId="{017EEFB6-1673-4A31-ADCD-721B1A300E13}" type="presParOf" srcId="{54645BE6-9144-4AD1-A73B-D889DC12528B}" destId="{0F8B6475-3B7B-4597-BD1B-40B5D591698D}" srcOrd="3" destOrd="0" presId="urn:microsoft.com/office/officeart/2018/2/layout/IconVerticalSolidList"/>
    <dgm:cxn modelId="{49475181-929D-4F2F-80FE-689E9BDB1A96}" type="presParOf" srcId="{B632F1B5-B480-496E-B449-1D932063F113}" destId="{AC118862-0B77-4DE1-B832-E31417C60DCA}" srcOrd="1" destOrd="0" presId="urn:microsoft.com/office/officeart/2018/2/layout/IconVerticalSolidList"/>
    <dgm:cxn modelId="{D869B741-C447-4926-A9B8-2DE16518C46E}" type="presParOf" srcId="{B632F1B5-B480-496E-B449-1D932063F113}" destId="{76F70B9C-06E1-4683-8AC0-E63BBBA6471D}" srcOrd="2" destOrd="0" presId="urn:microsoft.com/office/officeart/2018/2/layout/IconVerticalSolidList"/>
    <dgm:cxn modelId="{B13D5C02-3A0C-4C98-9440-62172F106B02}" type="presParOf" srcId="{76F70B9C-06E1-4683-8AC0-E63BBBA6471D}" destId="{FFF821AC-ABD6-4AD5-8C54-F0A0F481DFBD}" srcOrd="0" destOrd="0" presId="urn:microsoft.com/office/officeart/2018/2/layout/IconVerticalSolidList"/>
    <dgm:cxn modelId="{175A581D-E2F3-429A-8856-82DF71F21951}" type="presParOf" srcId="{76F70B9C-06E1-4683-8AC0-E63BBBA6471D}" destId="{C80777F1-2F61-4F3D-A700-8189717AF3AD}" srcOrd="1" destOrd="0" presId="urn:microsoft.com/office/officeart/2018/2/layout/IconVerticalSolidList"/>
    <dgm:cxn modelId="{8A13A1E8-6D00-4CF5-8E19-8069E6FAC591}" type="presParOf" srcId="{76F70B9C-06E1-4683-8AC0-E63BBBA6471D}" destId="{BF53BD39-F3B1-443C-B9A4-DA077D5F825D}" srcOrd="2" destOrd="0" presId="urn:microsoft.com/office/officeart/2018/2/layout/IconVerticalSolidList"/>
    <dgm:cxn modelId="{E08D9707-6A24-45C8-9B55-B58A29A9708E}" type="presParOf" srcId="{76F70B9C-06E1-4683-8AC0-E63BBBA6471D}" destId="{9B794063-3649-4D36-BBB0-00563FE21961}" srcOrd="3" destOrd="0" presId="urn:microsoft.com/office/officeart/2018/2/layout/IconVerticalSolidList"/>
    <dgm:cxn modelId="{19F8DCE7-24E4-48C7-8F4F-758F0531E29B}" type="presParOf" srcId="{B632F1B5-B480-496E-B449-1D932063F113}" destId="{9A405078-62F2-4DDE-A46D-4F4770FB8B00}" srcOrd="3" destOrd="0" presId="urn:microsoft.com/office/officeart/2018/2/layout/IconVerticalSolidList"/>
    <dgm:cxn modelId="{AECCDB91-7271-4116-988E-48E5F35A67DE}" type="presParOf" srcId="{B632F1B5-B480-496E-B449-1D932063F113}" destId="{DE31D1E6-8AEA-40F4-AF42-D0978F4DBBDE}" srcOrd="4" destOrd="0" presId="urn:microsoft.com/office/officeart/2018/2/layout/IconVerticalSolidList"/>
    <dgm:cxn modelId="{A4D471A2-C975-49E2-A4E2-B41F931FC5E0}" type="presParOf" srcId="{DE31D1E6-8AEA-40F4-AF42-D0978F4DBBDE}" destId="{70242456-93B6-4850-8905-0C08A8BF8F25}" srcOrd="0" destOrd="0" presId="urn:microsoft.com/office/officeart/2018/2/layout/IconVerticalSolidList"/>
    <dgm:cxn modelId="{6D7E6363-5CB6-4F44-9B8A-EC7B09957902}" type="presParOf" srcId="{DE31D1E6-8AEA-40F4-AF42-D0978F4DBBDE}" destId="{151539D8-7F44-4F77-8349-69B9C6AE0E92}" srcOrd="1" destOrd="0" presId="urn:microsoft.com/office/officeart/2018/2/layout/IconVerticalSolidList"/>
    <dgm:cxn modelId="{C1378DCA-203C-49B6-B0EE-7063828B1EA0}" type="presParOf" srcId="{DE31D1E6-8AEA-40F4-AF42-D0978F4DBBDE}" destId="{FB3CA1CA-D70D-4A6A-AA40-874FD83377FE}" srcOrd="2" destOrd="0" presId="urn:microsoft.com/office/officeart/2018/2/layout/IconVerticalSolidList"/>
    <dgm:cxn modelId="{D2316595-9218-4E53-A21B-48EF56A09F93}" type="presParOf" srcId="{DE31D1E6-8AEA-40F4-AF42-D0978F4DBBDE}" destId="{A5C83533-9606-4EDC-A609-2A1362E1CDE0}" srcOrd="3" destOrd="0" presId="urn:microsoft.com/office/officeart/2018/2/layout/IconVerticalSolidList"/>
    <dgm:cxn modelId="{B6356553-FB7E-47B6-A486-7F7EF1E2029D}" type="presParOf" srcId="{B632F1B5-B480-496E-B449-1D932063F113}" destId="{85FDD101-5DE0-4967-8B95-C351009FCAD3}" srcOrd="5" destOrd="0" presId="urn:microsoft.com/office/officeart/2018/2/layout/IconVerticalSolidList"/>
    <dgm:cxn modelId="{7C2B8656-8719-4B7A-841E-3E4A55528DD2}" type="presParOf" srcId="{B632F1B5-B480-496E-B449-1D932063F113}" destId="{BCF9D5F6-AAA9-4A57-9C1C-80E56FA3FE8C}" srcOrd="6" destOrd="0" presId="urn:microsoft.com/office/officeart/2018/2/layout/IconVerticalSolidList"/>
    <dgm:cxn modelId="{9C7EC52C-61A0-4ABC-AC17-B18E7965DBFE}" type="presParOf" srcId="{BCF9D5F6-AAA9-4A57-9C1C-80E56FA3FE8C}" destId="{CF40B561-BEF4-4A75-8982-C3E898B86C0D}" srcOrd="0" destOrd="0" presId="urn:microsoft.com/office/officeart/2018/2/layout/IconVerticalSolidList"/>
    <dgm:cxn modelId="{6ECE9519-9C03-4DF7-A847-D6DE3D415107}" type="presParOf" srcId="{BCF9D5F6-AAA9-4A57-9C1C-80E56FA3FE8C}" destId="{4C9998C2-E1E8-4324-9C03-D327F23A2062}" srcOrd="1" destOrd="0" presId="urn:microsoft.com/office/officeart/2018/2/layout/IconVerticalSolidList"/>
    <dgm:cxn modelId="{17915B7F-9990-4ABC-B6F3-451753824D38}" type="presParOf" srcId="{BCF9D5F6-AAA9-4A57-9C1C-80E56FA3FE8C}" destId="{9843396C-F7FB-408A-B49A-6E716BE5C903}" srcOrd="2" destOrd="0" presId="urn:microsoft.com/office/officeart/2018/2/layout/IconVerticalSolidList"/>
    <dgm:cxn modelId="{2FCCFD9C-F909-4218-A186-BE65BAD186B9}" type="presParOf" srcId="{BCF9D5F6-AAA9-4A57-9C1C-80E56FA3FE8C}" destId="{AA807AC3-F226-4903-AE5E-3006879C1F31}" srcOrd="3" destOrd="0" presId="urn:microsoft.com/office/officeart/2018/2/layout/IconVerticalSolidList"/>
    <dgm:cxn modelId="{C5A7DFE1-0AFA-4505-B69D-88CADFE9D8F0}" type="presParOf" srcId="{B632F1B5-B480-496E-B449-1D932063F113}" destId="{6BB68590-8566-4D84-8516-7DFB4CA3C80C}" srcOrd="7" destOrd="0" presId="urn:microsoft.com/office/officeart/2018/2/layout/IconVerticalSolidList"/>
    <dgm:cxn modelId="{6D1752C4-B331-453A-A61E-C6E8879A60FC}" type="presParOf" srcId="{B632F1B5-B480-496E-B449-1D932063F113}" destId="{DEF20026-7DCD-4FDF-A98E-74AB6D349274}" srcOrd="8" destOrd="0" presId="urn:microsoft.com/office/officeart/2018/2/layout/IconVerticalSolidList"/>
    <dgm:cxn modelId="{675CEFFF-D45A-463C-9016-FB87F79B9ACC}" type="presParOf" srcId="{DEF20026-7DCD-4FDF-A98E-74AB6D349274}" destId="{BDE4C3D7-D61C-44F2-8925-F1751C14B265}" srcOrd="0" destOrd="0" presId="urn:microsoft.com/office/officeart/2018/2/layout/IconVerticalSolidList"/>
    <dgm:cxn modelId="{E554D705-0A00-480B-AD6F-31FA1244590A}" type="presParOf" srcId="{DEF20026-7DCD-4FDF-A98E-74AB6D349274}" destId="{AF7BFEA7-7E62-4B8F-8837-EF7AF3BF267B}" srcOrd="1" destOrd="0" presId="urn:microsoft.com/office/officeart/2018/2/layout/IconVerticalSolidList"/>
    <dgm:cxn modelId="{132D4EB6-E164-435B-AA70-61C4A0493236}" type="presParOf" srcId="{DEF20026-7DCD-4FDF-A98E-74AB6D349274}" destId="{12B1CBF7-32FF-40E7-B4A4-DEE3E55A84E9}" srcOrd="2" destOrd="0" presId="urn:microsoft.com/office/officeart/2018/2/layout/IconVerticalSolidList"/>
    <dgm:cxn modelId="{C11B19D0-9693-48C3-84E7-DFCB8C0EB25B}" type="presParOf" srcId="{DEF20026-7DCD-4FDF-A98E-74AB6D349274}" destId="{13F69782-05FE-4EA7-A428-D413328784C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D7DD61-39EC-4FC2-A4ED-DFA035EFEC79}"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F5D17970-9129-4586-A0DA-3EF5D955C5BF}">
      <dgm:prSet/>
      <dgm:spPr/>
      <dgm:t>
        <a:bodyPr/>
        <a:lstStyle/>
        <a:p>
          <a:r>
            <a:rPr lang="en-IN" b="1"/>
            <a:t>Standardization of Numerical Features:</a:t>
          </a:r>
          <a:br>
            <a:rPr lang="en-IN"/>
          </a:br>
          <a:r>
            <a:rPr lang="en-IN"/>
            <a:t>Used StandardScaler to scale numerical features, ensuring they all fall within the same range. This is important for models like linear regression or KNN, where features with larger scales could dominate the model's performance.</a:t>
          </a:r>
          <a:endParaRPr lang="en-US"/>
        </a:p>
      </dgm:t>
    </dgm:pt>
    <dgm:pt modelId="{BAA37DFE-A226-4566-AB6B-7DE96AAA22F2}" type="parTrans" cxnId="{3318DB5C-5323-4B9B-88A3-BB7C1602799B}">
      <dgm:prSet/>
      <dgm:spPr/>
      <dgm:t>
        <a:bodyPr/>
        <a:lstStyle/>
        <a:p>
          <a:endParaRPr lang="en-US"/>
        </a:p>
      </dgm:t>
    </dgm:pt>
    <dgm:pt modelId="{A489EA82-E64F-43D9-A0DA-5E914518B571}" type="sibTrans" cxnId="{3318DB5C-5323-4B9B-88A3-BB7C1602799B}">
      <dgm:prSet/>
      <dgm:spPr/>
      <dgm:t>
        <a:bodyPr/>
        <a:lstStyle/>
        <a:p>
          <a:endParaRPr lang="en-US"/>
        </a:p>
      </dgm:t>
    </dgm:pt>
    <dgm:pt modelId="{ACD63606-1D32-4790-91B9-7948D199CE66}">
      <dgm:prSet/>
      <dgm:spPr/>
      <dgm:t>
        <a:bodyPr/>
        <a:lstStyle/>
        <a:p>
          <a:r>
            <a:rPr lang="en-IN" b="1"/>
            <a:t>Label Encoding for Categorical Features:</a:t>
          </a:r>
          <a:br>
            <a:rPr lang="en-IN"/>
          </a:br>
          <a:r>
            <a:rPr lang="en-IN"/>
            <a:t>Applied Label Encoding to categorical features, which converts each category into a unique numerical value. This method avoids the dimensionality problem associated with techniques like one-hot encoding, ensuring a simpler and more efficient representation of categorical variables.</a:t>
          </a:r>
          <a:endParaRPr lang="en-US"/>
        </a:p>
      </dgm:t>
    </dgm:pt>
    <dgm:pt modelId="{02F3D80C-ACD9-47C9-A9E3-E693273878DF}" type="parTrans" cxnId="{4A7A605C-70C0-4593-A3AE-29C149B68D52}">
      <dgm:prSet/>
      <dgm:spPr/>
      <dgm:t>
        <a:bodyPr/>
        <a:lstStyle/>
        <a:p>
          <a:endParaRPr lang="en-US"/>
        </a:p>
      </dgm:t>
    </dgm:pt>
    <dgm:pt modelId="{088FAA21-211E-47E3-B847-D1FC132D1855}" type="sibTrans" cxnId="{4A7A605C-70C0-4593-A3AE-29C149B68D52}">
      <dgm:prSet/>
      <dgm:spPr/>
      <dgm:t>
        <a:bodyPr/>
        <a:lstStyle/>
        <a:p>
          <a:endParaRPr lang="en-US"/>
        </a:p>
      </dgm:t>
    </dgm:pt>
    <dgm:pt modelId="{998A8A1A-8FAE-4718-B7F5-9EEAB3B930C5}">
      <dgm:prSet/>
      <dgm:spPr/>
      <dgm:t>
        <a:bodyPr/>
        <a:lstStyle/>
        <a:p>
          <a:r>
            <a:rPr lang="en-IN" b="1"/>
            <a:t>Data Readiness for Model Training:</a:t>
          </a:r>
          <a:br>
            <a:rPr lang="en-IN"/>
          </a:br>
          <a:r>
            <a:rPr lang="en-IN"/>
            <a:t>With the numerical features standardized and categorical features encoded, the dataset is now clean and transformed, making it ready for model training to identify crime hotspots effectively.</a:t>
          </a:r>
          <a:endParaRPr lang="en-US"/>
        </a:p>
      </dgm:t>
    </dgm:pt>
    <dgm:pt modelId="{B3B1C828-69BD-4558-80F1-06C3B5AB8EE3}" type="parTrans" cxnId="{FEDC4471-3988-4CAA-9349-EF1C5685DD0A}">
      <dgm:prSet/>
      <dgm:spPr/>
      <dgm:t>
        <a:bodyPr/>
        <a:lstStyle/>
        <a:p>
          <a:endParaRPr lang="en-US"/>
        </a:p>
      </dgm:t>
    </dgm:pt>
    <dgm:pt modelId="{712AAF0A-09AC-4615-AB11-F8947DB796B1}" type="sibTrans" cxnId="{FEDC4471-3988-4CAA-9349-EF1C5685DD0A}">
      <dgm:prSet/>
      <dgm:spPr/>
      <dgm:t>
        <a:bodyPr/>
        <a:lstStyle/>
        <a:p>
          <a:endParaRPr lang="en-US"/>
        </a:p>
      </dgm:t>
    </dgm:pt>
    <dgm:pt modelId="{77C07652-AEB4-6C45-878F-CB1714B53953}" type="pres">
      <dgm:prSet presAssocID="{E0D7DD61-39EC-4FC2-A4ED-DFA035EFEC79}" presName="vert0" presStyleCnt="0">
        <dgm:presLayoutVars>
          <dgm:dir/>
          <dgm:animOne val="branch"/>
          <dgm:animLvl val="lvl"/>
        </dgm:presLayoutVars>
      </dgm:prSet>
      <dgm:spPr/>
    </dgm:pt>
    <dgm:pt modelId="{D49710A3-CB1E-AB42-8908-333C41069B3F}" type="pres">
      <dgm:prSet presAssocID="{F5D17970-9129-4586-A0DA-3EF5D955C5BF}" presName="thickLine" presStyleLbl="alignNode1" presStyleIdx="0" presStyleCnt="3"/>
      <dgm:spPr/>
    </dgm:pt>
    <dgm:pt modelId="{5A585C02-88AA-0748-9F57-272B08458FD6}" type="pres">
      <dgm:prSet presAssocID="{F5D17970-9129-4586-A0DA-3EF5D955C5BF}" presName="horz1" presStyleCnt="0"/>
      <dgm:spPr/>
    </dgm:pt>
    <dgm:pt modelId="{5C4E6FDC-B974-BE44-BC8B-9C67981A2E6D}" type="pres">
      <dgm:prSet presAssocID="{F5D17970-9129-4586-A0DA-3EF5D955C5BF}" presName="tx1" presStyleLbl="revTx" presStyleIdx="0" presStyleCnt="3"/>
      <dgm:spPr/>
    </dgm:pt>
    <dgm:pt modelId="{D2058429-5B47-DA4A-B0DC-9F1587A90830}" type="pres">
      <dgm:prSet presAssocID="{F5D17970-9129-4586-A0DA-3EF5D955C5BF}" presName="vert1" presStyleCnt="0"/>
      <dgm:spPr/>
    </dgm:pt>
    <dgm:pt modelId="{4BC94A71-8B46-4541-9F6C-CFCBF578BA73}" type="pres">
      <dgm:prSet presAssocID="{ACD63606-1D32-4790-91B9-7948D199CE66}" presName="thickLine" presStyleLbl="alignNode1" presStyleIdx="1" presStyleCnt="3"/>
      <dgm:spPr/>
    </dgm:pt>
    <dgm:pt modelId="{947B3922-810E-5849-BF23-6D64031A4D3C}" type="pres">
      <dgm:prSet presAssocID="{ACD63606-1D32-4790-91B9-7948D199CE66}" presName="horz1" presStyleCnt="0"/>
      <dgm:spPr/>
    </dgm:pt>
    <dgm:pt modelId="{F95C6AAA-7A4E-8C4C-8ACD-9BE211AFAC1B}" type="pres">
      <dgm:prSet presAssocID="{ACD63606-1D32-4790-91B9-7948D199CE66}" presName="tx1" presStyleLbl="revTx" presStyleIdx="1" presStyleCnt="3"/>
      <dgm:spPr/>
    </dgm:pt>
    <dgm:pt modelId="{D80CD436-1B65-A24C-B1EF-522BD03B14D0}" type="pres">
      <dgm:prSet presAssocID="{ACD63606-1D32-4790-91B9-7948D199CE66}" presName="vert1" presStyleCnt="0"/>
      <dgm:spPr/>
    </dgm:pt>
    <dgm:pt modelId="{C0FCB889-E668-9D4A-ABBD-0938C0E1684F}" type="pres">
      <dgm:prSet presAssocID="{998A8A1A-8FAE-4718-B7F5-9EEAB3B930C5}" presName="thickLine" presStyleLbl="alignNode1" presStyleIdx="2" presStyleCnt="3"/>
      <dgm:spPr/>
    </dgm:pt>
    <dgm:pt modelId="{01198AA8-E177-F34A-B4FD-8C9BEF618927}" type="pres">
      <dgm:prSet presAssocID="{998A8A1A-8FAE-4718-B7F5-9EEAB3B930C5}" presName="horz1" presStyleCnt="0"/>
      <dgm:spPr/>
    </dgm:pt>
    <dgm:pt modelId="{A47CD659-FE90-4F40-83AF-EBBFC0779A9F}" type="pres">
      <dgm:prSet presAssocID="{998A8A1A-8FAE-4718-B7F5-9EEAB3B930C5}" presName="tx1" presStyleLbl="revTx" presStyleIdx="2" presStyleCnt="3"/>
      <dgm:spPr/>
    </dgm:pt>
    <dgm:pt modelId="{FDD7300A-8A3F-644E-857B-7030C817E5B6}" type="pres">
      <dgm:prSet presAssocID="{998A8A1A-8FAE-4718-B7F5-9EEAB3B930C5}" presName="vert1" presStyleCnt="0"/>
      <dgm:spPr/>
    </dgm:pt>
  </dgm:ptLst>
  <dgm:cxnLst>
    <dgm:cxn modelId="{4A7A605C-70C0-4593-A3AE-29C149B68D52}" srcId="{E0D7DD61-39EC-4FC2-A4ED-DFA035EFEC79}" destId="{ACD63606-1D32-4790-91B9-7948D199CE66}" srcOrd="1" destOrd="0" parTransId="{02F3D80C-ACD9-47C9-A9E3-E693273878DF}" sibTransId="{088FAA21-211E-47E3-B847-D1FC132D1855}"/>
    <dgm:cxn modelId="{3318DB5C-5323-4B9B-88A3-BB7C1602799B}" srcId="{E0D7DD61-39EC-4FC2-A4ED-DFA035EFEC79}" destId="{F5D17970-9129-4586-A0DA-3EF5D955C5BF}" srcOrd="0" destOrd="0" parTransId="{BAA37DFE-A226-4566-AB6B-7DE96AAA22F2}" sibTransId="{A489EA82-E64F-43D9-A0DA-5E914518B571}"/>
    <dgm:cxn modelId="{FEDC4471-3988-4CAA-9349-EF1C5685DD0A}" srcId="{E0D7DD61-39EC-4FC2-A4ED-DFA035EFEC79}" destId="{998A8A1A-8FAE-4718-B7F5-9EEAB3B930C5}" srcOrd="2" destOrd="0" parTransId="{B3B1C828-69BD-4558-80F1-06C3B5AB8EE3}" sibTransId="{712AAF0A-09AC-4615-AB11-F8947DB796B1}"/>
    <dgm:cxn modelId="{3B910D7A-086E-9E4F-93BE-7F418BCF1D17}" type="presOf" srcId="{F5D17970-9129-4586-A0DA-3EF5D955C5BF}" destId="{5C4E6FDC-B974-BE44-BC8B-9C67981A2E6D}" srcOrd="0" destOrd="0" presId="urn:microsoft.com/office/officeart/2008/layout/LinedList"/>
    <dgm:cxn modelId="{0A221A88-498C-8040-9513-75FD533CEF9E}" type="presOf" srcId="{998A8A1A-8FAE-4718-B7F5-9EEAB3B930C5}" destId="{A47CD659-FE90-4F40-83AF-EBBFC0779A9F}" srcOrd="0" destOrd="0" presId="urn:microsoft.com/office/officeart/2008/layout/LinedList"/>
    <dgm:cxn modelId="{5E60D2AF-DAF4-A14A-9C64-9078D36954D1}" type="presOf" srcId="{E0D7DD61-39EC-4FC2-A4ED-DFA035EFEC79}" destId="{77C07652-AEB4-6C45-878F-CB1714B53953}" srcOrd="0" destOrd="0" presId="urn:microsoft.com/office/officeart/2008/layout/LinedList"/>
    <dgm:cxn modelId="{BD4B77EB-C9E9-C44E-B25F-AA182B1956E1}" type="presOf" srcId="{ACD63606-1D32-4790-91B9-7948D199CE66}" destId="{F95C6AAA-7A4E-8C4C-8ACD-9BE211AFAC1B}" srcOrd="0" destOrd="0" presId="urn:microsoft.com/office/officeart/2008/layout/LinedList"/>
    <dgm:cxn modelId="{FA56738C-9952-0048-9A33-D82D11C35AD4}" type="presParOf" srcId="{77C07652-AEB4-6C45-878F-CB1714B53953}" destId="{D49710A3-CB1E-AB42-8908-333C41069B3F}" srcOrd="0" destOrd="0" presId="urn:microsoft.com/office/officeart/2008/layout/LinedList"/>
    <dgm:cxn modelId="{1C9D5607-7607-0346-95F3-76F5F9D2B4C2}" type="presParOf" srcId="{77C07652-AEB4-6C45-878F-CB1714B53953}" destId="{5A585C02-88AA-0748-9F57-272B08458FD6}" srcOrd="1" destOrd="0" presId="urn:microsoft.com/office/officeart/2008/layout/LinedList"/>
    <dgm:cxn modelId="{052A8E2D-7343-164A-8128-8058DD38E38B}" type="presParOf" srcId="{5A585C02-88AA-0748-9F57-272B08458FD6}" destId="{5C4E6FDC-B974-BE44-BC8B-9C67981A2E6D}" srcOrd="0" destOrd="0" presId="urn:microsoft.com/office/officeart/2008/layout/LinedList"/>
    <dgm:cxn modelId="{DE3AA9B5-9883-5446-9895-26CB4D12B2B4}" type="presParOf" srcId="{5A585C02-88AA-0748-9F57-272B08458FD6}" destId="{D2058429-5B47-DA4A-B0DC-9F1587A90830}" srcOrd="1" destOrd="0" presId="urn:microsoft.com/office/officeart/2008/layout/LinedList"/>
    <dgm:cxn modelId="{06BE6CA8-0FCC-AC4E-848D-DDE023C9EF71}" type="presParOf" srcId="{77C07652-AEB4-6C45-878F-CB1714B53953}" destId="{4BC94A71-8B46-4541-9F6C-CFCBF578BA73}" srcOrd="2" destOrd="0" presId="urn:microsoft.com/office/officeart/2008/layout/LinedList"/>
    <dgm:cxn modelId="{93F19314-986A-AF4D-83F5-AA37674071E4}" type="presParOf" srcId="{77C07652-AEB4-6C45-878F-CB1714B53953}" destId="{947B3922-810E-5849-BF23-6D64031A4D3C}" srcOrd="3" destOrd="0" presId="urn:microsoft.com/office/officeart/2008/layout/LinedList"/>
    <dgm:cxn modelId="{0C5AB440-4E65-9941-B098-644A8BDD26C1}" type="presParOf" srcId="{947B3922-810E-5849-BF23-6D64031A4D3C}" destId="{F95C6AAA-7A4E-8C4C-8ACD-9BE211AFAC1B}" srcOrd="0" destOrd="0" presId="urn:microsoft.com/office/officeart/2008/layout/LinedList"/>
    <dgm:cxn modelId="{01A32D4F-9D9C-8846-A1D4-7D675A252D6D}" type="presParOf" srcId="{947B3922-810E-5849-BF23-6D64031A4D3C}" destId="{D80CD436-1B65-A24C-B1EF-522BD03B14D0}" srcOrd="1" destOrd="0" presId="urn:microsoft.com/office/officeart/2008/layout/LinedList"/>
    <dgm:cxn modelId="{A4B80469-9599-394E-B378-2C126E0234DF}" type="presParOf" srcId="{77C07652-AEB4-6C45-878F-CB1714B53953}" destId="{C0FCB889-E668-9D4A-ABBD-0938C0E1684F}" srcOrd="4" destOrd="0" presId="urn:microsoft.com/office/officeart/2008/layout/LinedList"/>
    <dgm:cxn modelId="{D60CA150-A59F-434A-8273-1DD377C8890B}" type="presParOf" srcId="{77C07652-AEB4-6C45-878F-CB1714B53953}" destId="{01198AA8-E177-F34A-B4FD-8C9BEF618927}" srcOrd="5" destOrd="0" presId="urn:microsoft.com/office/officeart/2008/layout/LinedList"/>
    <dgm:cxn modelId="{58C8FD03-4E3F-1E49-89E7-9B08DD40B082}" type="presParOf" srcId="{01198AA8-E177-F34A-B4FD-8C9BEF618927}" destId="{A47CD659-FE90-4F40-83AF-EBBFC0779A9F}" srcOrd="0" destOrd="0" presId="urn:microsoft.com/office/officeart/2008/layout/LinedList"/>
    <dgm:cxn modelId="{C9F08019-CE82-9842-B291-F1E2A2488950}" type="presParOf" srcId="{01198AA8-E177-F34A-B4FD-8C9BEF618927}" destId="{FDD7300A-8A3F-644E-857B-7030C817E5B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72490-1B8B-4782-8787-B41B96700837}">
      <dsp:nvSpPr>
        <dsp:cNvPr id="0" name=""/>
        <dsp:cNvSpPr/>
      </dsp:nvSpPr>
      <dsp:spPr>
        <a:xfrm>
          <a:off x="0" y="4169"/>
          <a:ext cx="5980170" cy="8881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89E981-0EB7-434D-9335-B619844952B7}">
      <dsp:nvSpPr>
        <dsp:cNvPr id="0" name=""/>
        <dsp:cNvSpPr/>
      </dsp:nvSpPr>
      <dsp:spPr>
        <a:xfrm>
          <a:off x="268655" y="203996"/>
          <a:ext cx="488465" cy="4884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8B6475-3B7B-4597-BD1B-40B5D591698D}">
      <dsp:nvSpPr>
        <dsp:cNvPr id="0" name=""/>
        <dsp:cNvSpPr/>
      </dsp:nvSpPr>
      <dsp:spPr>
        <a:xfrm>
          <a:off x="1025776" y="4169"/>
          <a:ext cx="4954393" cy="88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93" tIns="93993" rIns="93993" bIns="93993" numCol="1" spcCol="1270" anchor="ctr" anchorCtr="0">
          <a:noAutofit/>
        </a:bodyPr>
        <a:lstStyle/>
        <a:p>
          <a:pPr marL="0" lvl="0" indent="0" algn="l" defTabSz="844550">
            <a:lnSpc>
              <a:spcPct val="90000"/>
            </a:lnSpc>
            <a:spcBef>
              <a:spcPct val="0"/>
            </a:spcBef>
            <a:spcAft>
              <a:spcPct val="35000"/>
            </a:spcAft>
            <a:buNone/>
          </a:pPr>
          <a:r>
            <a:rPr lang="en-IN" sz="1900" b="1" i="0" kern="1200"/>
            <a:t>Understanding the data</a:t>
          </a:r>
          <a:endParaRPr lang="en-US" sz="1900" kern="1200"/>
        </a:p>
      </dsp:txBody>
      <dsp:txXfrm>
        <a:off x="1025776" y="4169"/>
        <a:ext cx="4954393" cy="888118"/>
      </dsp:txXfrm>
    </dsp:sp>
    <dsp:sp modelId="{FFF821AC-ABD6-4AD5-8C54-F0A0F481DFBD}">
      <dsp:nvSpPr>
        <dsp:cNvPr id="0" name=""/>
        <dsp:cNvSpPr/>
      </dsp:nvSpPr>
      <dsp:spPr>
        <a:xfrm>
          <a:off x="0" y="1114317"/>
          <a:ext cx="5980170" cy="8881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0777F1-2F61-4F3D-A700-8189717AF3AD}">
      <dsp:nvSpPr>
        <dsp:cNvPr id="0" name=""/>
        <dsp:cNvSpPr/>
      </dsp:nvSpPr>
      <dsp:spPr>
        <a:xfrm>
          <a:off x="268655" y="1314144"/>
          <a:ext cx="488465" cy="4884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794063-3649-4D36-BBB0-00563FE21961}">
      <dsp:nvSpPr>
        <dsp:cNvPr id="0" name=""/>
        <dsp:cNvSpPr/>
      </dsp:nvSpPr>
      <dsp:spPr>
        <a:xfrm>
          <a:off x="1025776" y="1114317"/>
          <a:ext cx="4954393" cy="88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93" tIns="93993" rIns="93993" bIns="93993" numCol="1" spcCol="1270" anchor="ctr" anchorCtr="0">
          <a:noAutofit/>
        </a:bodyPr>
        <a:lstStyle/>
        <a:p>
          <a:pPr marL="0" lvl="0" indent="0" algn="l" defTabSz="844550">
            <a:lnSpc>
              <a:spcPct val="90000"/>
            </a:lnSpc>
            <a:spcBef>
              <a:spcPct val="0"/>
            </a:spcBef>
            <a:spcAft>
              <a:spcPct val="35000"/>
            </a:spcAft>
            <a:buNone/>
          </a:pPr>
          <a:r>
            <a:rPr lang="en-IN" sz="1900" b="1" i="0" kern="1200"/>
            <a:t>Data Preprocessing</a:t>
          </a:r>
          <a:endParaRPr lang="en-US" sz="1900" kern="1200"/>
        </a:p>
      </dsp:txBody>
      <dsp:txXfrm>
        <a:off x="1025776" y="1114317"/>
        <a:ext cx="4954393" cy="888118"/>
      </dsp:txXfrm>
    </dsp:sp>
    <dsp:sp modelId="{70242456-93B6-4850-8905-0C08A8BF8F25}">
      <dsp:nvSpPr>
        <dsp:cNvPr id="0" name=""/>
        <dsp:cNvSpPr/>
      </dsp:nvSpPr>
      <dsp:spPr>
        <a:xfrm>
          <a:off x="0" y="2224465"/>
          <a:ext cx="5980170" cy="8881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539D8-7F44-4F77-8349-69B9C6AE0E92}">
      <dsp:nvSpPr>
        <dsp:cNvPr id="0" name=""/>
        <dsp:cNvSpPr/>
      </dsp:nvSpPr>
      <dsp:spPr>
        <a:xfrm>
          <a:off x="268655" y="2424292"/>
          <a:ext cx="488465" cy="4884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C83533-9606-4EDC-A609-2A1362E1CDE0}">
      <dsp:nvSpPr>
        <dsp:cNvPr id="0" name=""/>
        <dsp:cNvSpPr/>
      </dsp:nvSpPr>
      <dsp:spPr>
        <a:xfrm>
          <a:off x="1025776" y="2224465"/>
          <a:ext cx="4954393" cy="88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93" tIns="93993" rIns="93993" bIns="93993" numCol="1" spcCol="1270" anchor="ctr" anchorCtr="0">
          <a:noAutofit/>
        </a:bodyPr>
        <a:lstStyle/>
        <a:p>
          <a:pPr marL="0" lvl="0" indent="0" algn="l" defTabSz="844550">
            <a:lnSpc>
              <a:spcPct val="90000"/>
            </a:lnSpc>
            <a:spcBef>
              <a:spcPct val="0"/>
            </a:spcBef>
            <a:spcAft>
              <a:spcPct val="35000"/>
            </a:spcAft>
            <a:buNone/>
          </a:pPr>
          <a:r>
            <a:rPr lang="en-IN" sz="1900" b="1" i="0" kern="1200"/>
            <a:t>Exploratory Data Analysis (EDA)</a:t>
          </a:r>
          <a:endParaRPr lang="en-US" sz="1900" kern="1200"/>
        </a:p>
      </dsp:txBody>
      <dsp:txXfrm>
        <a:off x="1025776" y="2224465"/>
        <a:ext cx="4954393" cy="888118"/>
      </dsp:txXfrm>
    </dsp:sp>
    <dsp:sp modelId="{CF40B561-BEF4-4A75-8982-C3E898B86C0D}">
      <dsp:nvSpPr>
        <dsp:cNvPr id="0" name=""/>
        <dsp:cNvSpPr/>
      </dsp:nvSpPr>
      <dsp:spPr>
        <a:xfrm>
          <a:off x="0" y="3334613"/>
          <a:ext cx="5980170" cy="8881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9998C2-E1E8-4324-9C03-D327F23A2062}">
      <dsp:nvSpPr>
        <dsp:cNvPr id="0" name=""/>
        <dsp:cNvSpPr/>
      </dsp:nvSpPr>
      <dsp:spPr>
        <a:xfrm>
          <a:off x="268655" y="3534440"/>
          <a:ext cx="488465" cy="4884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807AC3-F226-4903-AE5E-3006879C1F31}">
      <dsp:nvSpPr>
        <dsp:cNvPr id="0" name=""/>
        <dsp:cNvSpPr/>
      </dsp:nvSpPr>
      <dsp:spPr>
        <a:xfrm>
          <a:off x="1025776" y="3334613"/>
          <a:ext cx="4954393" cy="88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93" tIns="93993" rIns="93993" bIns="93993" numCol="1" spcCol="1270" anchor="ctr" anchorCtr="0">
          <a:noAutofit/>
        </a:bodyPr>
        <a:lstStyle/>
        <a:p>
          <a:pPr marL="0" lvl="0" indent="0" algn="l" defTabSz="844550">
            <a:lnSpc>
              <a:spcPct val="90000"/>
            </a:lnSpc>
            <a:spcBef>
              <a:spcPct val="0"/>
            </a:spcBef>
            <a:spcAft>
              <a:spcPct val="35000"/>
            </a:spcAft>
            <a:buNone/>
          </a:pPr>
          <a:r>
            <a:rPr lang="en-IN" sz="1900" b="1" i="0" kern="1200"/>
            <a:t>Machine Learning Modelling</a:t>
          </a:r>
          <a:endParaRPr lang="en-US" sz="1900" kern="1200"/>
        </a:p>
      </dsp:txBody>
      <dsp:txXfrm>
        <a:off x="1025776" y="3334613"/>
        <a:ext cx="4954393" cy="888118"/>
      </dsp:txXfrm>
    </dsp:sp>
    <dsp:sp modelId="{BDE4C3D7-D61C-44F2-8925-F1751C14B265}">
      <dsp:nvSpPr>
        <dsp:cNvPr id="0" name=""/>
        <dsp:cNvSpPr/>
      </dsp:nvSpPr>
      <dsp:spPr>
        <a:xfrm>
          <a:off x="0" y="4444761"/>
          <a:ext cx="5980170" cy="8881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7BFEA7-7E62-4B8F-8837-EF7AF3BF267B}">
      <dsp:nvSpPr>
        <dsp:cNvPr id="0" name=""/>
        <dsp:cNvSpPr/>
      </dsp:nvSpPr>
      <dsp:spPr>
        <a:xfrm>
          <a:off x="268655" y="4644588"/>
          <a:ext cx="488465" cy="48846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F69782-05FE-4EA7-A428-D413328784C2}">
      <dsp:nvSpPr>
        <dsp:cNvPr id="0" name=""/>
        <dsp:cNvSpPr/>
      </dsp:nvSpPr>
      <dsp:spPr>
        <a:xfrm>
          <a:off x="1025776" y="4444761"/>
          <a:ext cx="4954393" cy="88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93" tIns="93993" rIns="93993" bIns="93993" numCol="1" spcCol="1270" anchor="ctr" anchorCtr="0">
          <a:noAutofit/>
        </a:bodyPr>
        <a:lstStyle/>
        <a:p>
          <a:pPr marL="0" lvl="0" indent="0" algn="l" defTabSz="844550">
            <a:lnSpc>
              <a:spcPct val="90000"/>
            </a:lnSpc>
            <a:spcBef>
              <a:spcPct val="0"/>
            </a:spcBef>
            <a:spcAft>
              <a:spcPct val="35000"/>
            </a:spcAft>
            <a:buNone/>
          </a:pPr>
          <a:r>
            <a:rPr lang="en-IN" sz="1900" b="1" i="0" kern="1200"/>
            <a:t>Recommendations and Reporting</a:t>
          </a:r>
          <a:endParaRPr lang="en-US" sz="1900" kern="1200"/>
        </a:p>
      </dsp:txBody>
      <dsp:txXfrm>
        <a:off x="1025776" y="4444761"/>
        <a:ext cx="4954393" cy="8881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710A3-CB1E-AB42-8908-333C41069B3F}">
      <dsp:nvSpPr>
        <dsp:cNvPr id="0" name=""/>
        <dsp:cNvSpPr/>
      </dsp:nvSpPr>
      <dsp:spPr>
        <a:xfrm>
          <a:off x="0" y="2605"/>
          <a:ext cx="598017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4E6FDC-B974-BE44-BC8B-9C67981A2E6D}">
      <dsp:nvSpPr>
        <dsp:cNvPr id="0" name=""/>
        <dsp:cNvSpPr/>
      </dsp:nvSpPr>
      <dsp:spPr>
        <a:xfrm>
          <a:off x="0" y="2605"/>
          <a:ext cx="5980170" cy="1777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1" kern="1200"/>
            <a:t>Standardization of Numerical Features:</a:t>
          </a:r>
          <a:br>
            <a:rPr lang="en-IN" sz="1700" kern="1200"/>
          </a:br>
          <a:r>
            <a:rPr lang="en-IN" sz="1700" kern="1200"/>
            <a:t>Used StandardScaler to scale numerical features, ensuring they all fall within the same range. This is important for models like linear regression or KNN, where features with larger scales could dominate the model's performance.</a:t>
          </a:r>
          <a:endParaRPr lang="en-US" sz="1700" kern="1200"/>
        </a:p>
      </dsp:txBody>
      <dsp:txXfrm>
        <a:off x="0" y="2605"/>
        <a:ext cx="5980170" cy="1777279"/>
      </dsp:txXfrm>
    </dsp:sp>
    <dsp:sp modelId="{4BC94A71-8B46-4541-9F6C-CFCBF578BA73}">
      <dsp:nvSpPr>
        <dsp:cNvPr id="0" name=""/>
        <dsp:cNvSpPr/>
      </dsp:nvSpPr>
      <dsp:spPr>
        <a:xfrm>
          <a:off x="0" y="1779885"/>
          <a:ext cx="5980170" cy="0"/>
        </a:xfrm>
        <a:prstGeom prst="line">
          <a:avLst/>
        </a:prstGeom>
        <a:solidFill>
          <a:schemeClr val="accent5">
            <a:hueOff val="762663"/>
            <a:satOff val="209"/>
            <a:lumOff val="-3529"/>
            <a:alphaOff val="0"/>
          </a:schemeClr>
        </a:solidFill>
        <a:ln w="12700" cap="flat" cmpd="sng" algn="ctr">
          <a:solidFill>
            <a:schemeClr val="accent5">
              <a:hueOff val="762663"/>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5C6AAA-7A4E-8C4C-8ACD-9BE211AFAC1B}">
      <dsp:nvSpPr>
        <dsp:cNvPr id="0" name=""/>
        <dsp:cNvSpPr/>
      </dsp:nvSpPr>
      <dsp:spPr>
        <a:xfrm>
          <a:off x="0" y="1779885"/>
          <a:ext cx="5980170" cy="1777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1" kern="1200"/>
            <a:t>Label Encoding for Categorical Features:</a:t>
          </a:r>
          <a:br>
            <a:rPr lang="en-IN" sz="1700" kern="1200"/>
          </a:br>
          <a:r>
            <a:rPr lang="en-IN" sz="1700" kern="1200"/>
            <a:t>Applied Label Encoding to categorical features, which converts each category into a unique numerical value. This method avoids the dimensionality problem associated with techniques like one-hot encoding, ensuring a simpler and more efficient representation of categorical variables.</a:t>
          </a:r>
          <a:endParaRPr lang="en-US" sz="1700" kern="1200"/>
        </a:p>
      </dsp:txBody>
      <dsp:txXfrm>
        <a:off x="0" y="1779885"/>
        <a:ext cx="5980170" cy="1777279"/>
      </dsp:txXfrm>
    </dsp:sp>
    <dsp:sp modelId="{C0FCB889-E668-9D4A-ABBD-0938C0E1684F}">
      <dsp:nvSpPr>
        <dsp:cNvPr id="0" name=""/>
        <dsp:cNvSpPr/>
      </dsp:nvSpPr>
      <dsp:spPr>
        <a:xfrm>
          <a:off x="0" y="3557164"/>
          <a:ext cx="5980170" cy="0"/>
        </a:xfrm>
        <a:prstGeom prst="line">
          <a:avLst/>
        </a:prstGeom>
        <a:solidFill>
          <a:schemeClr val="accent5">
            <a:hueOff val="1525325"/>
            <a:satOff val="418"/>
            <a:lumOff val="-7058"/>
            <a:alphaOff val="0"/>
          </a:schemeClr>
        </a:solidFill>
        <a:ln w="12700" cap="flat" cmpd="sng" algn="ctr">
          <a:solidFill>
            <a:schemeClr val="accent5">
              <a:hueOff val="1525325"/>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7CD659-FE90-4F40-83AF-EBBFC0779A9F}">
      <dsp:nvSpPr>
        <dsp:cNvPr id="0" name=""/>
        <dsp:cNvSpPr/>
      </dsp:nvSpPr>
      <dsp:spPr>
        <a:xfrm>
          <a:off x="0" y="3557164"/>
          <a:ext cx="5980170" cy="1777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1" kern="1200"/>
            <a:t>Data Readiness for Model Training:</a:t>
          </a:r>
          <a:br>
            <a:rPr lang="en-IN" sz="1700" kern="1200"/>
          </a:br>
          <a:r>
            <a:rPr lang="en-IN" sz="1700" kern="1200"/>
            <a:t>With the numerical features standardized and categorical features encoded, the dataset is now clean and transformed, making it ready for model training to identify crime hotspots effectively.</a:t>
          </a:r>
          <a:endParaRPr lang="en-US" sz="1700" kern="1200"/>
        </a:p>
      </dsp:txBody>
      <dsp:txXfrm>
        <a:off x="0" y="3557164"/>
        <a:ext cx="5980170" cy="177727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12/1/24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048589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12/1/24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49410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12/1/24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1808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12/1/24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55381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12/1/24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93539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12/1/24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865543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12/1/24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59500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12/1/24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48517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12/1/24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520686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12/1/24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57327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12/1/24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407003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12/1/24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4095893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13367-ED60-B415-FC3B-7B527832378B}"/>
              </a:ext>
            </a:extLst>
          </p:cNvPr>
          <p:cNvSpPr>
            <a:spLocks noGrp="1"/>
          </p:cNvSpPr>
          <p:nvPr>
            <p:ph type="ctrTitle"/>
          </p:nvPr>
        </p:nvSpPr>
        <p:spPr>
          <a:xfrm>
            <a:off x="6047980" y="1030406"/>
            <a:ext cx="5068121" cy="3506879"/>
          </a:xfrm>
        </p:spPr>
        <p:txBody>
          <a:bodyPr anchor="ctr">
            <a:normAutofit/>
          </a:bodyPr>
          <a:lstStyle/>
          <a:p>
            <a:pPr algn="l"/>
            <a:r>
              <a:rPr lang="en-US" dirty="0"/>
              <a:t>Crime Hotspot Detection</a:t>
            </a:r>
          </a:p>
        </p:txBody>
      </p:sp>
      <p:sp>
        <p:nvSpPr>
          <p:cNvPr id="3" name="Subtitle 2">
            <a:extLst>
              <a:ext uri="{FF2B5EF4-FFF2-40B4-BE49-F238E27FC236}">
                <a16:creationId xmlns:a16="http://schemas.microsoft.com/office/drawing/2014/main" id="{A976864C-7A10-8A89-F329-46EEA8FE419E}"/>
              </a:ext>
            </a:extLst>
          </p:cNvPr>
          <p:cNvSpPr>
            <a:spLocks noGrp="1"/>
          </p:cNvSpPr>
          <p:nvPr>
            <p:ph type="subTitle" idx="1"/>
          </p:nvPr>
        </p:nvSpPr>
        <p:spPr>
          <a:xfrm>
            <a:off x="6047980" y="4691564"/>
            <a:ext cx="5068121" cy="1136029"/>
          </a:xfrm>
        </p:spPr>
        <p:txBody>
          <a:bodyPr>
            <a:normAutofit/>
          </a:bodyPr>
          <a:lstStyle/>
          <a:p>
            <a:pPr algn="l"/>
            <a:r>
              <a:rPr lang="en-US" dirty="0"/>
              <a:t>Bhuvan Sudheer Akula</a:t>
            </a:r>
          </a:p>
        </p:txBody>
      </p:sp>
      <p:pic>
        <p:nvPicPr>
          <p:cNvPr id="14" name="Picture 13" descr="Wavy 3D art">
            <a:extLst>
              <a:ext uri="{FF2B5EF4-FFF2-40B4-BE49-F238E27FC236}">
                <a16:creationId xmlns:a16="http://schemas.microsoft.com/office/drawing/2014/main" id="{01784CE1-CAA1-3CA2-66D0-011DB9630F0D}"/>
              </a:ext>
            </a:extLst>
          </p:cNvPr>
          <p:cNvPicPr>
            <a:picLocks noChangeAspect="1"/>
          </p:cNvPicPr>
          <p:nvPr/>
        </p:nvPicPr>
        <p:blipFill>
          <a:blip r:embed="rId2"/>
          <a:srcRect l="25187" r="13740" b="2"/>
          <a:stretch/>
        </p:blipFill>
        <p:spPr>
          <a:xfrm>
            <a:off x="20" y="10"/>
            <a:ext cx="5404493" cy="6857990"/>
          </a:xfrm>
          <a:prstGeom prst="rect">
            <a:avLst/>
          </a:prstGeom>
        </p:spPr>
      </p:pic>
    </p:spTree>
    <p:extLst>
      <p:ext uri="{BB962C8B-B14F-4D97-AF65-F5344CB8AC3E}">
        <p14:creationId xmlns:p14="http://schemas.microsoft.com/office/powerpoint/2010/main" val="2827953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 name="Rectangle 16">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2AFC62-2BE1-EBD2-9AAB-4AA7CB0C2277}"/>
              </a:ext>
            </a:extLst>
          </p:cNvPr>
          <p:cNvSpPr>
            <a:spLocks noGrp="1"/>
          </p:cNvSpPr>
          <p:nvPr>
            <p:ph type="title"/>
          </p:nvPr>
        </p:nvSpPr>
        <p:spPr>
          <a:xfrm>
            <a:off x="6163464" y="755650"/>
            <a:ext cx="5266535" cy="1345115"/>
          </a:xfrm>
        </p:spPr>
        <p:txBody>
          <a:bodyPr vert="horz" lIns="91440" tIns="45720" rIns="91440" bIns="45720" rtlCol="0" anchor="t">
            <a:normAutofit/>
          </a:bodyPr>
          <a:lstStyle/>
          <a:p>
            <a:r>
              <a:rPr lang="en-US" kern="1200" spc="-50" baseline="0">
                <a:solidFill>
                  <a:schemeClr val="tx1"/>
                </a:solidFill>
                <a:latin typeface="+mj-lt"/>
                <a:ea typeface="+mj-ea"/>
                <a:cs typeface="+mj-cs"/>
              </a:rPr>
              <a:t>Results</a:t>
            </a:r>
          </a:p>
        </p:txBody>
      </p:sp>
      <p:sp>
        <p:nvSpPr>
          <p:cNvPr id="4" name="TextBox 3">
            <a:extLst>
              <a:ext uri="{FF2B5EF4-FFF2-40B4-BE49-F238E27FC236}">
                <a16:creationId xmlns:a16="http://schemas.microsoft.com/office/drawing/2014/main" id="{AD86D0EA-50F0-A53A-606D-5059A4D1565F}"/>
              </a:ext>
            </a:extLst>
          </p:cNvPr>
          <p:cNvSpPr txBox="1"/>
          <p:nvPr/>
        </p:nvSpPr>
        <p:spPr>
          <a:xfrm>
            <a:off x="6170754" y="1565711"/>
            <a:ext cx="5266535" cy="3884983"/>
          </a:xfrm>
          <a:prstGeom prst="rect">
            <a:avLst/>
          </a:prstGeom>
        </p:spPr>
        <p:txBody>
          <a:bodyPr vert="horz" lIns="91440" tIns="45720" rIns="91440" bIns="45720" rtlCol="0">
            <a:normAutofit/>
          </a:bodyPr>
          <a:lstStyle/>
          <a:p>
            <a:pPr>
              <a:lnSpc>
                <a:spcPct val="95000"/>
              </a:lnSpc>
              <a:spcAft>
                <a:spcPts val="600"/>
              </a:spcAft>
            </a:pPr>
            <a:r>
              <a:rPr lang="en-US" b="1" dirty="0"/>
              <a:t>Logistic Regression (15%)</a:t>
            </a:r>
            <a:r>
              <a:rPr lang="en-US" dirty="0"/>
              <a:t> shows poor performance, likely due to its assumption of a linear relationship, which doesn't capture the non-linear patterns in the data.</a:t>
            </a:r>
          </a:p>
          <a:p>
            <a:pPr>
              <a:lnSpc>
                <a:spcPct val="95000"/>
              </a:lnSpc>
              <a:spcAft>
                <a:spcPts val="600"/>
              </a:spcAft>
            </a:pPr>
            <a:r>
              <a:rPr lang="en-US" b="1" dirty="0"/>
              <a:t>Decision Tree and Random Forest (100%)</a:t>
            </a:r>
            <a:r>
              <a:rPr lang="en-US" dirty="0"/>
              <a:t> show unusually high accuracy, suggesting </a:t>
            </a:r>
            <a:r>
              <a:rPr lang="en-US" b="1" dirty="0"/>
              <a:t>overfitting</a:t>
            </a:r>
            <a:r>
              <a:rPr lang="en-US" dirty="0"/>
              <a:t>, where the models are memorizing the training data instead of generalizing.</a:t>
            </a:r>
          </a:p>
          <a:p>
            <a:pPr>
              <a:lnSpc>
                <a:spcPct val="95000"/>
              </a:lnSpc>
              <a:spcAft>
                <a:spcPts val="600"/>
              </a:spcAft>
            </a:pPr>
            <a:r>
              <a:rPr lang="en-US" b="1" dirty="0"/>
              <a:t>K-Nearest Neighbors (79.5%)</a:t>
            </a:r>
            <a:r>
              <a:rPr lang="en-US" dirty="0"/>
              <a:t> provides a reasonable and balanced accuracy, performing better by capturing local patterns in the data without overfitting.</a:t>
            </a:r>
          </a:p>
          <a:p>
            <a:pPr>
              <a:lnSpc>
                <a:spcPct val="95000"/>
              </a:lnSpc>
              <a:spcAft>
                <a:spcPts val="600"/>
              </a:spcAft>
            </a:pPr>
            <a:endParaRPr lang="en-US" dirty="0"/>
          </a:p>
        </p:txBody>
      </p:sp>
      <p:graphicFrame>
        <p:nvGraphicFramePr>
          <p:cNvPr id="3" name="Table 2">
            <a:extLst>
              <a:ext uri="{FF2B5EF4-FFF2-40B4-BE49-F238E27FC236}">
                <a16:creationId xmlns:a16="http://schemas.microsoft.com/office/drawing/2014/main" id="{F3C9EAD2-71C7-36A7-4B60-87A8E4935E45}"/>
              </a:ext>
            </a:extLst>
          </p:cNvPr>
          <p:cNvGraphicFramePr>
            <a:graphicFrameLocks noGrp="1"/>
          </p:cNvGraphicFramePr>
          <p:nvPr>
            <p:extLst>
              <p:ext uri="{D42A27DB-BD31-4B8C-83A1-F6EECF244321}">
                <p14:modId xmlns:p14="http://schemas.microsoft.com/office/powerpoint/2010/main" val="2404274446"/>
              </p:ext>
            </p:extLst>
          </p:nvPr>
        </p:nvGraphicFramePr>
        <p:xfrm>
          <a:off x="754711" y="1669921"/>
          <a:ext cx="4649803" cy="3518160"/>
        </p:xfrm>
        <a:graphic>
          <a:graphicData uri="http://schemas.openxmlformats.org/drawingml/2006/table">
            <a:tbl>
              <a:tblPr firstRow="1" bandRow="1">
                <a:noFill/>
                <a:tableStyleId>{073A0DAA-6AF3-43AB-8588-CEC1D06C72B9}</a:tableStyleId>
              </a:tblPr>
              <a:tblGrid>
                <a:gridCol w="2868573">
                  <a:extLst>
                    <a:ext uri="{9D8B030D-6E8A-4147-A177-3AD203B41FA5}">
                      <a16:colId xmlns:a16="http://schemas.microsoft.com/office/drawing/2014/main" val="944622177"/>
                    </a:ext>
                  </a:extLst>
                </a:gridCol>
                <a:gridCol w="1781230">
                  <a:extLst>
                    <a:ext uri="{9D8B030D-6E8A-4147-A177-3AD203B41FA5}">
                      <a16:colId xmlns:a16="http://schemas.microsoft.com/office/drawing/2014/main" val="3919357621"/>
                    </a:ext>
                  </a:extLst>
                </a:gridCol>
              </a:tblGrid>
              <a:tr h="703632">
                <a:tc>
                  <a:txBody>
                    <a:bodyPr/>
                    <a:lstStyle/>
                    <a:p>
                      <a:r>
                        <a:rPr lang="en-US" sz="2000" b="1">
                          <a:solidFill>
                            <a:srgbClr val="FFFFFF"/>
                          </a:solidFill>
                        </a:rPr>
                        <a:t>Model</a:t>
                      </a:r>
                    </a:p>
                  </a:txBody>
                  <a:tcPr marL="289958" marR="173975" marT="173975" marB="173975">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2000" b="1">
                          <a:solidFill>
                            <a:srgbClr val="FFFFFF"/>
                          </a:solidFill>
                        </a:rPr>
                        <a:t>Accuracy</a:t>
                      </a:r>
                    </a:p>
                  </a:txBody>
                  <a:tcPr marL="289958" marR="173975" marT="173975" marB="173975">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437424900"/>
                  </a:ext>
                </a:extLst>
              </a:tr>
              <a:tr h="703632">
                <a:tc>
                  <a:txBody>
                    <a:bodyPr/>
                    <a:lstStyle/>
                    <a:p>
                      <a:r>
                        <a:rPr lang="en-US" sz="2000">
                          <a:solidFill>
                            <a:schemeClr val="tx1">
                              <a:lumMod val="85000"/>
                              <a:lumOff val="15000"/>
                            </a:schemeClr>
                          </a:solidFill>
                        </a:rPr>
                        <a:t>Logistic Regression</a:t>
                      </a:r>
                    </a:p>
                  </a:txBody>
                  <a:tcPr marL="289958" marR="173975" marT="173975" marB="173975">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2000">
                          <a:solidFill>
                            <a:schemeClr val="tx1">
                              <a:lumMod val="85000"/>
                              <a:lumOff val="15000"/>
                            </a:schemeClr>
                          </a:solidFill>
                        </a:rPr>
                        <a:t>15%</a:t>
                      </a:r>
                    </a:p>
                  </a:txBody>
                  <a:tcPr marL="289958" marR="173975" marT="173975" marB="173975">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410231059"/>
                  </a:ext>
                </a:extLst>
              </a:tr>
              <a:tr h="703632">
                <a:tc>
                  <a:txBody>
                    <a:bodyPr/>
                    <a:lstStyle/>
                    <a:p>
                      <a:r>
                        <a:rPr lang="en-US" sz="2000">
                          <a:solidFill>
                            <a:schemeClr val="tx1">
                              <a:lumMod val="85000"/>
                              <a:lumOff val="15000"/>
                            </a:schemeClr>
                          </a:solidFill>
                        </a:rPr>
                        <a:t>Decision Tree</a:t>
                      </a:r>
                    </a:p>
                  </a:txBody>
                  <a:tcPr marL="289958" marR="173975" marT="173975" marB="173975">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2000">
                          <a:solidFill>
                            <a:schemeClr val="tx1">
                              <a:lumMod val="85000"/>
                              <a:lumOff val="15000"/>
                            </a:schemeClr>
                          </a:solidFill>
                        </a:rPr>
                        <a:t>100%</a:t>
                      </a:r>
                    </a:p>
                  </a:txBody>
                  <a:tcPr marL="289958" marR="173975" marT="173975" marB="173975">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22016855"/>
                  </a:ext>
                </a:extLst>
              </a:tr>
              <a:tr h="703632">
                <a:tc>
                  <a:txBody>
                    <a:bodyPr/>
                    <a:lstStyle/>
                    <a:p>
                      <a:r>
                        <a:rPr lang="en-US" sz="2000">
                          <a:solidFill>
                            <a:schemeClr val="tx1">
                              <a:lumMod val="85000"/>
                              <a:lumOff val="15000"/>
                            </a:schemeClr>
                          </a:solidFill>
                        </a:rPr>
                        <a:t>Random Forest</a:t>
                      </a:r>
                    </a:p>
                  </a:txBody>
                  <a:tcPr marL="289958" marR="173975" marT="173975" marB="173975">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2000">
                          <a:solidFill>
                            <a:schemeClr val="tx1">
                              <a:lumMod val="85000"/>
                              <a:lumOff val="15000"/>
                            </a:schemeClr>
                          </a:solidFill>
                        </a:rPr>
                        <a:t>100%</a:t>
                      </a:r>
                    </a:p>
                  </a:txBody>
                  <a:tcPr marL="289958" marR="173975" marT="173975" marB="173975">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367790051"/>
                  </a:ext>
                </a:extLst>
              </a:tr>
              <a:tr h="703632">
                <a:tc>
                  <a:txBody>
                    <a:bodyPr/>
                    <a:lstStyle/>
                    <a:p>
                      <a:r>
                        <a:rPr lang="en-US" sz="2000">
                          <a:solidFill>
                            <a:schemeClr val="tx1">
                              <a:lumMod val="85000"/>
                              <a:lumOff val="15000"/>
                            </a:schemeClr>
                          </a:solidFill>
                        </a:rPr>
                        <a:t>KNN</a:t>
                      </a:r>
                    </a:p>
                  </a:txBody>
                  <a:tcPr marL="289958" marR="173975" marT="173975" marB="173975">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en-US" sz="2000">
                          <a:solidFill>
                            <a:schemeClr val="tx1">
                              <a:lumMod val="85000"/>
                              <a:lumOff val="15000"/>
                            </a:schemeClr>
                          </a:solidFill>
                        </a:rPr>
                        <a:t>79.5%</a:t>
                      </a:r>
                    </a:p>
                  </a:txBody>
                  <a:tcPr marL="289958" marR="173975" marT="173975" marB="173975">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1536151599"/>
                  </a:ext>
                </a:extLst>
              </a:tr>
            </a:tbl>
          </a:graphicData>
        </a:graphic>
      </p:graphicFrame>
    </p:spTree>
    <p:extLst>
      <p:ext uri="{BB962C8B-B14F-4D97-AF65-F5344CB8AC3E}">
        <p14:creationId xmlns:p14="http://schemas.microsoft.com/office/powerpoint/2010/main" val="387019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F9CFCA-F920-ABAD-1137-994672BE580D}"/>
              </a:ext>
            </a:extLst>
          </p:cNvPr>
          <p:cNvSpPr>
            <a:spLocks noGrp="1"/>
          </p:cNvSpPr>
          <p:nvPr>
            <p:ph type="title"/>
          </p:nvPr>
        </p:nvSpPr>
        <p:spPr>
          <a:xfrm>
            <a:off x="762000" y="1118314"/>
            <a:ext cx="9899904" cy="799177"/>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EE192D81-E427-2466-21F4-083A74F2FC54}"/>
              </a:ext>
            </a:extLst>
          </p:cNvPr>
          <p:cNvSpPr>
            <a:spLocks noGrp="1"/>
          </p:cNvSpPr>
          <p:nvPr>
            <p:ph idx="1"/>
          </p:nvPr>
        </p:nvSpPr>
        <p:spPr>
          <a:xfrm>
            <a:off x="762000" y="1917491"/>
            <a:ext cx="9899904" cy="3125777"/>
          </a:xfrm>
        </p:spPr>
        <p:txBody>
          <a:bodyPr>
            <a:noAutofit/>
          </a:bodyPr>
          <a:lstStyle/>
          <a:p>
            <a:pPr>
              <a:lnSpc>
                <a:spcPct val="95000"/>
              </a:lnSpc>
            </a:pPr>
            <a:r>
              <a:rPr lang="en-IN" sz="1800" b="1" i="0" u="none" strike="noStrike" dirty="0">
                <a:effectLst/>
              </a:rPr>
              <a:t>Background:</a:t>
            </a:r>
            <a:br>
              <a:rPr lang="en-IN" sz="1800" b="0" i="0" u="none" strike="noStrike" dirty="0">
                <a:effectLst/>
              </a:rPr>
            </a:br>
            <a:r>
              <a:rPr lang="en-IN" sz="1800" b="0" i="0" u="none" strike="noStrike" dirty="0">
                <a:effectLst/>
              </a:rPr>
              <a:t>Crime is a persistent issue that impacts community safety, resource allocation, and public trust in law enforcement. Understanding and predicting crime patterns is essential for implementing proactive security measures.</a:t>
            </a:r>
          </a:p>
          <a:p>
            <a:pPr>
              <a:lnSpc>
                <a:spcPct val="95000"/>
              </a:lnSpc>
            </a:pPr>
            <a:endParaRPr lang="en-IN" sz="1800" b="0" i="0" u="none" strike="noStrike" dirty="0">
              <a:effectLst/>
            </a:endParaRPr>
          </a:p>
          <a:p>
            <a:pPr>
              <a:lnSpc>
                <a:spcPct val="95000"/>
              </a:lnSpc>
            </a:pPr>
            <a:r>
              <a:rPr lang="en-IN" sz="1800" b="1" i="0" u="none" strike="noStrike" dirty="0">
                <a:effectLst/>
              </a:rPr>
              <a:t>Objective:</a:t>
            </a:r>
            <a:br>
              <a:rPr lang="en-IN" sz="1800" b="0" i="0" u="none" strike="noStrike" dirty="0">
                <a:effectLst/>
              </a:rPr>
            </a:br>
            <a:r>
              <a:rPr lang="en-IN" sz="1800" b="0" i="0" u="none" strike="noStrike" dirty="0">
                <a:effectLst/>
              </a:rPr>
              <a:t>The primary aim of this project is to develop a machine learning model that can identify crime hotspots within Los Angeles using LAPD crime data. By predicting high-risk areas, this project seeks to enhance security efforts and improve community safety.</a:t>
            </a:r>
          </a:p>
          <a:p>
            <a:pPr>
              <a:lnSpc>
                <a:spcPct val="95000"/>
              </a:lnSpc>
            </a:pPr>
            <a:endParaRPr lang="en-IN" sz="1800" b="0" i="0" u="none" strike="noStrike" dirty="0">
              <a:effectLst/>
            </a:endParaRPr>
          </a:p>
          <a:p>
            <a:pPr>
              <a:lnSpc>
                <a:spcPct val="95000"/>
              </a:lnSpc>
            </a:pPr>
            <a:r>
              <a:rPr lang="en-IN" sz="1800" b="1" i="0" u="none" strike="noStrike" dirty="0">
                <a:effectLst/>
              </a:rPr>
              <a:t>Purpose:</a:t>
            </a:r>
            <a:endParaRPr lang="en-US" sz="1800" b="1" i="0" u="none" strike="noStrike" dirty="0">
              <a:effectLst/>
            </a:endParaRPr>
          </a:p>
          <a:p>
            <a:pPr marL="708660" lvl="1" indent="-342900">
              <a:lnSpc>
                <a:spcPct val="95000"/>
              </a:lnSpc>
              <a:buFont typeface="Arial" panose="020B0604020202020204" pitchFamily="34" charset="0"/>
              <a:buChar char="•"/>
            </a:pPr>
            <a:r>
              <a:rPr lang="en-IN" sz="1800" b="0" i="0" u="none" strike="noStrike" dirty="0">
                <a:effectLst/>
                <a:latin typeface="-webkit-standard"/>
              </a:rPr>
              <a:t>Provide actionable insights to law enforcement and clients in high-risk areas.</a:t>
            </a:r>
          </a:p>
          <a:p>
            <a:pPr marL="708660" lvl="1" indent="-342900">
              <a:lnSpc>
                <a:spcPct val="95000"/>
              </a:lnSpc>
              <a:buFont typeface="Arial" panose="020B0604020202020204" pitchFamily="34" charset="0"/>
              <a:buChar char="•"/>
            </a:pPr>
            <a:r>
              <a:rPr lang="en-IN" sz="1800" b="0" i="0" u="none" strike="noStrike" dirty="0">
                <a:effectLst/>
                <a:latin typeface="-webkit-standard"/>
              </a:rPr>
              <a:t>Enable a data-driven approach to allocate resources effectively.</a:t>
            </a:r>
          </a:p>
          <a:p>
            <a:pPr marL="708660" lvl="1" indent="-342900">
              <a:lnSpc>
                <a:spcPct val="95000"/>
              </a:lnSpc>
              <a:buFont typeface="Arial" panose="020B0604020202020204" pitchFamily="34" charset="0"/>
              <a:buChar char="•"/>
            </a:pPr>
            <a:r>
              <a:rPr lang="en-IN" sz="1800" b="0" i="0" u="none" strike="noStrike" dirty="0">
                <a:effectLst/>
                <a:latin typeface="-webkit-standard"/>
              </a:rPr>
              <a:t>Support long-term crime prevention strategies through technology.</a:t>
            </a:r>
            <a:endParaRPr lang="en-IN" sz="1800" b="0" i="0" u="none" strike="noStrike" dirty="0">
              <a:effectLst/>
            </a:endParaRPr>
          </a:p>
        </p:txBody>
      </p:sp>
    </p:spTree>
    <p:extLst>
      <p:ext uri="{BB962C8B-B14F-4D97-AF65-F5344CB8AC3E}">
        <p14:creationId xmlns:p14="http://schemas.microsoft.com/office/powerpoint/2010/main" val="3041884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699DF2-1F60-AF17-539B-E3441BBE065F}"/>
              </a:ext>
            </a:extLst>
          </p:cNvPr>
          <p:cNvSpPr>
            <a:spLocks noGrp="1"/>
          </p:cNvSpPr>
          <p:nvPr>
            <p:ph type="title"/>
          </p:nvPr>
        </p:nvSpPr>
        <p:spPr>
          <a:xfrm>
            <a:off x="762000" y="779915"/>
            <a:ext cx="3908996" cy="5337050"/>
          </a:xfrm>
        </p:spPr>
        <p:txBody>
          <a:bodyPr anchor="ctr">
            <a:normAutofit/>
          </a:bodyPr>
          <a:lstStyle/>
          <a:p>
            <a:r>
              <a:rPr lang="en-US" dirty="0"/>
              <a:t>Project Approach</a:t>
            </a:r>
          </a:p>
        </p:txBody>
      </p:sp>
      <p:graphicFrame>
        <p:nvGraphicFramePr>
          <p:cNvPr id="5" name="Content Placeholder 2">
            <a:extLst>
              <a:ext uri="{FF2B5EF4-FFF2-40B4-BE49-F238E27FC236}">
                <a16:creationId xmlns:a16="http://schemas.microsoft.com/office/drawing/2014/main" id="{FC34C479-F267-B58E-FF08-E5E22CCB31FC}"/>
              </a:ext>
            </a:extLst>
          </p:cNvPr>
          <p:cNvGraphicFramePr>
            <a:graphicFrameLocks noGrp="1"/>
          </p:cNvGraphicFramePr>
          <p:nvPr>
            <p:ph idx="1"/>
            <p:extLst>
              <p:ext uri="{D42A27DB-BD31-4B8C-83A1-F6EECF244321}">
                <p14:modId xmlns:p14="http://schemas.microsoft.com/office/powerpoint/2010/main" val="2495811907"/>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11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4FBDB4-FCD9-A250-5CD0-FAA1EA5B624B}"/>
              </a:ext>
            </a:extLst>
          </p:cNvPr>
          <p:cNvSpPr>
            <a:spLocks noGrp="1"/>
          </p:cNvSpPr>
          <p:nvPr>
            <p:ph type="title"/>
          </p:nvPr>
        </p:nvSpPr>
        <p:spPr>
          <a:xfrm>
            <a:off x="762000" y="758951"/>
            <a:ext cx="3880511" cy="1577849"/>
          </a:xfrm>
        </p:spPr>
        <p:txBody>
          <a:bodyPr vert="horz" lIns="91440" tIns="45720" rIns="91440" bIns="45720" rtlCol="0" anchor="t">
            <a:normAutofit/>
          </a:bodyPr>
          <a:lstStyle/>
          <a:p>
            <a:r>
              <a:rPr lang="en-US" kern="1200" spc="-50" baseline="0">
                <a:solidFill>
                  <a:schemeClr val="tx1"/>
                </a:solidFill>
                <a:latin typeface="+mj-lt"/>
                <a:ea typeface="+mj-ea"/>
                <a:cs typeface="+mj-cs"/>
              </a:rPr>
              <a:t>Understanding the Data</a:t>
            </a:r>
          </a:p>
        </p:txBody>
      </p:sp>
      <p:sp>
        <p:nvSpPr>
          <p:cNvPr id="3" name="TextBox 2">
            <a:extLst>
              <a:ext uri="{FF2B5EF4-FFF2-40B4-BE49-F238E27FC236}">
                <a16:creationId xmlns:a16="http://schemas.microsoft.com/office/drawing/2014/main" id="{3D933BE6-DD35-AF71-74E4-6B613925704A}"/>
              </a:ext>
            </a:extLst>
          </p:cNvPr>
          <p:cNvSpPr txBox="1"/>
          <p:nvPr/>
        </p:nvSpPr>
        <p:spPr>
          <a:xfrm>
            <a:off x="762000" y="2611718"/>
            <a:ext cx="3880511" cy="3514164"/>
          </a:xfrm>
          <a:prstGeom prst="rect">
            <a:avLst/>
          </a:prstGeom>
        </p:spPr>
        <p:txBody>
          <a:bodyPr vert="horz" lIns="91440" tIns="45720" rIns="91440" bIns="45720" rtlCol="0">
            <a:normAutofit/>
          </a:bodyPr>
          <a:lstStyle/>
          <a:p>
            <a:pPr marL="285750" indent="-285750">
              <a:lnSpc>
                <a:spcPct val="95000"/>
              </a:lnSpc>
              <a:spcAft>
                <a:spcPts val="600"/>
              </a:spcAft>
              <a:buFont typeface="Arial" panose="020B0604020202020204" pitchFamily="34" charset="0"/>
              <a:buChar char="•"/>
            </a:pPr>
            <a:r>
              <a:rPr lang="en-US" sz="1300"/>
              <a:t>Several features, such as </a:t>
            </a:r>
            <a:r>
              <a:rPr lang="en-US" sz="1300" b="1"/>
              <a:t>Crm Cd 2</a:t>
            </a:r>
            <a:r>
              <a:rPr lang="en-US" sz="1300"/>
              <a:t>, </a:t>
            </a:r>
            <a:r>
              <a:rPr lang="en-US" sz="1300" b="1"/>
              <a:t>Crm Cd 3</a:t>
            </a:r>
            <a:r>
              <a:rPr lang="en-US" sz="1300"/>
              <a:t>, </a:t>
            </a:r>
            <a:r>
              <a:rPr lang="en-US" sz="1300" b="1"/>
              <a:t>Crm Cd 4</a:t>
            </a:r>
            <a:r>
              <a:rPr lang="en-US" sz="1300"/>
              <a:t>, and </a:t>
            </a:r>
            <a:r>
              <a:rPr lang="en-US" sz="1300" b="1"/>
              <a:t>Cross Street</a:t>
            </a:r>
            <a:r>
              <a:rPr lang="en-US" sz="1300"/>
              <a:t>, have a high percentage of missing values (e.g., over 87%), making it more efficient to drop these features instead of imputing them. Other missing values will be treated appropriately.</a:t>
            </a:r>
          </a:p>
          <a:p>
            <a:pPr marL="285750" indent="-285750">
              <a:lnSpc>
                <a:spcPct val="95000"/>
              </a:lnSpc>
              <a:spcAft>
                <a:spcPts val="600"/>
              </a:spcAft>
              <a:buFont typeface="Arial" panose="020B0604020202020204" pitchFamily="34" charset="0"/>
              <a:buChar char="•"/>
            </a:pPr>
            <a:r>
              <a:rPr lang="en-US" sz="1300"/>
              <a:t>Some features, like </a:t>
            </a:r>
            <a:r>
              <a:rPr lang="en-US" sz="1300" b="1"/>
              <a:t>Crm Cd</a:t>
            </a:r>
            <a:r>
              <a:rPr lang="en-US" sz="1300"/>
              <a:t> and </a:t>
            </a:r>
            <a:r>
              <a:rPr lang="en-US" sz="1300" b="1"/>
              <a:t>Crm Cd Desc</a:t>
            </a:r>
            <a:r>
              <a:rPr lang="en-US" sz="1300"/>
              <a:t>, provide redundant information (e.g., one is a code, and the other is its description). Similar columns with duplicate descriptions will be dropped to simplify the dataset.</a:t>
            </a:r>
          </a:p>
          <a:p>
            <a:pPr marL="285750" indent="-285750">
              <a:lnSpc>
                <a:spcPct val="95000"/>
              </a:lnSpc>
              <a:spcAft>
                <a:spcPts val="600"/>
              </a:spcAft>
              <a:buFont typeface="Arial" panose="020B0604020202020204" pitchFamily="34" charset="0"/>
              <a:buChar char="•"/>
            </a:pPr>
            <a:r>
              <a:rPr lang="en-US" sz="1300"/>
              <a:t>A mismatch between the data dictionary and actual data types exists for a few features, requiring data type adjustments to ensure consistency.</a:t>
            </a:r>
          </a:p>
          <a:p>
            <a:pPr>
              <a:lnSpc>
                <a:spcPct val="95000"/>
              </a:lnSpc>
              <a:spcAft>
                <a:spcPts val="600"/>
              </a:spcAft>
            </a:pPr>
            <a:endParaRPr lang="en-US" sz="1300"/>
          </a:p>
        </p:txBody>
      </p:sp>
      <p:pic>
        <p:nvPicPr>
          <p:cNvPr id="7" name="Picture 6" descr="Colourful waterdrops">
            <a:extLst>
              <a:ext uri="{FF2B5EF4-FFF2-40B4-BE49-F238E27FC236}">
                <a16:creationId xmlns:a16="http://schemas.microsoft.com/office/drawing/2014/main" id="{FA05D1B8-A8B1-E77A-C5F9-3A45AA5AB4D8}"/>
              </a:ext>
            </a:extLst>
          </p:cNvPr>
          <p:cNvPicPr>
            <a:picLocks noChangeAspect="1"/>
          </p:cNvPicPr>
          <p:nvPr/>
        </p:nvPicPr>
        <p:blipFill>
          <a:blip r:embed="rId2"/>
          <a:srcRect l="12502" r="21404" b="-1"/>
          <a:stretch/>
        </p:blipFill>
        <p:spPr>
          <a:xfrm>
            <a:off x="5401463" y="10"/>
            <a:ext cx="6790537" cy="6857990"/>
          </a:xfrm>
          <a:prstGeom prst="rect">
            <a:avLst/>
          </a:prstGeom>
        </p:spPr>
      </p:pic>
    </p:spTree>
    <p:extLst>
      <p:ext uri="{BB962C8B-B14F-4D97-AF65-F5344CB8AC3E}">
        <p14:creationId xmlns:p14="http://schemas.microsoft.com/office/powerpoint/2010/main" val="369252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4CC898-FE2A-2DF2-A3D6-11803A62AA30}"/>
              </a:ext>
            </a:extLst>
          </p:cNvPr>
          <p:cNvSpPr>
            <a:spLocks noGrp="1"/>
          </p:cNvSpPr>
          <p:nvPr>
            <p:ph type="title"/>
          </p:nvPr>
        </p:nvSpPr>
        <p:spPr>
          <a:xfrm>
            <a:off x="962733" y="1104951"/>
            <a:ext cx="9144000" cy="800781"/>
          </a:xfrm>
        </p:spPr>
        <p:txBody>
          <a:bodyPr>
            <a:normAutofit/>
          </a:bodyPr>
          <a:lstStyle/>
          <a:p>
            <a:r>
              <a:rPr lang="en-US" dirty="0"/>
              <a:t>Data Pre-Processing</a:t>
            </a:r>
          </a:p>
        </p:txBody>
      </p:sp>
      <p:sp>
        <p:nvSpPr>
          <p:cNvPr id="3" name="Content Placeholder 2">
            <a:extLst>
              <a:ext uri="{FF2B5EF4-FFF2-40B4-BE49-F238E27FC236}">
                <a16:creationId xmlns:a16="http://schemas.microsoft.com/office/drawing/2014/main" id="{B7468456-590D-0927-D321-F8D5906F4F00}"/>
              </a:ext>
            </a:extLst>
          </p:cNvPr>
          <p:cNvSpPr>
            <a:spLocks noGrp="1"/>
          </p:cNvSpPr>
          <p:nvPr>
            <p:ph idx="1"/>
          </p:nvPr>
        </p:nvSpPr>
        <p:spPr>
          <a:xfrm>
            <a:off x="1071589" y="1905733"/>
            <a:ext cx="10157677" cy="4059638"/>
          </a:xfrm>
        </p:spPr>
        <p:txBody>
          <a:bodyPr>
            <a:noAutofit/>
          </a:bodyPr>
          <a:lstStyle/>
          <a:p>
            <a:pPr>
              <a:lnSpc>
                <a:spcPct val="95000"/>
              </a:lnSpc>
            </a:pPr>
            <a:r>
              <a:rPr lang="en-IN" sz="1400" b="1" dirty="0"/>
              <a:t>Feature Reduction:</a:t>
            </a:r>
            <a:br>
              <a:rPr lang="en-IN" sz="1400" dirty="0"/>
            </a:br>
            <a:r>
              <a:rPr lang="en-IN" sz="1400" dirty="0"/>
              <a:t>Removed features with high percentages of null values (over 90%), such as </a:t>
            </a:r>
            <a:r>
              <a:rPr lang="en-IN" sz="1400" i="1" dirty="0"/>
              <a:t>"Crm Cd 2," "Crm Cd 3," "Crm Cd 4,"</a:t>
            </a:r>
            <a:r>
              <a:rPr lang="en-IN" sz="1400" dirty="0"/>
              <a:t> and </a:t>
            </a:r>
            <a:r>
              <a:rPr lang="en-IN" sz="1400" i="1" dirty="0"/>
              <a:t>"Cross Street,"</a:t>
            </a:r>
            <a:r>
              <a:rPr lang="en-IN" sz="1400" dirty="0"/>
              <a:t> as they contribute little to the analysis. Additionally, dropped redundant descriptive columns like </a:t>
            </a:r>
            <a:r>
              <a:rPr lang="en-IN" sz="1400" i="1" dirty="0"/>
              <a:t>"Crm Cd Desc"</a:t>
            </a:r>
            <a:r>
              <a:rPr lang="en-IN" sz="1400" dirty="0"/>
              <a:t> and </a:t>
            </a:r>
            <a:r>
              <a:rPr lang="en-IN" sz="1400" i="1" dirty="0"/>
              <a:t>"Premis Desc,"</a:t>
            </a:r>
            <a:r>
              <a:rPr lang="en-IN" sz="1400" dirty="0"/>
              <a:t> which provide textual descriptions of existing numerical features. This simplification reduced complexity and enhanced dataset efficiency.</a:t>
            </a:r>
          </a:p>
          <a:p>
            <a:pPr>
              <a:lnSpc>
                <a:spcPct val="95000"/>
              </a:lnSpc>
            </a:pPr>
            <a:r>
              <a:rPr lang="en-IN" sz="1400" b="1" dirty="0"/>
              <a:t>Handling Minimal Null Values:</a:t>
            </a:r>
            <a:br>
              <a:rPr lang="en-IN" sz="1400" dirty="0"/>
            </a:br>
            <a:r>
              <a:rPr lang="en-IN" sz="1400" dirty="0"/>
              <a:t>For features like </a:t>
            </a:r>
            <a:r>
              <a:rPr lang="en-IN" sz="1400" i="1" dirty="0"/>
              <a:t>"Premis Cd"</a:t>
            </a:r>
            <a:r>
              <a:rPr lang="en-IN" sz="1400" dirty="0"/>
              <a:t> and </a:t>
            </a:r>
            <a:r>
              <a:rPr lang="en-IN" sz="1400" i="1" dirty="0"/>
              <a:t>"Crm Cd 1,"</a:t>
            </a:r>
            <a:r>
              <a:rPr lang="en-IN" sz="1400" dirty="0"/>
              <a:t> the number of missing values was minimal compared to the total dataset size (901,357 rows). Instead of imputing these values, the corresponding rows were dropped, ensuring that the data retained its integrity without significant loss of information.</a:t>
            </a:r>
          </a:p>
          <a:p>
            <a:pPr>
              <a:lnSpc>
                <a:spcPct val="95000"/>
              </a:lnSpc>
            </a:pPr>
            <a:r>
              <a:rPr lang="en-IN" sz="1400" b="1" dirty="0"/>
              <a:t>Filling Categorical Nulls:</a:t>
            </a:r>
            <a:br>
              <a:rPr lang="en-IN" sz="1400" dirty="0"/>
            </a:br>
            <a:r>
              <a:rPr lang="en-IN" sz="1400" dirty="0"/>
              <a:t>Missing values in categorical features such as </a:t>
            </a:r>
            <a:r>
              <a:rPr lang="en-IN" sz="1400" i="1" dirty="0"/>
              <a:t>"</a:t>
            </a:r>
            <a:r>
              <a:rPr lang="en-IN" sz="1400" i="1" dirty="0" err="1"/>
              <a:t>Vict</a:t>
            </a:r>
            <a:r>
              <a:rPr lang="en-IN" sz="1400" i="1" dirty="0"/>
              <a:t> Sex"</a:t>
            </a:r>
            <a:r>
              <a:rPr lang="en-IN" sz="1400" dirty="0"/>
              <a:t> and </a:t>
            </a:r>
            <a:r>
              <a:rPr lang="en-IN" sz="1400" i="1" dirty="0"/>
              <a:t>"</a:t>
            </a:r>
            <a:r>
              <a:rPr lang="en-IN" sz="1400" i="1" dirty="0" err="1"/>
              <a:t>Vict</a:t>
            </a:r>
            <a:r>
              <a:rPr lang="en-IN" sz="1400" i="1" dirty="0"/>
              <a:t> Descent"</a:t>
            </a:r>
            <a:r>
              <a:rPr lang="en-IN" sz="1400" dirty="0"/>
              <a:t> were filled using the most frequent value (mode). This method ensured that these features remain consistent with the overall distribution, preserving the dataset's representativeness.</a:t>
            </a:r>
          </a:p>
          <a:p>
            <a:pPr>
              <a:lnSpc>
                <a:spcPct val="95000"/>
              </a:lnSpc>
            </a:pPr>
            <a:r>
              <a:rPr lang="en-IN" sz="1400" b="1" dirty="0"/>
              <a:t>Predicting Missing Numerical Values:</a:t>
            </a:r>
            <a:br>
              <a:rPr lang="en-IN" sz="1400" dirty="0"/>
            </a:br>
            <a:r>
              <a:rPr lang="en-IN" sz="1400" dirty="0"/>
              <a:t>For the feature </a:t>
            </a:r>
            <a:r>
              <a:rPr lang="en-IN" sz="1400" i="1" dirty="0"/>
              <a:t>"Weapon Used Cd,"</a:t>
            </a:r>
            <a:r>
              <a:rPr lang="en-IN" sz="1400" dirty="0"/>
              <a:t> which had some missing values, a machine learning approach was employed. A regression model was trained using rows with non-missing values to predict and fill the missing entries. This approach leveraged relationships with other features (e.g., </a:t>
            </a:r>
            <a:r>
              <a:rPr lang="en-IN" sz="1400" i="1" dirty="0"/>
              <a:t>"Crm Cd 1"</a:t>
            </a:r>
            <a:r>
              <a:rPr lang="en-IN" sz="1400" dirty="0"/>
              <a:t>) to provide accurate estimations while maintaining data integrity.</a:t>
            </a:r>
          </a:p>
          <a:p>
            <a:pPr>
              <a:lnSpc>
                <a:spcPct val="95000"/>
              </a:lnSpc>
            </a:pPr>
            <a:endParaRPr lang="en-US" sz="1400" dirty="0"/>
          </a:p>
        </p:txBody>
      </p:sp>
    </p:spTree>
    <p:extLst>
      <p:ext uri="{BB962C8B-B14F-4D97-AF65-F5344CB8AC3E}">
        <p14:creationId xmlns:p14="http://schemas.microsoft.com/office/powerpoint/2010/main" val="577266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showing a graph of a number of graphs&#10;&#10;Description automatically generated with medium confidence">
            <a:extLst>
              <a:ext uri="{FF2B5EF4-FFF2-40B4-BE49-F238E27FC236}">
                <a16:creationId xmlns:a16="http://schemas.microsoft.com/office/drawing/2014/main" id="{AEBC1A46-DE4B-3FF1-ACB9-D0A99C2AD18E}"/>
              </a:ext>
            </a:extLst>
          </p:cNvPr>
          <p:cNvPicPr>
            <a:picLocks noChangeAspect="1"/>
          </p:cNvPicPr>
          <p:nvPr/>
        </p:nvPicPr>
        <p:blipFill>
          <a:blip r:embed="rId2"/>
          <a:stretch>
            <a:fillRect/>
          </a:stretch>
        </p:blipFill>
        <p:spPr>
          <a:xfrm>
            <a:off x="954541" y="2467363"/>
            <a:ext cx="5839506" cy="3164569"/>
          </a:xfrm>
          <a:prstGeom prst="rect">
            <a:avLst/>
          </a:prstGeom>
        </p:spPr>
      </p:pic>
      <p:sp>
        <p:nvSpPr>
          <p:cNvPr id="6" name="TextBox 5">
            <a:extLst>
              <a:ext uri="{FF2B5EF4-FFF2-40B4-BE49-F238E27FC236}">
                <a16:creationId xmlns:a16="http://schemas.microsoft.com/office/drawing/2014/main" id="{76A9A86B-FC91-3F89-3BF9-973FD152E093}"/>
              </a:ext>
            </a:extLst>
          </p:cNvPr>
          <p:cNvSpPr txBox="1"/>
          <p:nvPr/>
        </p:nvSpPr>
        <p:spPr>
          <a:xfrm>
            <a:off x="7249150" y="2467363"/>
            <a:ext cx="3799849" cy="3693319"/>
          </a:xfrm>
          <a:prstGeom prst="rect">
            <a:avLst/>
          </a:prstGeom>
          <a:noFill/>
        </p:spPr>
        <p:txBody>
          <a:bodyPr wrap="square" rtlCol="0">
            <a:spAutoFit/>
          </a:bodyPr>
          <a:lstStyle/>
          <a:p>
            <a:r>
              <a:rPr lang="en-US" sz="1800" dirty="0"/>
              <a:t>Crime Trends Over Time: The red line shows when crimes occurred, while the blue line represents when they were reported. The two lines are closely aligned, but there are occasional delays between occurrence and reporting. Crime incidents increased steadily until 2023, followed by a slight decline, highlighting potential seasonal or yearly patterns.</a:t>
            </a:r>
          </a:p>
          <a:p>
            <a:endParaRPr lang="en-US" sz="1800" dirty="0"/>
          </a:p>
          <a:p>
            <a:endParaRPr lang="en-US" dirty="0"/>
          </a:p>
        </p:txBody>
      </p:sp>
      <p:sp>
        <p:nvSpPr>
          <p:cNvPr id="8" name="Title 1">
            <a:extLst>
              <a:ext uri="{FF2B5EF4-FFF2-40B4-BE49-F238E27FC236}">
                <a16:creationId xmlns:a16="http://schemas.microsoft.com/office/drawing/2014/main" id="{B48A1D96-F01C-FAF4-17F1-A9F8F38DE120}"/>
              </a:ext>
            </a:extLst>
          </p:cNvPr>
          <p:cNvSpPr txBox="1">
            <a:spLocks/>
          </p:cNvSpPr>
          <p:nvPr/>
        </p:nvSpPr>
        <p:spPr>
          <a:xfrm>
            <a:off x="962733" y="1104951"/>
            <a:ext cx="9144000" cy="800781"/>
          </a:xfrm>
          <a:prstGeom prst="rect">
            <a:avLst/>
          </a:prstGeom>
        </p:spPr>
        <p:txBody>
          <a:bodyPr>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dirty="0"/>
              <a:t>Exploratory Data Analysis</a:t>
            </a:r>
          </a:p>
        </p:txBody>
      </p:sp>
    </p:spTree>
    <p:extLst>
      <p:ext uri="{BB962C8B-B14F-4D97-AF65-F5344CB8AC3E}">
        <p14:creationId xmlns:p14="http://schemas.microsoft.com/office/powerpoint/2010/main" val="2910140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BFC2AA-07F6-45D7-773A-455CC67E703A}"/>
              </a:ext>
            </a:extLst>
          </p:cNvPr>
          <p:cNvSpPr txBox="1"/>
          <p:nvPr/>
        </p:nvSpPr>
        <p:spPr>
          <a:xfrm>
            <a:off x="6849835" y="1787289"/>
            <a:ext cx="4460422" cy="2031325"/>
          </a:xfrm>
          <a:prstGeom prst="rect">
            <a:avLst/>
          </a:prstGeom>
          <a:noFill/>
        </p:spPr>
        <p:txBody>
          <a:bodyPr wrap="square" rtlCol="0">
            <a:spAutoFit/>
          </a:bodyPr>
          <a:lstStyle/>
          <a:p>
            <a:r>
              <a:rPr lang="en-IN" sz="1400" dirty="0">
                <a:effectLst/>
              </a:rPr>
              <a:t>This chart shows the count of victims by gender. Male victims (M) are the most common, followed by female victims (F). Other categories like "X" and "H" have significantly fewer counts, suggesting they might represent unknown or less common classifications.</a:t>
            </a:r>
          </a:p>
          <a:p>
            <a:br>
              <a:rPr lang="en-IN" sz="1400" dirty="0">
                <a:effectLst/>
              </a:rPr>
            </a:br>
            <a:endParaRPr lang="en-IN" sz="1400" dirty="0">
              <a:effectLst/>
            </a:endParaRPr>
          </a:p>
          <a:p>
            <a:endParaRPr lang="en-US" sz="1400" dirty="0"/>
          </a:p>
        </p:txBody>
      </p:sp>
      <p:sp>
        <p:nvSpPr>
          <p:cNvPr id="5" name="TextBox 4">
            <a:extLst>
              <a:ext uri="{FF2B5EF4-FFF2-40B4-BE49-F238E27FC236}">
                <a16:creationId xmlns:a16="http://schemas.microsoft.com/office/drawing/2014/main" id="{7CB2DB2B-B079-898E-0517-E535CA57B8BC}"/>
              </a:ext>
            </a:extLst>
          </p:cNvPr>
          <p:cNvSpPr txBox="1"/>
          <p:nvPr/>
        </p:nvSpPr>
        <p:spPr>
          <a:xfrm>
            <a:off x="6849835" y="4336941"/>
            <a:ext cx="4460422" cy="2031325"/>
          </a:xfrm>
          <a:prstGeom prst="rect">
            <a:avLst/>
          </a:prstGeom>
          <a:noFill/>
        </p:spPr>
        <p:txBody>
          <a:bodyPr wrap="square" rtlCol="0">
            <a:spAutoFit/>
          </a:bodyPr>
          <a:lstStyle/>
          <a:p>
            <a:r>
              <a:rPr lang="en-IN" sz="1400" dirty="0">
                <a:effectLst/>
              </a:rPr>
              <a:t>This bar chart shows the number of crimes reported in each area. Area 1 has the highest crime count, while Area 16 has the lowest. The variation indicates some areas experience significantly more incidents, possibly due to population density, socioeconomic factors, or other regional characteristics.</a:t>
            </a:r>
          </a:p>
          <a:p>
            <a:br>
              <a:rPr lang="en-IN" sz="1400" dirty="0">
                <a:effectLst/>
              </a:rPr>
            </a:br>
            <a:endParaRPr lang="en-IN" sz="1400" dirty="0">
              <a:effectLst/>
            </a:endParaRPr>
          </a:p>
          <a:p>
            <a:endParaRPr lang="en-US" sz="1400" dirty="0"/>
          </a:p>
        </p:txBody>
      </p:sp>
      <p:pic>
        <p:nvPicPr>
          <p:cNvPr id="8" name="Picture 7" descr="A graph of blue bars&#10;&#10;Description automatically generated">
            <a:extLst>
              <a:ext uri="{FF2B5EF4-FFF2-40B4-BE49-F238E27FC236}">
                <a16:creationId xmlns:a16="http://schemas.microsoft.com/office/drawing/2014/main" id="{D2257089-82B4-EE47-784F-FE758D7B55D4}"/>
              </a:ext>
            </a:extLst>
          </p:cNvPr>
          <p:cNvPicPr>
            <a:picLocks noChangeAspect="1"/>
          </p:cNvPicPr>
          <p:nvPr/>
        </p:nvPicPr>
        <p:blipFill>
          <a:blip r:embed="rId2"/>
          <a:stretch>
            <a:fillRect/>
          </a:stretch>
        </p:blipFill>
        <p:spPr>
          <a:xfrm>
            <a:off x="881743" y="3991438"/>
            <a:ext cx="5839507" cy="2503030"/>
          </a:xfrm>
          <a:prstGeom prst="rect">
            <a:avLst/>
          </a:prstGeom>
        </p:spPr>
      </p:pic>
      <p:pic>
        <p:nvPicPr>
          <p:cNvPr id="10" name="Picture 9" descr="A graph of a number of blue rectangular bars&#10;&#10;Description automatically generated with medium confidence">
            <a:extLst>
              <a:ext uri="{FF2B5EF4-FFF2-40B4-BE49-F238E27FC236}">
                <a16:creationId xmlns:a16="http://schemas.microsoft.com/office/drawing/2014/main" id="{69DE0734-6BA4-D15E-BA40-B7BA22F1CD49}"/>
              </a:ext>
            </a:extLst>
          </p:cNvPr>
          <p:cNvPicPr>
            <a:picLocks noChangeAspect="1"/>
          </p:cNvPicPr>
          <p:nvPr/>
        </p:nvPicPr>
        <p:blipFill>
          <a:blip r:embed="rId3"/>
          <a:stretch>
            <a:fillRect/>
          </a:stretch>
        </p:blipFill>
        <p:spPr>
          <a:xfrm>
            <a:off x="1578428" y="1065158"/>
            <a:ext cx="4828721" cy="2887465"/>
          </a:xfrm>
          <a:prstGeom prst="rect">
            <a:avLst/>
          </a:prstGeom>
        </p:spPr>
      </p:pic>
    </p:spTree>
    <p:extLst>
      <p:ext uri="{BB962C8B-B14F-4D97-AF65-F5344CB8AC3E}">
        <p14:creationId xmlns:p14="http://schemas.microsoft.com/office/powerpoint/2010/main" val="2975190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76A51B-E937-1A4B-B4D2-1798CFF3A69A}"/>
              </a:ext>
            </a:extLst>
          </p:cNvPr>
          <p:cNvSpPr>
            <a:spLocks noGrp="1"/>
          </p:cNvSpPr>
          <p:nvPr>
            <p:ph type="title"/>
          </p:nvPr>
        </p:nvSpPr>
        <p:spPr>
          <a:xfrm>
            <a:off x="762000" y="779915"/>
            <a:ext cx="3908996" cy="5337050"/>
          </a:xfrm>
        </p:spPr>
        <p:txBody>
          <a:bodyPr anchor="ctr">
            <a:normAutofit/>
          </a:bodyPr>
          <a:lstStyle/>
          <a:p>
            <a:r>
              <a:rPr lang="en-US" sz="3900"/>
              <a:t>Standardization and Label Encoding</a:t>
            </a:r>
          </a:p>
        </p:txBody>
      </p:sp>
      <p:graphicFrame>
        <p:nvGraphicFramePr>
          <p:cNvPr id="5" name="Content Placeholder 2">
            <a:extLst>
              <a:ext uri="{FF2B5EF4-FFF2-40B4-BE49-F238E27FC236}">
                <a16:creationId xmlns:a16="http://schemas.microsoft.com/office/drawing/2014/main" id="{6336F732-FE76-F302-616B-8C7630F41F36}"/>
              </a:ext>
            </a:extLst>
          </p:cNvPr>
          <p:cNvGraphicFramePr>
            <a:graphicFrameLocks noGrp="1"/>
          </p:cNvGraphicFramePr>
          <p:nvPr>
            <p:ph idx="1"/>
            <p:extLst>
              <p:ext uri="{D42A27DB-BD31-4B8C-83A1-F6EECF244321}">
                <p14:modId xmlns:p14="http://schemas.microsoft.com/office/powerpoint/2010/main" val="1836225955"/>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217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04336-E608-B55E-9478-EF99F2234943}"/>
              </a:ext>
            </a:extLst>
          </p:cNvPr>
          <p:cNvSpPr>
            <a:spLocks noGrp="1"/>
          </p:cNvSpPr>
          <p:nvPr>
            <p:ph type="title"/>
          </p:nvPr>
        </p:nvSpPr>
        <p:spPr>
          <a:xfrm>
            <a:off x="6163464" y="755650"/>
            <a:ext cx="5266535" cy="1345115"/>
          </a:xfrm>
        </p:spPr>
        <p:txBody>
          <a:bodyPr>
            <a:normAutofit/>
          </a:bodyPr>
          <a:lstStyle/>
          <a:p>
            <a:r>
              <a:rPr lang="en-US" dirty="0"/>
              <a:t>Model Training</a:t>
            </a:r>
          </a:p>
        </p:txBody>
      </p:sp>
      <p:pic>
        <p:nvPicPr>
          <p:cNvPr id="16" name="Picture 15" descr="A network formed by white dots">
            <a:extLst>
              <a:ext uri="{FF2B5EF4-FFF2-40B4-BE49-F238E27FC236}">
                <a16:creationId xmlns:a16="http://schemas.microsoft.com/office/drawing/2014/main" id="{FDDD7B3F-9364-71BD-DE26-9B824C6EDD2C}"/>
              </a:ext>
            </a:extLst>
          </p:cNvPr>
          <p:cNvPicPr>
            <a:picLocks noChangeAspect="1"/>
          </p:cNvPicPr>
          <p:nvPr/>
        </p:nvPicPr>
        <p:blipFill>
          <a:blip r:embed="rId2"/>
          <a:srcRect l="39320" r="-1" b="-1"/>
          <a:stretch/>
        </p:blipFill>
        <p:spPr>
          <a:xfrm>
            <a:off x="20" y="10"/>
            <a:ext cx="5404493" cy="6857990"/>
          </a:xfrm>
          <a:prstGeom prst="rect">
            <a:avLst/>
          </a:prstGeom>
        </p:spPr>
      </p:pic>
      <p:sp>
        <p:nvSpPr>
          <p:cNvPr id="3" name="Content Placeholder 2">
            <a:extLst>
              <a:ext uri="{FF2B5EF4-FFF2-40B4-BE49-F238E27FC236}">
                <a16:creationId xmlns:a16="http://schemas.microsoft.com/office/drawing/2014/main" id="{2B8ADE10-FB0F-3DF8-81E9-F5E7BD4AD0AB}"/>
              </a:ext>
            </a:extLst>
          </p:cNvPr>
          <p:cNvSpPr>
            <a:spLocks noGrp="1"/>
          </p:cNvSpPr>
          <p:nvPr>
            <p:ph idx="1"/>
          </p:nvPr>
        </p:nvSpPr>
        <p:spPr>
          <a:xfrm>
            <a:off x="6163464" y="2207969"/>
            <a:ext cx="5266535" cy="3884983"/>
          </a:xfrm>
        </p:spPr>
        <p:txBody>
          <a:bodyPr>
            <a:normAutofit/>
          </a:bodyPr>
          <a:lstStyle/>
          <a:p>
            <a:pPr marL="0" indent="0">
              <a:lnSpc>
                <a:spcPct val="95000"/>
              </a:lnSpc>
              <a:buNone/>
            </a:pPr>
            <a:r>
              <a:rPr lang="en-IN" sz="1600" b="1" i="0" u="none" strike="noStrike">
                <a:effectLst/>
                <a:latin typeface="-webkit-standard"/>
              </a:rPr>
              <a:t>I will be using the following four models for the analysis</a:t>
            </a:r>
            <a:endParaRPr lang="en-IN" sz="1600" b="1"/>
          </a:p>
          <a:p>
            <a:pPr>
              <a:lnSpc>
                <a:spcPct val="95000"/>
              </a:lnSpc>
            </a:pPr>
            <a:r>
              <a:rPr lang="en-IN" sz="1600" b="1"/>
              <a:t>Logistic Regression:</a:t>
            </a:r>
            <a:r>
              <a:rPr lang="en-IN" sz="1600"/>
              <a:t> A linear model used for binary classification, predicting the probability of an event occurring based on input features.</a:t>
            </a:r>
          </a:p>
          <a:p>
            <a:pPr>
              <a:lnSpc>
                <a:spcPct val="95000"/>
              </a:lnSpc>
            </a:pPr>
            <a:r>
              <a:rPr lang="en-IN" sz="1600" b="1"/>
              <a:t>Decision Tree:</a:t>
            </a:r>
            <a:r>
              <a:rPr lang="en-IN" sz="1600"/>
              <a:t> A tree-like structure that splits data at each node to classify or predict outcomes, based on feature values.</a:t>
            </a:r>
          </a:p>
          <a:p>
            <a:pPr>
              <a:lnSpc>
                <a:spcPct val="95000"/>
              </a:lnSpc>
            </a:pPr>
            <a:r>
              <a:rPr lang="en-IN" sz="1600" b="1"/>
              <a:t>Random Forest:</a:t>
            </a:r>
            <a:r>
              <a:rPr lang="en-IN" sz="1600"/>
              <a:t> An ensemble of multiple decision trees that combines their predictions to improve accuracy and reduce overfitting.</a:t>
            </a:r>
          </a:p>
          <a:p>
            <a:pPr>
              <a:lnSpc>
                <a:spcPct val="95000"/>
              </a:lnSpc>
            </a:pPr>
            <a:r>
              <a:rPr lang="en-IN" sz="1600" b="1"/>
              <a:t>K-Nearest </a:t>
            </a:r>
            <a:r>
              <a:rPr lang="en-IN" sz="1600" b="1" err="1"/>
              <a:t>Neighbors</a:t>
            </a:r>
            <a:r>
              <a:rPr lang="en-IN" sz="1600" b="1"/>
              <a:t> (KNN):</a:t>
            </a:r>
            <a:r>
              <a:rPr lang="en-IN" sz="1600"/>
              <a:t> A non-parametric algorithm that classifies data points based on the majority class of their nearest </a:t>
            </a:r>
            <a:r>
              <a:rPr lang="en-IN" sz="1600" err="1"/>
              <a:t>neighbors</a:t>
            </a:r>
            <a:r>
              <a:rPr lang="en-IN" sz="1600"/>
              <a:t>.</a:t>
            </a:r>
          </a:p>
          <a:p>
            <a:pPr>
              <a:lnSpc>
                <a:spcPct val="95000"/>
              </a:lnSpc>
            </a:pPr>
            <a:endParaRPr lang="en-US" sz="1600"/>
          </a:p>
        </p:txBody>
      </p:sp>
    </p:spTree>
    <p:extLst>
      <p:ext uri="{BB962C8B-B14F-4D97-AF65-F5344CB8AC3E}">
        <p14:creationId xmlns:p14="http://schemas.microsoft.com/office/powerpoint/2010/main" val="76106398"/>
      </p:ext>
    </p:extLst>
  </p:cSld>
  <p:clrMapOvr>
    <a:masterClrMapping/>
  </p:clrMapOvr>
</p:sld>
</file>

<file path=ppt/theme/theme1.xml><?xml version="1.0" encoding="utf-8"?>
<a:theme xmlns:a="http://schemas.openxmlformats.org/drawingml/2006/main" name="Prismatic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129</TotalTime>
  <Words>1033</Words>
  <Application>Microsoft Macintosh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-webkit-standard</vt:lpstr>
      <vt:lpstr>Aharoni</vt:lpstr>
      <vt:lpstr>Arial</vt:lpstr>
      <vt:lpstr>Avenir Next LT Pro</vt:lpstr>
      <vt:lpstr>PrismaticVTI</vt:lpstr>
      <vt:lpstr>Crime Hotspot Detection</vt:lpstr>
      <vt:lpstr>Introduction</vt:lpstr>
      <vt:lpstr>Project Approach</vt:lpstr>
      <vt:lpstr>Understanding the Data</vt:lpstr>
      <vt:lpstr>Data Pre-Processing</vt:lpstr>
      <vt:lpstr>PowerPoint Presentation</vt:lpstr>
      <vt:lpstr>PowerPoint Presentation</vt:lpstr>
      <vt:lpstr>Standardization and Label Encoding</vt:lpstr>
      <vt:lpstr>Model Training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Bhuvan Sudheer Akula</dc:creator>
  <cp:lastModifiedBy>Bhuvan Sudheer Akula</cp:lastModifiedBy>
  <cp:revision>12</cp:revision>
  <dcterms:created xsi:type="dcterms:W3CDTF">2024-12-01T04:52:14Z</dcterms:created>
  <dcterms:modified xsi:type="dcterms:W3CDTF">2024-12-01T08:21:04Z</dcterms:modified>
</cp:coreProperties>
</file>