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6.jpg" ContentType="image/jpg"/>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8"/>
  </p:notesMasterIdLst>
  <p:sldIdLst>
    <p:sldId id="256" r:id="rId2"/>
    <p:sldId id="258" r:id="rId3"/>
    <p:sldId id="265" r:id="rId4"/>
    <p:sldId id="264" r:id="rId5"/>
    <p:sldId id="266" r:id="rId6"/>
    <p:sldId id="260" r:id="rId7"/>
  </p:sldIdLst>
  <p:sldSz cx="9144000" cy="5143500" type="screen16x9"/>
  <p:notesSz cx="6858000" cy="9144000"/>
  <p:embeddedFontLst>
    <p:embeddedFont>
      <p:font typeface="Tahoma" panose="020B0604030504040204" pitchFamily="34" charset="0"/>
      <p:regular r:id="rId9"/>
      <p:bold r:id="rId10"/>
    </p:embeddedFont>
    <p:embeddedFont>
      <p:font typeface="Candara" panose="020E0502030303020204" pitchFamily="34" charset="0"/>
      <p:regular r:id="rId11"/>
      <p:bold r:id="rId12"/>
      <p:italic r:id="rId13"/>
      <p:boldItalic r:id="rId14"/>
    </p:embeddedFont>
    <p:embeddedFont>
      <p:font typeface="Calibri" panose="020F0502020204030204" pitchFamily="3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ABC0"/>
    <a:srgbClr val="43CCC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62C400-E725-45FB-A7F4-C16F497FCC09}">
  <a:tblStyle styleId="{2D62C400-E725-45FB-A7F4-C16F497FCC09}"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3423772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089375becf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g3089375becf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5626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089375becf_2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g3089375becf_2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71904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089375becf_2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g3089375becf_2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2269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3089375becf_1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g3089375becf_1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445976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3089375becf_1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g3089375becf_1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11417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3089375becf_1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g3089375becf_1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846559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765593" y="436702"/>
            <a:ext cx="7612812" cy="22478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800" b="1" i="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4"/>
          <p:cNvSpPr txBox="1">
            <a:spLocks noGrp="1"/>
          </p:cNvSpPr>
          <p:nvPr>
            <p:ph type="body" idx="1"/>
          </p:nvPr>
        </p:nvSpPr>
        <p:spPr>
          <a:xfrm>
            <a:off x="457200" y="1183005"/>
            <a:ext cx="8229600" cy="339471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4" name="Google Shape;64;p14"/>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4"/>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4"/>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71"/>
        <p:cNvGrpSpPr/>
        <p:nvPr/>
      </p:nvGrpSpPr>
      <p:grpSpPr>
        <a:xfrm>
          <a:off x="0" y="0"/>
          <a:ext cx="0" cy="0"/>
          <a:chOff x="0" y="0"/>
          <a:chExt cx="0" cy="0"/>
        </a:xfrm>
      </p:grpSpPr>
      <p:sp>
        <p:nvSpPr>
          <p:cNvPr id="72" name="Google Shape;72;p16"/>
          <p:cNvSpPr txBox="1">
            <a:spLocks noGrp="1"/>
          </p:cNvSpPr>
          <p:nvPr>
            <p:ph type="ctrTitle"/>
          </p:nvPr>
        </p:nvSpPr>
        <p:spPr>
          <a:xfrm>
            <a:off x="685800" y="1594485"/>
            <a:ext cx="7772400" cy="108013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6"/>
          <p:cNvSpPr txBox="1">
            <a:spLocks noGrp="1"/>
          </p:cNvSpPr>
          <p:nvPr>
            <p:ph type="subTitle" idx="1"/>
          </p:nvPr>
        </p:nvSpPr>
        <p:spPr>
          <a:xfrm>
            <a:off x="1371600" y="2880360"/>
            <a:ext cx="6400800" cy="12858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6"/>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6"/>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6"/>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765593" y="436702"/>
            <a:ext cx="7612812" cy="22478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800" b="1" i="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17"/>
          <p:cNvSpPr txBox="1">
            <a:spLocks noGrp="1"/>
          </p:cNvSpPr>
          <p:nvPr>
            <p:ph type="body" idx="1"/>
          </p:nvPr>
        </p:nvSpPr>
        <p:spPr>
          <a:xfrm>
            <a:off x="457200" y="1183005"/>
            <a:ext cx="3977640" cy="339471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0" name="Google Shape;80;p17"/>
          <p:cNvSpPr txBox="1">
            <a:spLocks noGrp="1"/>
          </p:cNvSpPr>
          <p:nvPr>
            <p:ph type="body" idx="2"/>
          </p:nvPr>
        </p:nvSpPr>
        <p:spPr>
          <a:xfrm>
            <a:off x="4709160" y="1183005"/>
            <a:ext cx="3977640" cy="339471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1" name="Google Shape;81;p17"/>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7"/>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765593" y="436702"/>
            <a:ext cx="7612812" cy="22478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800" b="1" i="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18"/>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8"/>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8"/>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pic>
        <p:nvPicPr>
          <p:cNvPr id="51" name="Google Shape;51;p13"/>
          <p:cNvPicPr preferRelativeResize="0"/>
          <p:nvPr/>
        </p:nvPicPr>
        <p:blipFill rotWithShape="1">
          <a:blip r:embed="rId6">
            <a:alphaModFix/>
          </a:blip>
          <a:srcRect/>
          <a:stretch/>
        </p:blipFill>
        <p:spPr>
          <a:xfrm>
            <a:off x="0" y="634604"/>
            <a:ext cx="9143998" cy="4508895"/>
          </a:xfrm>
          <a:prstGeom prst="rect">
            <a:avLst/>
          </a:prstGeom>
          <a:noFill/>
          <a:ln>
            <a:noFill/>
          </a:ln>
        </p:spPr>
      </p:pic>
      <p:sp>
        <p:nvSpPr>
          <p:cNvPr id="52" name="Google Shape;52;p13"/>
          <p:cNvSpPr/>
          <p:nvPr/>
        </p:nvSpPr>
        <p:spPr>
          <a:xfrm>
            <a:off x="0" y="1"/>
            <a:ext cx="9144000" cy="5143500"/>
          </a:xfrm>
          <a:custGeom>
            <a:avLst/>
            <a:gdLst/>
            <a:ahLst/>
            <a:cxnLst/>
            <a:rect l="l" t="t" r="r" b="b"/>
            <a:pathLst>
              <a:path w="9144000" h="6858000" extrusionOk="0">
                <a:moveTo>
                  <a:pt x="0" y="0"/>
                </a:moveTo>
                <a:lnTo>
                  <a:pt x="9143997" y="0"/>
                </a:lnTo>
                <a:lnTo>
                  <a:pt x="9143997" y="6857997"/>
                </a:lnTo>
                <a:lnTo>
                  <a:pt x="0" y="6857997"/>
                </a:lnTo>
                <a:lnTo>
                  <a:pt x="0" y="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3" name="Google Shape;53;p13"/>
          <p:cNvSpPr/>
          <p:nvPr/>
        </p:nvSpPr>
        <p:spPr>
          <a:xfrm>
            <a:off x="0" y="5953"/>
            <a:ext cx="9144000" cy="616744"/>
          </a:xfrm>
          <a:custGeom>
            <a:avLst/>
            <a:gdLst/>
            <a:ahLst/>
            <a:cxnLst/>
            <a:rect l="l" t="t" r="r" b="b"/>
            <a:pathLst>
              <a:path w="9144000" h="822325" extrusionOk="0">
                <a:moveTo>
                  <a:pt x="9143998" y="0"/>
                </a:moveTo>
                <a:lnTo>
                  <a:pt x="0" y="0"/>
                </a:lnTo>
                <a:lnTo>
                  <a:pt x="0" y="822325"/>
                </a:lnTo>
                <a:lnTo>
                  <a:pt x="9143998" y="822325"/>
                </a:lnTo>
                <a:lnTo>
                  <a:pt x="9143998"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54" name="Google Shape;54;p13"/>
          <p:cNvPicPr preferRelativeResize="0"/>
          <p:nvPr/>
        </p:nvPicPr>
        <p:blipFill rotWithShape="1">
          <a:blip r:embed="rId7">
            <a:alphaModFix/>
          </a:blip>
          <a:srcRect/>
          <a:stretch/>
        </p:blipFill>
        <p:spPr>
          <a:xfrm>
            <a:off x="8289925" y="73819"/>
            <a:ext cx="581024" cy="479821"/>
          </a:xfrm>
          <a:prstGeom prst="rect">
            <a:avLst/>
          </a:prstGeom>
          <a:noFill/>
          <a:ln>
            <a:noFill/>
          </a:ln>
        </p:spPr>
      </p:pic>
      <p:pic>
        <p:nvPicPr>
          <p:cNvPr id="55" name="Google Shape;55;p13"/>
          <p:cNvPicPr preferRelativeResize="0"/>
          <p:nvPr/>
        </p:nvPicPr>
        <p:blipFill rotWithShape="1">
          <a:blip r:embed="rId8">
            <a:alphaModFix/>
          </a:blip>
          <a:srcRect/>
          <a:stretch/>
        </p:blipFill>
        <p:spPr>
          <a:xfrm>
            <a:off x="12701" y="57151"/>
            <a:ext cx="1371600" cy="517484"/>
          </a:xfrm>
          <a:prstGeom prst="rect">
            <a:avLst/>
          </a:prstGeom>
          <a:noFill/>
          <a:ln>
            <a:noFill/>
          </a:ln>
        </p:spPr>
      </p:pic>
      <p:sp>
        <p:nvSpPr>
          <p:cNvPr id="56" name="Google Shape;56;p13"/>
          <p:cNvSpPr txBox="1">
            <a:spLocks noGrp="1"/>
          </p:cNvSpPr>
          <p:nvPr>
            <p:ph type="title"/>
          </p:nvPr>
        </p:nvSpPr>
        <p:spPr>
          <a:xfrm>
            <a:off x="765593" y="436702"/>
            <a:ext cx="7612812" cy="224789"/>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7" name="Google Shape;57;p13"/>
          <p:cNvSpPr txBox="1">
            <a:spLocks noGrp="1"/>
          </p:cNvSpPr>
          <p:nvPr>
            <p:ph type="body" idx="1"/>
          </p:nvPr>
        </p:nvSpPr>
        <p:spPr>
          <a:xfrm>
            <a:off x="457200" y="1183005"/>
            <a:ext cx="8229600" cy="339471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58" name="Google Shape;58;p13"/>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59" name="Google Shape;59;p13"/>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0" name="Google Shape;60;p13"/>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800">
                <a:solidFill>
                  <a:srgbClr val="888888"/>
                </a:solidFill>
              </a:defRPr>
            </a:lvl1pPr>
            <a:lvl2pPr marL="0" marR="0" lvl="1" indent="0" algn="r" rtl="0">
              <a:spcBef>
                <a:spcPts val="0"/>
              </a:spcBef>
              <a:buNone/>
              <a:defRPr sz="1800">
                <a:solidFill>
                  <a:srgbClr val="888888"/>
                </a:solidFill>
              </a:defRPr>
            </a:lvl2pPr>
            <a:lvl3pPr marL="0" marR="0" lvl="2" indent="0" algn="r" rtl="0">
              <a:spcBef>
                <a:spcPts val="0"/>
              </a:spcBef>
              <a:buNone/>
              <a:defRPr sz="1800">
                <a:solidFill>
                  <a:srgbClr val="888888"/>
                </a:solidFill>
              </a:defRPr>
            </a:lvl3pPr>
            <a:lvl4pPr marL="0" marR="0" lvl="3" indent="0" algn="r" rtl="0">
              <a:spcBef>
                <a:spcPts val="0"/>
              </a:spcBef>
              <a:buNone/>
              <a:defRPr sz="1800">
                <a:solidFill>
                  <a:srgbClr val="888888"/>
                </a:solidFill>
              </a:defRPr>
            </a:lvl4pPr>
            <a:lvl5pPr marL="0" marR="0" lvl="4" indent="0" algn="r" rtl="0">
              <a:spcBef>
                <a:spcPts val="0"/>
              </a:spcBef>
              <a:buNone/>
              <a:defRPr sz="1800">
                <a:solidFill>
                  <a:srgbClr val="888888"/>
                </a:solidFill>
              </a:defRPr>
            </a:lvl5pPr>
            <a:lvl6pPr marL="0" marR="0" lvl="5" indent="0" algn="r" rtl="0">
              <a:spcBef>
                <a:spcPts val="0"/>
              </a:spcBef>
              <a:buNone/>
              <a:defRPr sz="1800">
                <a:solidFill>
                  <a:srgbClr val="888888"/>
                </a:solidFill>
              </a:defRPr>
            </a:lvl6pPr>
            <a:lvl7pPr marL="0" marR="0" lvl="6" indent="0" algn="r" rtl="0">
              <a:spcBef>
                <a:spcPts val="0"/>
              </a:spcBef>
              <a:buNone/>
              <a:defRPr sz="1800">
                <a:solidFill>
                  <a:srgbClr val="888888"/>
                </a:solidFill>
              </a:defRPr>
            </a:lvl7pPr>
            <a:lvl8pPr marL="0" marR="0" lvl="7" indent="0" algn="r" rtl="0">
              <a:spcBef>
                <a:spcPts val="0"/>
              </a:spcBef>
              <a:buNone/>
              <a:defRPr sz="1800">
                <a:solidFill>
                  <a:srgbClr val="888888"/>
                </a:solidFill>
              </a:defRPr>
            </a:lvl8pPr>
            <a:lvl9pPr marL="0" marR="0" lvl="8" indent="0" algn="r" rtl="0">
              <a:spcBef>
                <a:spcPts val="0"/>
              </a:spcBef>
              <a:buNone/>
              <a:defRPr sz="1800">
                <a:solidFill>
                  <a:srgbClr val="888888"/>
                </a:solidFill>
              </a:defRPr>
            </a:lvl9pPr>
          </a:lstStyle>
          <a:p>
            <a:pPr marL="0" lvl="0" indent="0" algn="r" rtl="0">
              <a:spcBef>
                <a:spcPts val="0"/>
              </a:spcBef>
              <a:spcAft>
                <a:spcPts val="0"/>
              </a:spcAft>
              <a:buNone/>
            </a:pPr>
            <a:fld id="{00000000-1234-1234-1234-123412341234}" type="slidenum">
              <a:rPr lang="en"/>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59" r:id="rId1"/>
    <p:sldLayoutId id="2147483661" r:id="rId2"/>
    <p:sldLayoutId id="2147483662" r:id="rId3"/>
    <p:sldLayoutId id="2147483663"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jpg"/><Relationship Id="rId5" Type="http://schemas.openxmlformats.org/officeDocument/2006/relationships/image" Target="../media/image3.jp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0.gif"/><Relationship Id="rId5" Type="http://schemas.openxmlformats.org/officeDocument/2006/relationships/image" Target="../media/image9.jpeg"/><Relationship Id="rId4" Type="http://schemas.openxmlformats.org/officeDocument/2006/relationships/image" Target="../media/image8.jpeg"/><Relationship Id="rId9"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16.jpeg"/><Relationship Id="rId4" Type="http://schemas.openxmlformats.org/officeDocument/2006/relationships/image" Target="../media/image15.jpeg"/></Relationships>
</file>

<file path=ppt/slides/_rels/slide5.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image" Target="../media/image15.jpeg"/><Relationship Id="rId7" Type="http://schemas.openxmlformats.org/officeDocument/2006/relationships/image" Target="../media/image19.jpe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8.jpeg"/><Relationship Id="rId5" Type="http://schemas.openxmlformats.org/officeDocument/2006/relationships/image" Target="../media/image17.png"/><Relationship Id="rId4" Type="http://schemas.openxmlformats.org/officeDocument/2006/relationships/image" Target="../media/image16.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92"/>
        <p:cNvGrpSpPr/>
        <p:nvPr/>
      </p:nvGrpSpPr>
      <p:grpSpPr>
        <a:xfrm>
          <a:off x="0" y="0"/>
          <a:ext cx="0" cy="0"/>
          <a:chOff x="0" y="0"/>
          <a:chExt cx="0" cy="0"/>
        </a:xfrm>
      </p:grpSpPr>
      <p:pic>
        <p:nvPicPr>
          <p:cNvPr id="93" name="Google Shape;93;p19"/>
          <p:cNvPicPr preferRelativeResize="0"/>
          <p:nvPr/>
        </p:nvPicPr>
        <p:blipFill rotWithShape="1">
          <a:blip r:embed="rId3">
            <a:alphaModFix/>
          </a:blip>
          <a:srcRect/>
          <a:stretch/>
        </p:blipFill>
        <p:spPr>
          <a:xfrm>
            <a:off x="2079703" y="1079133"/>
            <a:ext cx="5433711" cy="1443665"/>
          </a:xfrm>
          <a:prstGeom prst="rect">
            <a:avLst/>
          </a:prstGeom>
          <a:noFill/>
          <a:ln>
            <a:noFill/>
          </a:ln>
        </p:spPr>
      </p:pic>
      <p:pic>
        <p:nvPicPr>
          <p:cNvPr id="94" name="Google Shape;94;p19"/>
          <p:cNvPicPr preferRelativeResize="0"/>
          <p:nvPr/>
        </p:nvPicPr>
        <p:blipFill rotWithShape="1">
          <a:blip r:embed="rId4">
            <a:alphaModFix/>
          </a:blip>
          <a:srcRect/>
          <a:stretch/>
        </p:blipFill>
        <p:spPr>
          <a:xfrm>
            <a:off x="7944445" y="4319704"/>
            <a:ext cx="760808" cy="628649"/>
          </a:xfrm>
          <a:prstGeom prst="rect">
            <a:avLst/>
          </a:prstGeom>
          <a:noFill/>
          <a:ln>
            <a:noFill/>
          </a:ln>
        </p:spPr>
      </p:pic>
      <p:sp>
        <p:nvSpPr>
          <p:cNvPr id="95" name="Google Shape;95;p19"/>
          <p:cNvSpPr txBox="1"/>
          <p:nvPr/>
        </p:nvSpPr>
        <p:spPr>
          <a:xfrm>
            <a:off x="1774296" y="147577"/>
            <a:ext cx="5558700" cy="515700"/>
          </a:xfrm>
          <a:prstGeom prst="rect">
            <a:avLst/>
          </a:prstGeom>
          <a:noFill/>
          <a:ln>
            <a:noFill/>
          </a:ln>
        </p:spPr>
        <p:txBody>
          <a:bodyPr spcFirstLastPara="1" wrap="square" lIns="0" tIns="83800" rIns="0" bIns="0" anchor="t" anchorCtr="0">
            <a:spAutoFit/>
          </a:bodyPr>
          <a:lstStyle/>
          <a:p>
            <a:pPr marL="3638550" marR="5080" lvl="0" indent="-3626484" algn="ctr" rtl="0">
              <a:lnSpc>
                <a:spcPct val="100000"/>
              </a:lnSpc>
              <a:spcBef>
                <a:spcPts val="0"/>
              </a:spcBef>
              <a:spcAft>
                <a:spcPts val="0"/>
              </a:spcAft>
              <a:buNone/>
            </a:pPr>
            <a:r>
              <a:rPr lang="en" sz="2800" b="1" dirty="0">
                <a:solidFill>
                  <a:srgbClr val="000066"/>
                </a:solidFill>
                <a:latin typeface="Candara"/>
                <a:ea typeface="Candara"/>
                <a:cs typeface="Candara"/>
                <a:sym typeface="Candara"/>
              </a:rPr>
              <a:t>PACE IN THE CLASSROOM</a:t>
            </a:r>
            <a:endParaRPr sz="2800" dirty="0">
              <a:latin typeface="Candara"/>
              <a:ea typeface="Candara"/>
              <a:cs typeface="Candara"/>
              <a:sym typeface="Candara"/>
            </a:endParaRPr>
          </a:p>
        </p:txBody>
      </p:sp>
      <p:sp>
        <p:nvSpPr>
          <p:cNvPr id="96" name="Google Shape;96;p19"/>
          <p:cNvSpPr txBox="1"/>
          <p:nvPr/>
        </p:nvSpPr>
        <p:spPr>
          <a:xfrm>
            <a:off x="96644" y="2522798"/>
            <a:ext cx="8914004" cy="2296639"/>
          </a:xfrm>
          <a:prstGeom prst="rect">
            <a:avLst/>
          </a:prstGeom>
          <a:noFill/>
          <a:ln>
            <a:noFill/>
          </a:ln>
        </p:spPr>
        <p:txBody>
          <a:bodyPr spcFirstLastPara="1" wrap="square" lIns="0" tIns="27925" rIns="0" bIns="0" anchor="t" anchorCtr="0">
            <a:spAutoFit/>
          </a:bodyPr>
          <a:lstStyle/>
          <a:p>
            <a:pPr marL="0" marR="2203450" lvl="0" indent="0" algn="just" rtl="0">
              <a:lnSpc>
                <a:spcPct val="116666"/>
              </a:lnSpc>
              <a:spcBef>
                <a:spcPts val="0"/>
              </a:spcBef>
              <a:spcAft>
                <a:spcPts val="0"/>
              </a:spcAft>
              <a:buNone/>
            </a:pPr>
            <a:r>
              <a:rPr lang="en" sz="1800" b="1" dirty="0" smtClean="0">
                <a:solidFill>
                  <a:srgbClr val="000066"/>
                </a:solidFill>
                <a:latin typeface="Candara"/>
                <a:ea typeface="Candara"/>
                <a:cs typeface="Candara"/>
                <a:sym typeface="Candara"/>
              </a:rPr>
              <a:t>Collaborators</a:t>
            </a:r>
            <a:r>
              <a:rPr lang="en" sz="1800" b="1" dirty="0">
                <a:solidFill>
                  <a:srgbClr val="000066"/>
                </a:solidFill>
                <a:latin typeface="Candara"/>
                <a:ea typeface="Candara"/>
                <a:cs typeface="Candara"/>
                <a:sym typeface="Candara"/>
              </a:rPr>
              <a:t>: </a:t>
            </a:r>
            <a:endParaRPr lang="en" sz="1800" b="1" dirty="0" smtClean="0">
              <a:solidFill>
                <a:srgbClr val="000066"/>
              </a:solidFill>
              <a:latin typeface="Candara"/>
              <a:ea typeface="Candara"/>
              <a:cs typeface="Candara"/>
              <a:sym typeface="Candara"/>
            </a:endParaRPr>
          </a:p>
          <a:p>
            <a:pPr marL="0" marR="2203450" lvl="0" indent="0" algn="just" rtl="0">
              <a:lnSpc>
                <a:spcPct val="116666"/>
              </a:lnSpc>
              <a:spcBef>
                <a:spcPts val="0"/>
              </a:spcBef>
              <a:spcAft>
                <a:spcPts val="0"/>
              </a:spcAft>
              <a:buNone/>
            </a:pPr>
            <a:r>
              <a:rPr lang="en" sz="1800" b="1" dirty="0" smtClean="0">
                <a:solidFill>
                  <a:schemeClr val="accent2">
                    <a:lumMod val="75000"/>
                  </a:schemeClr>
                </a:solidFill>
                <a:latin typeface="Candara"/>
                <a:ea typeface="Candara"/>
                <a:cs typeface="Candara"/>
                <a:sym typeface="Candara"/>
              </a:rPr>
              <a:t>Mr. JAGADISH </a:t>
            </a:r>
            <a:r>
              <a:rPr lang="en" sz="1800" b="1" dirty="0">
                <a:solidFill>
                  <a:schemeClr val="accent2">
                    <a:lumMod val="75000"/>
                  </a:schemeClr>
                </a:solidFill>
                <a:latin typeface="Candara"/>
                <a:ea typeface="Candara"/>
                <a:cs typeface="Candara"/>
                <a:sym typeface="Candara"/>
              </a:rPr>
              <a:t>ITIKALA</a:t>
            </a:r>
            <a:endParaRPr sz="1800" b="1" dirty="0">
              <a:solidFill>
                <a:schemeClr val="accent2">
                  <a:lumMod val="75000"/>
                </a:schemeClr>
              </a:solidFill>
              <a:latin typeface="Candara"/>
              <a:ea typeface="Candara"/>
              <a:cs typeface="Candara"/>
              <a:sym typeface="Candara"/>
            </a:endParaRPr>
          </a:p>
          <a:p>
            <a:pPr marL="0" marR="2203450" lvl="0" indent="0" algn="just" rtl="0">
              <a:lnSpc>
                <a:spcPct val="116666"/>
              </a:lnSpc>
              <a:spcBef>
                <a:spcPts val="0"/>
              </a:spcBef>
              <a:spcAft>
                <a:spcPts val="0"/>
              </a:spcAft>
              <a:buNone/>
            </a:pPr>
            <a:r>
              <a:rPr lang="en" sz="1800" b="1" dirty="0" smtClean="0">
                <a:solidFill>
                  <a:schemeClr val="accent2">
                    <a:lumMod val="75000"/>
                  </a:schemeClr>
                </a:solidFill>
                <a:latin typeface="Candara"/>
                <a:ea typeface="Candara"/>
                <a:cs typeface="Candara"/>
                <a:sym typeface="Candara"/>
              </a:rPr>
              <a:t>Mr. </a:t>
            </a:r>
            <a:r>
              <a:rPr lang="en" sz="1800" b="1" dirty="0">
                <a:solidFill>
                  <a:schemeClr val="accent2">
                    <a:lumMod val="75000"/>
                  </a:schemeClr>
                </a:solidFill>
                <a:latin typeface="Candara"/>
                <a:ea typeface="Candara"/>
                <a:cs typeface="Candara"/>
                <a:sym typeface="Candara"/>
              </a:rPr>
              <a:t>PARASARA BANDARU</a:t>
            </a:r>
            <a:endParaRPr sz="1800" b="1" dirty="0">
              <a:solidFill>
                <a:schemeClr val="accent2">
                  <a:lumMod val="75000"/>
                </a:schemeClr>
              </a:solidFill>
              <a:latin typeface="Candara"/>
              <a:ea typeface="Candara"/>
              <a:cs typeface="Candara"/>
              <a:sym typeface="Candara"/>
            </a:endParaRPr>
          </a:p>
          <a:p>
            <a:pPr marL="0" marR="2203450" lvl="0" indent="0" algn="just" rtl="0">
              <a:lnSpc>
                <a:spcPct val="116666"/>
              </a:lnSpc>
              <a:spcBef>
                <a:spcPts val="0"/>
              </a:spcBef>
              <a:spcAft>
                <a:spcPts val="0"/>
              </a:spcAft>
              <a:buNone/>
            </a:pPr>
            <a:r>
              <a:rPr lang="en" sz="1800" b="1" dirty="0">
                <a:solidFill>
                  <a:schemeClr val="accent2">
                    <a:lumMod val="75000"/>
                  </a:schemeClr>
                </a:solidFill>
                <a:latin typeface="Candara"/>
                <a:ea typeface="Candara"/>
                <a:cs typeface="Candara"/>
                <a:sym typeface="Candara"/>
              </a:rPr>
              <a:t>Ms. </a:t>
            </a:r>
            <a:r>
              <a:rPr lang="en" sz="1800" b="1" dirty="0" smtClean="0">
                <a:solidFill>
                  <a:schemeClr val="accent2">
                    <a:lumMod val="75000"/>
                  </a:schemeClr>
                </a:solidFill>
                <a:latin typeface="Candara"/>
                <a:ea typeface="Candara"/>
                <a:cs typeface="Candara"/>
                <a:sym typeface="Candara"/>
              </a:rPr>
              <a:t>SAI KALYANI DUNUKU</a:t>
            </a:r>
            <a:endParaRPr sz="1800" b="1" dirty="0">
              <a:solidFill>
                <a:schemeClr val="accent2">
                  <a:lumMod val="75000"/>
                </a:schemeClr>
              </a:solidFill>
              <a:latin typeface="Candara"/>
              <a:ea typeface="Candara"/>
              <a:cs typeface="Candara"/>
              <a:sym typeface="Candara"/>
            </a:endParaRPr>
          </a:p>
          <a:p>
            <a:pPr marL="0" marR="2203450" lvl="0" indent="0" algn="just" rtl="0">
              <a:lnSpc>
                <a:spcPct val="116666"/>
              </a:lnSpc>
              <a:spcBef>
                <a:spcPts val="0"/>
              </a:spcBef>
              <a:spcAft>
                <a:spcPts val="0"/>
              </a:spcAft>
              <a:buNone/>
            </a:pPr>
            <a:r>
              <a:rPr lang="en" sz="1800" b="1" dirty="0">
                <a:solidFill>
                  <a:schemeClr val="accent2">
                    <a:lumMod val="75000"/>
                  </a:schemeClr>
                </a:solidFill>
                <a:latin typeface="Candara"/>
                <a:ea typeface="Candara"/>
                <a:cs typeface="Candara"/>
                <a:sym typeface="Candara"/>
              </a:rPr>
              <a:t>Ms. KAVYA </a:t>
            </a:r>
            <a:r>
              <a:rPr lang="en" sz="1800" b="1" dirty="0" smtClean="0">
                <a:solidFill>
                  <a:schemeClr val="accent2">
                    <a:lumMod val="75000"/>
                  </a:schemeClr>
                </a:solidFill>
                <a:latin typeface="Candara"/>
                <a:ea typeface="Candara"/>
                <a:cs typeface="Candara"/>
                <a:sym typeface="Candara"/>
              </a:rPr>
              <a:t>DEVISETTY</a:t>
            </a:r>
          </a:p>
          <a:p>
            <a:pPr marL="0" marR="2203450" lvl="0" indent="0" algn="just" rtl="0">
              <a:lnSpc>
                <a:spcPct val="116666"/>
              </a:lnSpc>
              <a:spcBef>
                <a:spcPts val="0"/>
              </a:spcBef>
              <a:spcAft>
                <a:spcPts val="0"/>
              </a:spcAft>
              <a:buNone/>
            </a:pPr>
            <a:r>
              <a:rPr lang="en" sz="1800" b="1" dirty="0" smtClean="0">
                <a:solidFill>
                  <a:schemeClr val="accent2">
                    <a:lumMod val="75000"/>
                  </a:schemeClr>
                </a:solidFill>
                <a:latin typeface="Candara"/>
                <a:ea typeface="Candara"/>
                <a:cs typeface="Candara"/>
                <a:sym typeface="Candara"/>
              </a:rPr>
              <a:t>Mr. ROSHAN BONAGIRI</a:t>
            </a:r>
            <a:endParaRPr sz="1800" b="1" dirty="0">
              <a:solidFill>
                <a:schemeClr val="accent2">
                  <a:lumMod val="75000"/>
                </a:schemeClr>
              </a:solidFill>
              <a:latin typeface="Candara"/>
              <a:ea typeface="Candara"/>
              <a:cs typeface="Candara"/>
              <a:sym typeface="Candara"/>
            </a:endParaRPr>
          </a:p>
          <a:p>
            <a:pPr marL="0" marR="2203450" lvl="0" indent="0" algn="just" rtl="0">
              <a:lnSpc>
                <a:spcPct val="116666"/>
              </a:lnSpc>
              <a:spcBef>
                <a:spcPts val="0"/>
              </a:spcBef>
              <a:spcAft>
                <a:spcPts val="0"/>
              </a:spcAft>
              <a:buNone/>
            </a:pPr>
            <a:r>
              <a:rPr lang="en" sz="1800" b="1" dirty="0">
                <a:solidFill>
                  <a:schemeClr val="accent2">
                    <a:lumMod val="75000"/>
                  </a:schemeClr>
                </a:solidFill>
                <a:latin typeface="Candara"/>
                <a:ea typeface="Candara"/>
                <a:cs typeface="Candara"/>
                <a:sym typeface="Candara"/>
              </a:rPr>
              <a:t>Mr. SUDHEER REDDY BANDI</a:t>
            </a:r>
            <a:endParaRPr sz="1800" dirty="0">
              <a:solidFill>
                <a:schemeClr val="accent2">
                  <a:lumMod val="75000"/>
                </a:schemeClr>
              </a:solidFill>
              <a:sym typeface="Arial"/>
            </a:endParaRPr>
          </a:p>
        </p:txBody>
      </p:sp>
      <p:pic>
        <p:nvPicPr>
          <p:cNvPr id="97" name="Google Shape;97;p19"/>
          <p:cNvPicPr preferRelativeResize="0"/>
          <p:nvPr/>
        </p:nvPicPr>
        <p:blipFill rotWithShape="1">
          <a:blip r:embed="rId5">
            <a:alphaModFix/>
          </a:blip>
          <a:srcRect/>
          <a:stretch/>
        </p:blipFill>
        <p:spPr>
          <a:xfrm>
            <a:off x="7639050" y="171451"/>
            <a:ext cx="1371598" cy="517484"/>
          </a:xfrm>
          <a:prstGeom prst="rect">
            <a:avLst/>
          </a:prstGeom>
          <a:noFill/>
          <a:ln>
            <a:noFill/>
          </a:ln>
        </p:spPr>
      </p:pic>
      <p:sp>
        <p:nvSpPr>
          <p:cNvPr id="98" name="Google Shape;98;p19"/>
          <p:cNvSpPr txBox="1">
            <a:spLocks noGrp="1"/>
          </p:cNvSpPr>
          <p:nvPr>
            <p:ph type="title"/>
          </p:nvPr>
        </p:nvSpPr>
        <p:spPr>
          <a:xfrm>
            <a:off x="780640" y="383661"/>
            <a:ext cx="7679597" cy="289823"/>
          </a:xfrm>
          <a:prstGeom prst="rect">
            <a:avLst/>
          </a:prstGeom>
          <a:noFill/>
          <a:ln>
            <a:noFill/>
          </a:ln>
        </p:spPr>
        <p:txBody>
          <a:bodyPr spcFirstLastPara="1" wrap="square" lIns="0" tIns="12700" rIns="0" bIns="0" anchor="t" anchorCtr="0">
            <a:spAutoFit/>
          </a:bodyPr>
          <a:lstStyle/>
          <a:p>
            <a:pPr marL="6981190" lvl="0" indent="0" algn="l" rtl="0">
              <a:lnSpc>
                <a:spcPct val="100000"/>
              </a:lnSpc>
              <a:spcBef>
                <a:spcPts val="0"/>
              </a:spcBef>
              <a:spcAft>
                <a:spcPts val="0"/>
              </a:spcAft>
              <a:buNone/>
            </a:pPr>
            <a:r>
              <a:rPr lang="en" dirty="0" smtClean="0"/>
              <a:t>PACE</a:t>
            </a:r>
            <a:endParaRPr dirty="0"/>
          </a:p>
        </p:txBody>
      </p:sp>
      <p:grpSp>
        <p:nvGrpSpPr>
          <p:cNvPr id="8" name="object 4"/>
          <p:cNvGrpSpPr/>
          <p:nvPr/>
        </p:nvGrpSpPr>
        <p:grpSpPr>
          <a:xfrm>
            <a:off x="96644" y="111842"/>
            <a:ext cx="1822753" cy="840560"/>
            <a:chOff x="105574" y="111024"/>
            <a:chExt cx="2261235" cy="1176655"/>
          </a:xfrm>
        </p:grpSpPr>
        <p:pic>
          <p:nvPicPr>
            <p:cNvPr id="9" name="object 5"/>
            <p:cNvPicPr/>
            <p:nvPr/>
          </p:nvPicPr>
          <p:blipFill>
            <a:blip r:embed="rId6" cstate="print"/>
            <a:stretch>
              <a:fillRect/>
            </a:stretch>
          </p:blipFill>
          <p:spPr>
            <a:xfrm>
              <a:off x="134150" y="139600"/>
              <a:ext cx="2203545" cy="1119000"/>
            </a:xfrm>
            <a:prstGeom prst="rect">
              <a:avLst/>
            </a:prstGeom>
          </p:spPr>
        </p:pic>
        <p:sp>
          <p:nvSpPr>
            <p:cNvPr id="10" name="object 6"/>
            <p:cNvSpPr/>
            <p:nvPr/>
          </p:nvSpPr>
          <p:spPr>
            <a:xfrm>
              <a:off x="119862" y="125312"/>
              <a:ext cx="2232660" cy="1148080"/>
            </a:xfrm>
            <a:custGeom>
              <a:avLst/>
              <a:gdLst/>
              <a:ahLst/>
              <a:cxnLst/>
              <a:rect l="l" t="t" r="r" b="b"/>
              <a:pathLst>
                <a:path w="2232660" h="1148080">
                  <a:moveTo>
                    <a:pt x="0" y="0"/>
                  </a:moveTo>
                  <a:lnTo>
                    <a:pt x="2232120" y="0"/>
                  </a:lnTo>
                  <a:lnTo>
                    <a:pt x="2232120" y="1147575"/>
                  </a:lnTo>
                  <a:lnTo>
                    <a:pt x="0" y="1147575"/>
                  </a:lnTo>
                  <a:lnTo>
                    <a:pt x="0" y="0"/>
                  </a:lnTo>
                  <a:close/>
                </a:path>
              </a:pathLst>
            </a:custGeom>
            <a:ln w="28574">
              <a:solidFill>
                <a:srgbClr val="FFFFFF"/>
              </a:solidFill>
            </a:ln>
          </p:spPr>
          <p:txBody>
            <a:bodyPr wrap="square" lIns="0" tIns="0" rIns="0" bIns="0" rtlCol="0"/>
            <a:lstStyle/>
            <a:p>
              <a:endParaRPr/>
            </a:p>
          </p:txBody>
        </p:sp>
      </p:grpSp>
      <p:sp>
        <p:nvSpPr>
          <p:cNvPr id="2" name="Rectangle 1"/>
          <p:cNvSpPr/>
          <p:nvPr/>
        </p:nvSpPr>
        <p:spPr>
          <a:xfrm>
            <a:off x="3003396" y="645813"/>
            <a:ext cx="5382322" cy="380425"/>
          </a:xfrm>
          <a:prstGeom prst="rect">
            <a:avLst/>
          </a:prstGeom>
        </p:spPr>
        <p:txBody>
          <a:bodyPr wrap="square">
            <a:spAutoFit/>
          </a:bodyPr>
          <a:lstStyle/>
          <a:p>
            <a:pPr marR="2203450" lvl="0" algn="just">
              <a:lnSpc>
                <a:spcPct val="116666"/>
              </a:lnSpc>
            </a:pPr>
            <a:r>
              <a:rPr lang="en" sz="1600" b="1" dirty="0">
                <a:solidFill>
                  <a:srgbClr val="0070C0"/>
                </a:solidFill>
                <a:latin typeface="Candara"/>
                <a:ea typeface="Candara"/>
                <a:cs typeface="Candara"/>
                <a:sym typeface="Candara"/>
              </a:rPr>
              <a:t>TEAM </a:t>
            </a:r>
            <a:r>
              <a:rPr lang="en" sz="1600" b="1" dirty="0" smtClean="0">
                <a:solidFill>
                  <a:srgbClr val="0070C0"/>
                </a:solidFill>
                <a:latin typeface="Candara"/>
                <a:ea typeface="Candara"/>
                <a:cs typeface="Candara"/>
                <a:sym typeface="Candara"/>
              </a:rPr>
              <a:t>NAME: sudheer_student</a:t>
            </a:r>
            <a:endParaRPr lang="en" sz="1600" b="1" dirty="0">
              <a:solidFill>
                <a:srgbClr val="0070C0"/>
              </a:solidFill>
              <a:latin typeface="Candara"/>
              <a:ea typeface="Candara"/>
              <a:cs typeface="Candara"/>
              <a:sym typeface="Candar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1"/>
          <p:cNvSpPr txBox="1"/>
          <p:nvPr/>
        </p:nvSpPr>
        <p:spPr>
          <a:xfrm>
            <a:off x="104138" y="319266"/>
            <a:ext cx="914339" cy="2898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 sz="1800" b="1" dirty="0">
                <a:latin typeface="Arial"/>
                <a:ea typeface="Arial"/>
                <a:cs typeface="Arial"/>
                <a:sym typeface="Arial"/>
              </a:rPr>
              <a:t>PACE</a:t>
            </a:r>
            <a:endParaRPr sz="1800" dirty="0">
              <a:latin typeface="Arial"/>
              <a:ea typeface="Arial"/>
              <a:cs typeface="Arial"/>
              <a:sym typeface="Arial"/>
            </a:endParaRPr>
          </a:p>
        </p:txBody>
      </p:sp>
      <p:sp>
        <p:nvSpPr>
          <p:cNvPr id="2" name="Horizontal Scroll 1"/>
          <p:cNvSpPr/>
          <p:nvPr/>
        </p:nvSpPr>
        <p:spPr>
          <a:xfrm>
            <a:off x="104138" y="842587"/>
            <a:ext cx="4029307" cy="2071598"/>
          </a:xfrm>
          <a:prstGeom prst="horizontalScroll">
            <a:avLst>
              <a:gd name="adj" fmla="val 7208"/>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285750" indent="-285750" algn="just">
              <a:buFont typeface="Wingdings" panose="05000000000000000000" pitchFamily="2" charset="2"/>
              <a:buChar char="Ø"/>
            </a:pPr>
            <a:r>
              <a:rPr lang="en-US" dirty="0"/>
              <a:t>C</a:t>
            </a:r>
            <a:r>
              <a:rPr lang="en-US" dirty="0" smtClean="0"/>
              <a:t>reate </a:t>
            </a:r>
            <a:r>
              <a:rPr lang="en-US" dirty="0"/>
              <a:t>materials that teachers can use in classrooms across the world to integrate PACE data and the science it is enabling into curriculums and lessons</a:t>
            </a:r>
            <a:r>
              <a:rPr lang="en-US" dirty="0" smtClean="0"/>
              <a:t>.</a:t>
            </a:r>
          </a:p>
          <a:p>
            <a:pPr marL="285750" indent="-285750" algn="just">
              <a:buFont typeface="Wingdings" panose="05000000000000000000" pitchFamily="2" charset="2"/>
              <a:buChar char="Ø"/>
            </a:pPr>
            <a:r>
              <a:rPr lang="en-US" dirty="0"/>
              <a:t>H</a:t>
            </a:r>
            <a:r>
              <a:rPr lang="en-US" dirty="0" smtClean="0"/>
              <a:t>ow </a:t>
            </a:r>
            <a:r>
              <a:rPr lang="en-US" dirty="0"/>
              <a:t>the information could best be translated for these various target </a:t>
            </a:r>
            <a:r>
              <a:rPr lang="en-US" dirty="0" smtClean="0"/>
              <a:t>audiences</a:t>
            </a:r>
            <a:r>
              <a:rPr lang="en-US" dirty="0"/>
              <a:t> </a:t>
            </a:r>
            <a:r>
              <a:rPr lang="en-US" dirty="0" smtClean="0"/>
              <a:t>?</a:t>
            </a:r>
            <a:endParaRPr lang="en-US" dirty="0"/>
          </a:p>
        </p:txBody>
      </p:sp>
      <p:sp>
        <p:nvSpPr>
          <p:cNvPr id="6" name="Horizontal Scroll 5"/>
          <p:cNvSpPr/>
          <p:nvPr/>
        </p:nvSpPr>
        <p:spPr>
          <a:xfrm>
            <a:off x="4661211" y="842587"/>
            <a:ext cx="4393580" cy="2185485"/>
          </a:xfrm>
          <a:prstGeom prst="horizontalScroll">
            <a:avLst>
              <a:gd name="adj" fmla="val 5252"/>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285750" indent="-285750" algn="just">
              <a:buFont typeface="Wingdings" panose="05000000000000000000" pitchFamily="2" charset="2"/>
              <a:buChar char="Ø"/>
            </a:pPr>
            <a:r>
              <a:rPr lang="en-US" dirty="0" smtClean="0"/>
              <a:t>We create an </a:t>
            </a:r>
            <a:r>
              <a:rPr lang="en-US" dirty="0"/>
              <a:t>providing exciting and captivating materials to be integrated into the classroom, our project can help ensure that students know about the great discoveries PACE has made.</a:t>
            </a:r>
          </a:p>
          <a:p>
            <a:pPr marL="285750" indent="-285750" algn="just">
              <a:buFont typeface="Wingdings" panose="05000000000000000000" pitchFamily="2" charset="2"/>
              <a:buChar char="Ø"/>
            </a:pPr>
            <a:r>
              <a:rPr lang="en-US" dirty="0" smtClean="0"/>
              <a:t> </a:t>
            </a:r>
            <a:r>
              <a:rPr lang="en-US" dirty="0"/>
              <a:t>set of lesson plans, an informative video, a resource that allows PACE data access to be “kid friendly” and easy to use and understand, or something entirely different.</a:t>
            </a:r>
            <a:endParaRPr lang="en-US" dirty="0" smtClean="0"/>
          </a:p>
        </p:txBody>
      </p:sp>
      <p:sp>
        <p:nvSpPr>
          <p:cNvPr id="4" name="TextBox 3"/>
          <p:cNvSpPr txBox="1"/>
          <p:nvPr/>
        </p:nvSpPr>
        <p:spPr>
          <a:xfrm>
            <a:off x="1096566" y="657921"/>
            <a:ext cx="1683806" cy="369332"/>
          </a:xfrm>
          <a:prstGeom prst="rect">
            <a:avLst/>
          </a:prstGeom>
          <a:noFill/>
        </p:spPr>
        <p:txBody>
          <a:bodyPr wrap="square" rtlCol="0">
            <a:spAutoFit/>
          </a:bodyPr>
          <a:lstStyle/>
          <a:p>
            <a:pPr algn="ctr"/>
            <a:r>
              <a:rPr lang="en-US" sz="1800" b="1" dirty="0" smtClean="0">
                <a:latin typeface="Times New Roman" panose="02020603050405020304" pitchFamily="18" charset="0"/>
                <a:cs typeface="Times New Roman" panose="02020603050405020304" pitchFamily="18" charset="0"/>
              </a:rPr>
              <a:t>OBJECTIVES</a:t>
            </a:r>
            <a:endParaRPr lang="en-US" sz="1800"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5449257" y="657921"/>
            <a:ext cx="2876987" cy="369332"/>
          </a:xfrm>
          <a:prstGeom prst="rect">
            <a:avLst/>
          </a:prstGeom>
          <a:noFill/>
        </p:spPr>
        <p:txBody>
          <a:bodyPr wrap="square" rtlCol="0">
            <a:spAutoFit/>
          </a:bodyPr>
          <a:lstStyle/>
          <a:p>
            <a:pPr algn="ctr"/>
            <a:r>
              <a:rPr lang="en-US" sz="1800" b="1" dirty="0" smtClean="0">
                <a:latin typeface="Times New Roman" panose="02020603050405020304" pitchFamily="18" charset="0"/>
                <a:cs typeface="Times New Roman" panose="02020603050405020304" pitchFamily="18" charset="0"/>
              </a:rPr>
              <a:t>PROPOSED SOLUTIONS</a:t>
            </a:r>
            <a:endParaRPr lang="en-US" sz="1800" b="1" dirty="0">
              <a:latin typeface="Times New Roman" panose="02020603050405020304" pitchFamily="18" charset="0"/>
              <a:cs typeface="Times New Roman" panose="02020603050405020304" pitchFamily="18" charset="0"/>
            </a:endParaRPr>
          </a:p>
        </p:txBody>
      </p:sp>
      <p:sp>
        <p:nvSpPr>
          <p:cNvPr id="7" name="Round Same Side Corner Rectangle 6"/>
          <p:cNvSpPr/>
          <p:nvPr/>
        </p:nvSpPr>
        <p:spPr>
          <a:xfrm>
            <a:off x="2064879" y="3397404"/>
            <a:ext cx="3862006" cy="1605775"/>
          </a:xfrm>
          <a:prstGeom prst="round2Same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285750" indent="-285750" algn="just">
              <a:buFont typeface="Wingdings" panose="05000000000000000000" pitchFamily="2" charset="2"/>
              <a:buChar char="Ø"/>
            </a:pPr>
            <a:r>
              <a:rPr lang="en-US" dirty="0" smtClean="0"/>
              <a:t>Various </a:t>
            </a:r>
            <a:r>
              <a:rPr lang="en-US" dirty="0"/>
              <a:t>teaching </a:t>
            </a:r>
            <a:r>
              <a:rPr lang="en-US" dirty="0" smtClean="0"/>
              <a:t>strategies for different grade levels</a:t>
            </a:r>
          </a:p>
          <a:p>
            <a:pPr marL="285750" indent="-285750" algn="just">
              <a:buFont typeface="Wingdings" panose="05000000000000000000" pitchFamily="2" charset="2"/>
              <a:buChar char="Ø"/>
            </a:pPr>
            <a:r>
              <a:rPr lang="en-US" dirty="0" smtClean="0"/>
              <a:t>Multimedia data </a:t>
            </a:r>
            <a:r>
              <a:rPr lang="en-US" dirty="0"/>
              <a:t>from PACE’s instruments—the Ocean Color Instrument (OCI), </a:t>
            </a:r>
            <a:r>
              <a:rPr lang="en-US" dirty="0" err="1"/>
              <a:t>SPEXone</a:t>
            </a:r>
            <a:r>
              <a:rPr lang="en-US" dirty="0"/>
              <a:t> </a:t>
            </a:r>
            <a:r>
              <a:rPr lang="en-US" dirty="0" err="1"/>
              <a:t>polarimeter</a:t>
            </a:r>
            <a:r>
              <a:rPr lang="en-US" dirty="0"/>
              <a:t>, and Hyper-Angular Rainbow </a:t>
            </a:r>
            <a:r>
              <a:rPr lang="en-US" dirty="0" err="1"/>
              <a:t>Polarimeter</a:t>
            </a:r>
            <a:r>
              <a:rPr lang="en-US" dirty="0"/>
              <a:t> #2 (HARP2)</a:t>
            </a:r>
          </a:p>
        </p:txBody>
      </p:sp>
      <p:sp>
        <p:nvSpPr>
          <p:cNvPr id="11" name="TextBox 10"/>
          <p:cNvSpPr txBox="1"/>
          <p:nvPr/>
        </p:nvSpPr>
        <p:spPr>
          <a:xfrm>
            <a:off x="3174411" y="3028072"/>
            <a:ext cx="1940281" cy="369332"/>
          </a:xfrm>
          <a:prstGeom prst="rect">
            <a:avLst/>
          </a:prstGeom>
          <a:noFill/>
        </p:spPr>
        <p:txBody>
          <a:bodyPr wrap="square" rtlCol="0">
            <a:spAutoFit/>
          </a:bodyPr>
          <a:lstStyle/>
          <a:p>
            <a:r>
              <a:rPr lang="en-US" sz="1800" b="1" dirty="0" smtClean="0">
                <a:latin typeface="Times New Roman" panose="02020603050405020304" pitchFamily="18" charset="0"/>
                <a:cs typeface="Times New Roman" panose="02020603050405020304" pitchFamily="18" charset="0"/>
              </a:rPr>
              <a:t>APPROACHES</a:t>
            </a:r>
            <a:endParaRPr lang="en-US" sz="1800" b="1" dirty="0">
              <a:latin typeface="Times New Roman" panose="02020603050405020304" pitchFamily="18" charset="0"/>
              <a:cs typeface="Times New Roman" panose="02020603050405020304" pitchFamily="18" charset="0"/>
            </a:endParaRPr>
          </a:p>
        </p:txBody>
      </p:sp>
      <p:sp>
        <p:nvSpPr>
          <p:cNvPr id="9" name="Rectangle 8"/>
          <p:cNvSpPr/>
          <p:nvPr/>
        </p:nvSpPr>
        <p:spPr>
          <a:xfrm>
            <a:off x="2501492" y="139312"/>
            <a:ext cx="3842720" cy="461665"/>
          </a:xfrm>
          <a:prstGeom prst="rect">
            <a:avLst/>
          </a:prstGeom>
        </p:spPr>
        <p:txBody>
          <a:bodyPr wrap="none">
            <a:spAutoFit/>
          </a:bodyPr>
          <a:lstStyle/>
          <a:p>
            <a:pPr algn="ctr"/>
            <a:r>
              <a:rPr lang="en-US" sz="2400" b="1" dirty="0">
                <a:solidFill>
                  <a:schemeClr val="tx2"/>
                </a:solidFill>
              </a:rPr>
              <a:t>PACE WORK OVERVIEW</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1"/>
          <p:cNvSpPr txBox="1"/>
          <p:nvPr/>
        </p:nvSpPr>
        <p:spPr>
          <a:xfrm>
            <a:off x="104138" y="319266"/>
            <a:ext cx="914339" cy="2898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 sz="1800" b="1" dirty="0">
                <a:latin typeface="Arial"/>
                <a:ea typeface="Arial"/>
                <a:cs typeface="Arial"/>
                <a:sym typeface="Arial"/>
              </a:rPr>
              <a:t>PACE</a:t>
            </a:r>
            <a:endParaRPr sz="1800" dirty="0">
              <a:latin typeface="Arial"/>
              <a:ea typeface="Arial"/>
              <a:cs typeface="Arial"/>
              <a:sym typeface="Arial"/>
            </a:endParaRPr>
          </a:p>
        </p:txBody>
      </p:sp>
      <p:sp>
        <p:nvSpPr>
          <p:cNvPr id="4" name="TextBox 3"/>
          <p:cNvSpPr txBox="1"/>
          <p:nvPr/>
        </p:nvSpPr>
        <p:spPr>
          <a:xfrm>
            <a:off x="2055896" y="48667"/>
            <a:ext cx="5619701" cy="461665"/>
          </a:xfrm>
          <a:prstGeom prst="rect">
            <a:avLst/>
          </a:prstGeom>
          <a:noFill/>
        </p:spPr>
        <p:txBody>
          <a:bodyPr wrap="square" rtlCol="0">
            <a:spAutoFit/>
          </a:bodyPr>
          <a:lstStyle/>
          <a:p>
            <a:pPr algn="ctr"/>
            <a:r>
              <a:rPr lang="en-US" sz="2400" b="1" dirty="0" smtClean="0">
                <a:solidFill>
                  <a:schemeClr val="accent2">
                    <a:lumMod val="20000"/>
                    <a:lumOff val="80000"/>
                  </a:schemeClr>
                </a:solidFill>
                <a:latin typeface="Times New Roman" panose="02020603050405020304" pitchFamily="18" charset="0"/>
                <a:cs typeface="Times New Roman" panose="02020603050405020304" pitchFamily="18" charset="0"/>
              </a:rPr>
              <a:t>MOTIVATION OF THE </a:t>
            </a:r>
            <a:r>
              <a:rPr lang="en-US" sz="2400" b="1" dirty="0" err="1" smtClean="0">
                <a:solidFill>
                  <a:schemeClr val="accent2">
                    <a:lumMod val="20000"/>
                    <a:lumOff val="80000"/>
                  </a:schemeClr>
                </a:solidFill>
                <a:latin typeface="Times New Roman" panose="02020603050405020304" pitchFamily="18" charset="0"/>
                <a:cs typeface="Times New Roman" panose="02020603050405020304" pitchFamily="18" charset="0"/>
              </a:rPr>
              <a:t>PACEVision</a:t>
            </a:r>
            <a:endParaRPr lang="en-US" sz="2400" b="1" dirty="0">
              <a:solidFill>
                <a:schemeClr val="accent2">
                  <a:lumMod val="20000"/>
                  <a:lumOff val="80000"/>
                </a:schemeClr>
              </a:solidFill>
              <a:latin typeface="Times New Roman" panose="02020603050405020304" pitchFamily="18" charset="0"/>
              <a:cs typeface="Times New Roman" panose="02020603050405020304" pitchFamily="18" charset="0"/>
            </a:endParaRPr>
          </a:p>
        </p:txBody>
      </p:sp>
      <p:pic>
        <p:nvPicPr>
          <p:cNvPr id="1026" name="Picture 2" descr="Environmental awareness: Buy Environmental awareness by Dr.Ansari MD Haroon  MD Ramzan at Low Price in India | Flipkart.com"/>
          <p:cNvPicPr>
            <a:picLocks noChangeAspect="1" noChangeArrowheads="1"/>
          </p:cNvPicPr>
          <p:nvPr/>
        </p:nvPicPr>
        <p:blipFill rotWithShape="1">
          <a:blip r:embed="rId3">
            <a:extLst>
              <a:ext uri="{28A0092B-C50C-407E-A947-70E740481C1C}">
                <a14:useLocalDpi xmlns:a14="http://schemas.microsoft.com/office/drawing/2010/main" val="0"/>
              </a:ext>
            </a:extLst>
          </a:blip>
          <a:srcRect t="26930" b="10423"/>
          <a:stretch/>
        </p:blipFill>
        <p:spPr bwMode="auto">
          <a:xfrm>
            <a:off x="34993" y="641597"/>
            <a:ext cx="1352017" cy="12971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Our planet, ourselves: Climate change and health - Harvard Health"/>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8477" y="2027448"/>
            <a:ext cx="1026809" cy="100680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Thinking, Problem Solving, Innovation, Creativity, Thought, Learning,  Education , Critical Thinking transparent background PNG clipart | HiClipart"/>
          <p:cNvPicPr>
            <a:picLocks noChangeAspect="1" noChangeArrowheads="1"/>
          </p:cNvPicPr>
          <p:nvPr/>
        </p:nvPicPr>
        <p:blipFill rotWithShape="1">
          <a:blip r:embed="rId5">
            <a:extLst>
              <a:ext uri="{28A0092B-C50C-407E-A947-70E740481C1C}">
                <a14:useLocalDpi xmlns:a14="http://schemas.microsoft.com/office/drawing/2010/main" val="0"/>
              </a:ext>
            </a:extLst>
          </a:blip>
          <a:srcRect l="11018" t="5755" r="12339" b="12269"/>
          <a:stretch/>
        </p:blipFill>
        <p:spPr bwMode="auto">
          <a:xfrm>
            <a:off x="3673505" y="3940033"/>
            <a:ext cx="1192241" cy="95641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world history clipart - Clip Art Library"/>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08341" y="3153195"/>
            <a:ext cx="1007310" cy="877252"/>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The Importance of Hands-On Science Experiments"/>
          <p:cNvPicPr>
            <a:picLocks noChangeAspect="1" noChangeArrowheads="1"/>
          </p:cNvPicPr>
          <p:nvPr/>
        </p:nvPicPr>
        <p:blipFill rotWithShape="1">
          <a:blip r:embed="rId7">
            <a:extLst>
              <a:ext uri="{28A0092B-C50C-407E-A947-70E740481C1C}">
                <a14:useLocalDpi xmlns:a14="http://schemas.microsoft.com/office/drawing/2010/main" val="0"/>
              </a:ext>
            </a:extLst>
          </a:blip>
          <a:srcRect l="16990" r="17172"/>
          <a:stretch/>
        </p:blipFill>
        <p:spPr bwMode="auto">
          <a:xfrm>
            <a:off x="6651626" y="1851102"/>
            <a:ext cx="1082849" cy="93984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Premium Vector | Astronauts operate controls in planetary space explore  science technology future poster illustration"/>
          <p:cNvPicPr>
            <a:picLocks noChangeAspect="1" noChangeArrowheads="1"/>
          </p:cNvPicPr>
          <p:nvPr/>
        </p:nvPicPr>
        <p:blipFill rotWithShape="1">
          <a:blip r:embed="rId8">
            <a:extLst>
              <a:ext uri="{28A0092B-C50C-407E-A947-70E740481C1C}">
                <a14:useLocalDpi xmlns:a14="http://schemas.microsoft.com/office/drawing/2010/main" val="0"/>
              </a:ext>
            </a:extLst>
          </a:blip>
          <a:srcRect l="13010" t="6035" r="11307" b="11324"/>
          <a:stretch/>
        </p:blipFill>
        <p:spPr bwMode="auto">
          <a:xfrm flipH="1">
            <a:off x="7962814" y="728546"/>
            <a:ext cx="920989" cy="100565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9"/>
          <a:stretch>
            <a:fillRect/>
          </a:stretch>
        </p:blipFill>
        <p:spPr>
          <a:xfrm>
            <a:off x="5381426" y="2916812"/>
            <a:ext cx="1107946" cy="1023221"/>
          </a:xfrm>
          <a:prstGeom prst="rect">
            <a:avLst/>
          </a:prstGeom>
        </p:spPr>
      </p:pic>
      <p:sp>
        <p:nvSpPr>
          <p:cNvPr id="3" name="Rectangle 2"/>
          <p:cNvSpPr/>
          <p:nvPr/>
        </p:nvSpPr>
        <p:spPr>
          <a:xfrm>
            <a:off x="2045286" y="759617"/>
            <a:ext cx="4572000" cy="2031325"/>
          </a:xfrm>
          <a:prstGeom prst="rect">
            <a:avLst/>
          </a:prstGeom>
        </p:spPr>
        <p:txBody>
          <a:bodyPr>
            <a:spAutoFit/>
          </a:bodyPr>
          <a:lstStyle/>
          <a:p>
            <a:pPr algn="just"/>
            <a:r>
              <a:rPr lang="en-US" dirty="0"/>
              <a:t>The PACE mission gives students a chance to explore how the oceans and atmosphere work together to support life on Earth. By using real data, students can learn about how clouds and plankton affect climate change and how light interacts with the environment. This project brings exciting science into the classroom, helping students understand the world better and inspiring them to think creatively about how to protect our planet for the future.</a:t>
            </a:r>
          </a:p>
        </p:txBody>
      </p:sp>
    </p:spTree>
    <p:extLst>
      <p:ext uri="{BB962C8B-B14F-4D97-AF65-F5344CB8AC3E}">
        <p14:creationId xmlns:p14="http://schemas.microsoft.com/office/powerpoint/2010/main" val="9041037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3"/>
          <p:cNvSpPr txBox="1"/>
          <p:nvPr/>
        </p:nvSpPr>
        <p:spPr>
          <a:xfrm>
            <a:off x="104138" y="319266"/>
            <a:ext cx="683261"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 sz="1800" b="1" dirty="0">
                <a:latin typeface="Arial"/>
                <a:ea typeface="Arial"/>
                <a:cs typeface="Arial"/>
                <a:sym typeface="Arial"/>
              </a:rPr>
              <a:t>PACE</a:t>
            </a:r>
            <a:endParaRPr sz="1800" dirty="0">
              <a:latin typeface="Arial"/>
              <a:ea typeface="Arial"/>
              <a:cs typeface="Arial"/>
              <a:sym typeface="Arial"/>
            </a:endParaRPr>
          </a:p>
        </p:txBody>
      </p:sp>
      <p:sp>
        <p:nvSpPr>
          <p:cNvPr id="126" name="Google Shape;126;p23"/>
          <p:cNvSpPr txBox="1">
            <a:spLocks noGrp="1"/>
          </p:cNvSpPr>
          <p:nvPr>
            <p:ph type="title"/>
          </p:nvPr>
        </p:nvSpPr>
        <p:spPr>
          <a:xfrm>
            <a:off x="2069682" y="146511"/>
            <a:ext cx="4937959" cy="397545"/>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None/>
            </a:pPr>
            <a:r>
              <a:rPr lang="en" sz="2500" dirty="0" smtClean="0">
                <a:solidFill>
                  <a:srgbClr val="FFFFFF"/>
                </a:solidFill>
              </a:rPr>
              <a:t>PACE TEACHING STRATEGY</a:t>
            </a:r>
            <a:endParaRPr sz="2500" dirty="0"/>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1888" t="1421" r="1967"/>
          <a:stretch/>
        </p:blipFill>
        <p:spPr>
          <a:xfrm>
            <a:off x="1797349" y="743415"/>
            <a:ext cx="5406339" cy="4267200"/>
          </a:xfrm>
          <a:prstGeom prst="rect">
            <a:avLst/>
          </a:prstGeom>
          <a:ln>
            <a:noFill/>
          </a:ln>
          <a:effectLst>
            <a:softEdge rad="112500"/>
          </a:effectLst>
        </p:spPr>
      </p:pic>
      <p:pic>
        <p:nvPicPr>
          <p:cNvPr id="6" name="Picture 4" descr="Five most important things in any classroom | James Kenned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138" y="2215376"/>
            <a:ext cx="1688405" cy="11243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7" name="Picture 8" descr="Indian school students group sitting at classroom | Premium AI-generated  im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03688" y="2183745"/>
            <a:ext cx="1782801" cy="118758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03062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3"/>
          <p:cNvSpPr txBox="1"/>
          <p:nvPr/>
        </p:nvSpPr>
        <p:spPr>
          <a:xfrm>
            <a:off x="104138" y="319266"/>
            <a:ext cx="683261"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 sz="1800" b="1" dirty="0">
                <a:latin typeface="Arial"/>
                <a:ea typeface="Arial"/>
                <a:cs typeface="Arial"/>
                <a:sym typeface="Arial"/>
              </a:rPr>
              <a:t>PACE</a:t>
            </a:r>
            <a:endParaRPr sz="1800" dirty="0">
              <a:latin typeface="Arial"/>
              <a:ea typeface="Arial"/>
              <a:cs typeface="Arial"/>
              <a:sym typeface="Arial"/>
            </a:endParaRPr>
          </a:p>
        </p:txBody>
      </p:sp>
      <p:sp>
        <p:nvSpPr>
          <p:cNvPr id="126" name="Google Shape;126;p23"/>
          <p:cNvSpPr txBox="1">
            <a:spLocks noGrp="1"/>
          </p:cNvSpPr>
          <p:nvPr>
            <p:ph type="title"/>
          </p:nvPr>
        </p:nvSpPr>
        <p:spPr>
          <a:xfrm>
            <a:off x="2069682" y="146511"/>
            <a:ext cx="4937959" cy="397545"/>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None/>
            </a:pPr>
            <a:r>
              <a:rPr lang="en" sz="2500" dirty="0" smtClean="0">
                <a:solidFill>
                  <a:srgbClr val="FFFFFF"/>
                </a:solidFill>
              </a:rPr>
              <a:t>PACE PROCESS FLOW </a:t>
            </a:r>
            <a:endParaRPr sz="2500" dirty="0"/>
          </a:p>
        </p:txBody>
      </p:sp>
      <p:pic>
        <p:nvPicPr>
          <p:cNvPr id="6" name="Picture 4" descr="Five most important things in any classroom | James Kenned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7451" y="1256723"/>
            <a:ext cx="1190377" cy="79268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7" name="Picture 8" descr="Indian school students group sitting at classroom | Premium AI-gener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67451" y="3301767"/>
            <a:ext cx="1287531" cy="85766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5"/>
          <a:stretch>
            <a:fillRect/>
          </a:stretch>
        </p:blipFill>
        <p:spPr>
          <a:xfrm>
            <a:off x="145887" y="2019152"/>
            <a:ext cx="1698304" cy="1496159"/>
          </a:xfrm>
          <a:prstGeom prst="rect">
            <a:avLst/>
          </a:prstGeom>
        </p:spPr>
      </p:pic>
      <p:sp>
        <p:nvSpPr>
          <p:cNvPr id="3" name="Rectangle 2"/>
          <p:cNvSpPr/>
          <p:nvPr/>
        </p:nvSpPr>
        <p:spPr>
          <a:xfrm>
            <a:off x="2363234" y="1007422"/>
            <a:ext cx="1197323" cy="764390"/>
          </a:xfrm>
          <a:prstGeom prst="rect">
            <a:avLst/>
          </a:prstGeom>
          <a:blipFill>
            <a:blip r:embed="rId6"/>
            <a:tile tx="0" ty="0" sx="100000" sy="100000" flip="none" algn="tl"/>
          </a:blipFill>
          <a:ln w="28575">
            <a:solidFill>
              <a:schemeClr val="accent2">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smtClean="0">
                <a:solidFill>
                  <a:schemeClr val="tx1"/>
                </a:solidFill>
              </a:rPr>
              <a:t>Plankton</a:t>
            </a:r>
            <a:endParaRPr lang="en-US" b="1" dirty="0">
              <a:solidFill>
                <a:schemeClr val="tx1"/>
              </a:solidFill>
            </a:endParaRPr>
          </a:p>
        </p:txBody>
      </p:sp>
      <p:sp>
        <p:nvSpPr>
          <p:cNvPr id="9" name="Rectangle 8"/>
          <p:cNvSpPr/>
          <p:nvPr/>
        </p:nvSpPr>
        <p:spPr>
          <a:xfrm>
            <a:off x="2363234" y="1902145"/>
            <a:ext cx="1197323" cy="730003"/>
          </a:xfrm>
          <a:prstGeom prst="rect">
            <a:avLst/>
          </a:prstGeom>
          <a:blipFill>
            <a:blip r:embed="rId6"/>
            <a:tile tx="0" ty="0" sx="100000" sy="100000" flip="none" algn="tl"/>
          </a:blipFill>
          <a:ln w="28575">
            <a:solidFill>
              <a:schemeClr val="accent2">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smtClean="0">
                <a:solidFill>
                  <a:schemeClr val="tx1"/>
                </a:solidFill>
              </a:rPr>
              <a:t>Aerosol</a:t>
            </a:r>
            <a:endParaRPr lang="en-US" b="1" dirty="0">
              <a:solidFill>
                <a:schemeClr val="tx1"/>
              </a:solidFill>
            </a:endParaRPr>
          </a:p>
        </p:txBody>
      </p:sp>
      <p:sp>
        <p:nvSpPr>
          <p:cNvPr id="10" name="Rectangle 9"/>
          <p:cNvSpPr/>
          <p:nvPr/>
        </p:nvSpPr>
        <p:spPr>
          <a:xfrm>
            <a:off x="2363234" y="3805218"/>
            <a:ext cx="1237784" cy="741972"/>
          </a:xfrm>
          <a:prstGeom prst="rect">
            <a:avLst/>
          </a:prstGeom>
          <a:blipFill>
            <a:blip r:embed="rId6"/>
            <a:tile tx="0" ty="0" sx="100000" sy="100000" flip="none" algn="tl"/>
          </a:blipFill>
          <a:ln w="28575">
            <a:solidFill>
              <a:schemeClr val="accent2">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smtClean="0">
                <a:solidFill>
                  <a:schemeClr val="tx1"/>
                </a:solidFill>
              </a:rPr>
              <a:t>Ocean-Ecosystem</a:t>
            </a:r>
            <a:endParaRPr lang="en-US" b="1" dirty="0">
              <a:solidFill>
                <a:schemeClr val="tx1"/>
              </a:solidFill>
            </a:endParaRPr>
          </a:p>
        </p:txBody>
      </p:sp>
      <p:sp>
        <p:nvSpPr>
          <p:cNvPr id="11" name="Rectangle 10"/>
          <p:cNvSpPr/>
          <p:nvPr/>
        </p:nvSpPr>
        <p:spPr>
          <a:xfrm>
            <a:off x="2363234" y="2831137"/>
            <a:ext cx="1197323" cy="775092"/>
          </a:xfrm>
          <a:prstGeom prst="rect">
            <a:avLst/>
          </a:prstGeom>
          <a:blipFill>
            <a:blip r:embed="rId6"/>
            <a:tile tx="0" ty="0" sx="100000" sy="100000" flip="none" algn="tl"/>
          </a:blipFill>
          <a:ln w="28575">
            <a:solidFill>
              <a:schemeClr val="accent2">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smtClean="0">
                <a:solidFill>
                  <a:schemeClr val="tx1"/>
                </a:solidFill>
              </a:rPr>
              <a:t>Cloud</a:t>
            </a:r>
            <a:endParaRPr lang="en-US" b="1" dirty="0">
              <a:solidFill>
                <a:schemeClr val="tx1"/>
              </a:solidFill>
            </a:endParaRPr>
          </a:p>
        </p:txBody>
      </p:sp>
      <p:sp>
        <p:nvSpPr>
          <p:cNvPr id="16" name="Left Brace 15"/>
          <p:cNvSpPr/>
          <p:nvPr/>
        </p:nvSpPr>
        <p:spPr>
          <a:xfrm>
            <a:off x="1985686" y="1007422"/>
            <a:ext cx="273046" cy="3539768"/>
          </a:xfrm>
          <a:prstGeom prst="lef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19" name="Left Brace 18"/>
          <p:cNvSpPr/>
          <p:nvPr/>
        </p:nvSpPr>
        <p:spPr>
          <a:xfrm rot="10800000">
            <a:off x="3705522" y="1007422"/>
            <a:ext cx="273046" cy="3539768"/>
          </a:xfrm>
          <a:prstGeom prst="leftBrace">
            <a:avLst>
              <a:gd name="adj1" fmla="val 8333"/>
              <a:gd name="adj2" fmla="val 51470"/>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20" name="Rectangle 19"/>
          <p:cNvSpPr/>
          <p:nvPr/>
        </p:nvSpPr>
        <p:spPr>
          <a:xfrm>
            <a:off x="3978568" y="1749393"/>
            <a:ext cx="1569047" cy="501803"/>
          </a:xfrm>
          <a:prstGeom prst="rect">
            <a:avLst/>
          </a:prstGeom>
          <a:blipFill>
            <a:blip r:embed="rId7"/>
            <a:tile tx="0" ty="0" sx="100000" sy="100000" flip="none" algn="tl"/>
          </a:blipFill>
          <a:ln w="38100">
            <a:solidFill>
              <a:schemeClr val="accent5">
                <a:lumMod val="60000"/>
                <a:lumOff val="4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smtClean="0">
                <a:solidFill>
                  <a:schemeClr val="tx1"/>
                </a:solidFill>
              </a:rPr>
              <a:t>Material Type-I</a:t>
            </a:r>
            <a:endParaRPr lang="en-US" b="1" dirty="0">
              <a:solidFill>
                <a:schemeClr val="tx1"/>
              </a:solidFill>
            </a:endParaRPr>
          </a:p>
        </p:txBody>
      </p:sp>
      <p:sp>
        <p:nvSpPr>
          <p:cNvPr id="21" name="Rectangle 20"/>
          <p:cNvSpPr/>
          <p:nvPr/>
        </p:nvSpPr>
        <p:spPr>
          <a:xfrm>
            <a:off x="3978568" y="3102032"/>
            <a:ext cx="1531890" cy="413279"/>
          </a:xfrm>
          <a:prstGeom prst="rect">
            <a:avLst/>
          </a:prstGeom>
          <a:blipFill>
            <a:blip r:embed="rId7"/>
            <a:tile tx="0" ty="0" sx="100000" sy="100000" flip="none" algn="tl"/>
          </a:blipFill>
          <a:ln w="38100">
            <a:solidFill>
              <a:schemeClr val="accent5">
                <a:lumMod val="60000"/>
                <a:lumOff val="4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smtClean="0">
                <a:solidFill>
                  <a:schemeClr val="tx1"/>
                </a:solidFill>
              </a:rPr>
              <a:t>Material Type-II</a:t>
            </a:r>
            <a:endParaRPr lang="en-US" b="1" dirty="0">
              <a:solidFill>
                <a:schemeClr val="tx1"/>
              </a:solidFill>
            </a:endParaRPr>
          </a:p>
        </p:txBody>
      </p:sp>
      <p:pic>
        <p:nvPicPr>
          <p:cNvPr id="2050" name="Picture 2" descr="Web Design Vector Art, Icons, and Graphics for Free Download"/>
          <p:cNvPicPr>
            <a:picLocks noChangeAspect="1" noChangeArrowheads="1"/>
          </p:cNvPicPr>
          <p:nvPr/>
        </p:nvPicPr>
        <p:blipFill rotWithShape="1">
          <a:blip r:embed="rId8">
            <a:extLst>
              <a:ext uri="{28A0092B-C50C-407E-A947-70E740481C1C}">
                <a14:useLocalDpi xmlns:a14="http://schemas.microsoft.com/office/drawing/2010/main" val="0"/>
              </a:ext>
            </a:extLst>
          </a:blip>
          <a:srcRect l="9243" t="13492" r="7713" b="11580"/>
          <a:stretch/>
        </p:blipFill>
        <p:spPr bwMode="auto">
          <a:xfrm>
            <a:off x="5557753" y="1771812"/>
            <a:ext cx="1598898" cy="16367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18" name="Curved Down Arrow 17"/>
          <p:cNvSpPr/>
          <p:nvPr/>
        </p:nvSpPr>
        <p:spPr>
          <a:xfrm>
            <a:off x="4738774" y="1056877"/>
            <a:ext cx="1982022" cy="675789"/>
          </a:xfrm>
          <a:prstGeom prst="curvedDownArrow">
            <a:avLst>
              <a:gd name="adj1" fmla="val 25000"/>
              <a:gd name="adj2" fmla="val 79864"/>
              <a:gd name="adj3" fmla="val 26849"/>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solidFill>
                <a:schemeClr val="tx1"/>
              </a:solidFill>
            </a:endParaRPr>
          </a:p>
        </p:txBody>
      </p:sp>
      <p:sp>
        <p:nvSpPr>
          <p:cNvPr id="23" name="Curved Up Arrow 22"/>
          <p:cNvSpPr/>
          <p:nvPr/>
        </p:nvSpPr>
        <p:spPr>
          <a:xfrm>
            <a:off x="4738774" y="3525650"/>
            <a:ext cx="1919259" cy="686239"/>
          </a:xfrm>
          <a:prstGeom prst="curvedUpArrow">
            <a:avLst>
              <a:gd name="adj1" fmla="val 18964"/>
              <a:gd name="adj2" fmla="val 62360"/>
              <a:gd name="adj3" fmla="val 27044"/>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solidFill>
                <a:schemeClr val="tx1"/>
              </a:solidFill>
            </a:endParaRPr>
          </a:p>
        </p:txBody>
      </p:sp>
      <p:sp>
        <p:nvSpPr>
          <p:cNvPr id="24" name="Left-Right-Up Arrow 23"/>
          <p:cNvSpPr/>
          <p:nvPr/>
        </p:nvSpPr>
        <p:spPr>
          <a:xfrm rot="16200000">
            <a:off x="7049687" y="2156369"/>
            <a:ext cx="1212863" cy="998934"/>
          </a:xfrm>
          <a:prstGeom prst="leftRightUpArrow">
            <a:avLst>
              <a:gd name="adj1" fmla="val 14581"/>
              <a:gd name="adj2" fmla="val 25000"/>
              <a:gd name="adj3" fmla="val 25000"/>
            </a:avLst>
          </a:prstGeom>
          <a:solidFill>
            <a:schemeClr val="bg1">
              <a:lumMod val="95000"/>
            </a:schemeClr>
          </a:solidFill>
          <a:ln w="19050">
            <a:solidFill>
              <a:srgbClr val="7030A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0" name="Left-Right-Up Arrow 29"/>
          <p:cNvSpPr/>
          <p:nvPr/>
        </p:nvSpPr>
        <p:spPr>
          <a:xfrm rot="16200000">
            <a:off x="4214256" y="2185872"/>
            <a:ext cx="817383" cy="981484"/>
          </a:xfrm>
          <a:prstGeom prst="leftRightUpArrow">
            <a:avLst>
              <a:gd name="adj1" fmla="val 14581"/>
              <a:gd name="adj2" fmla="val 25000"/>
              <a:gd name="adj3" fmla="val 25000"/>
            </a:avLst>
          </a:prstGeom>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1222336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3"/>
          <p:cNvSpPr txBox="1"/>
          <p:nvPr/>
        </p:nvSpPr>
        <p:spPr>
          <a:xfrm>
            <a:off x="104138" y="319266"/>
            <a:ext cx="683261"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 sz="1800" b="1" dirty="0">
                <a:latin typeface="Arial"/>
                <a:ea typeface="Arial"/>
                <a:cs typeface="Arial"/>
                <a:sym typeface="Arial"/>
              </a:rPr>
              <a:t>PACE</a:t>
            </a:r>
            <a:endParaRPr sz="1800" dirty="0">
              <a:latin typeface="Arial"/>
              <a:ea typeface="Arial"/>
              <a:cs typeface="Arial"/>
              <a:sym typeface="Arial"/>
            </a:endParaRPr>
          </a:p>
        </p:txBody>
      </p:sp>
      <p:sp>
        <p:nvSpPr>
          <p:cNvPr id="126" name="Google Shape;126;p23"/>
          <p:cNvSpPr txBox="1">
            <a:spLocks noGrp="1"/>
          </p:cNvSpPr>
          <p:nvPr>
            <p:ph type="title"/>
          </p:nvPr>
        </p:nvSpPr>
        <p:spPr>
          <a:xfrm>
            <a:off x="2069682" y="146511"/>
            <a:ext cx="4937959" cy="397545"/>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None/>
            </a:pPr>
            <a:r>
              <a:rPr lang="en" sz="2500" dirty="0" smtClean="0">
                <a:solidFill>
                  <a:srgbClr val="FFFFFF"/>
                </a:solidFill>
              </a:rPr>
              <a:t>TOOLS USED</a:t>
            </a:r>
            <a:endParaRPr sz="2500" dirty="0"/>
          </a:p>
        </p:txBody>
      </p:sp>
      <p:sp>
        <p:nvSpPr>
          <p:cNvPr id="5" name="object 392"/>
          <p:cNvSpPr txBox="1"/>
          <p:nvPr/>
        </p:nvSpPr>
        <p:spPr>
          <a:xfrm>
            <a:off x="787399" y="958113"/>
            <a:ext cx="1739900" cy="1974900"/>
          </a:xfrm>
          <a:prstGeom prst="rect">
            <a:avLst/>
          </a:prstGeom>
        </p:spPr>
        <p:txBody>
          <a:bodyPr vert="horz" wrap="square" lIns="0" tIns="12700" rIns="0" bIns="0" rtlCol="0">
            <a:spAutoFit/>
          </a:bodyPr>
          <a:lstStyle/>
          <a:p>
            <a:pPr marL="348615" indent="-336550">
              <a:lnSpc>
                <a:spcPts val="1664"/>
              </a:lnSpc>
              <a:spcBef>
                <a:spcPts val="100"/>
              </a:spcBef>
              <a:buFont typeface="Tahoma"/>
              <a:buChar char="●"/>
              <a:tabLst>
                <a:tab pos="347980" algn="l"/>
                <a:tab pos="349250" algn="l"/>
              </a:tabLst>
            </a:pPr>
            <a:r>
              <a:rPr sz="1400" spc="-5" dirty="0">
                <a:solidFill>
                  <a:schemeClr val="tx1"/>
                </a:solidFill>
                <a:latin typeface="+mj-lt"/>
                <a:cs typeface="Roboto"/>
              </a:rPr>
              <a:t>API</a:t>
            </a:r>
            <a:endParaRPr sz="1400" dirty="0">
              <a:solidFill>
                <a:schemeClr val="tx1"/>
              </a:solidFill>
              <a:latin typeface="+mj-lt"/>
              <a:cs typeface="Roboto"/>
            </a:endParaRPr>
          </a:p>
          <a:p>
            <a:pPr marL="805815" lvl="1" indent="-336550">
              <a:lnSpc>
                <a:spcPts val="1650"/>
              </a:lnSpc>
              <a:buFont typeface="Tahoma"/>
              <a:buChar char="○"/>
              <a:tabLst>
                <a:tab pos="805180" algn="l"/>
                <a:tab pos="806450" algn="l"/>
              </a:tabLst>
            </a:pPr>
            <a:r>
              <a:rPr sz="1400" spc="-5" dirty="0" err="1" smtClean="0">
                <a:solidFill>
                  <a:schemeClr val="tx1"/>
                </a:solidFill>
                <a:latin typeface="+mj-lt"/>
                <a:cs typeface="Roboto"/>
              </a:rPr>
              <a:t>Wget</a:t>
            </a:r>
            <a:endParaRPr sz="1400" dirty="0">
              <a:solidFill>
                <a:schemeClr val="tx1"/>
              </a:solidFill>
              <a:latin typeface="+mj-lt"/>
              <a:cs typeface="Roboto"/>
            </a:endParaRPr>
          </a:p>
          <a:p>
            <a:pPr marL="805815" lvl="1" indent="-336550">
              <a:lnSpc>
                <a:spcPts val="1650"/>
              </a:lnSpc>
              <a:buFont typeface="Tahoma"/>
              <a:buChar char="○"/>
              <a:tabLst>
                <a:tab pos="805180" algn="l"/>
                <a:tab pos="806450" algn="l"/>
              </a:tabLst>
            </a:pPr>
            <a:r>
              <a:rPr sz="1400" spc="-15" dirty="0">
                <a:solidFill>
                  <a:schemeClr val="tx1"/>
                </a:solidFill>
                <a:latin typeface="+mj-lt"/>
                <a:cs typeface="Roboto"/>
              </a:rPr>
              <a:t>Zipﬁle</a:t>
            </a:r>
            <a:endParaRPr sz="1400" dirty="0">
              <a:solidFill>
                <a:schemeClr val="tx1"/>
              </a:solidFill>
              <a:latin typeface="+mj-lt"/>
              <a:cs typeface="Roboto"/>
            </a:endParaRPr>
          </a:p>
          <a:p>
            <a:pPr marL="348615" indent="-336550">
              <a:lnSpc>
                <a:spcPts val="1650"/>
              </a:lnSpc>
              <a:buFont typeface="Tahoma"/>
              <a:buChar char="●"/>
              <a:tabLst>
                <a:tab pos="347980" algn="l"/>
                <a:tab pos="349250" algn="l"/>
              </a:tabLst>
            </a:pPr>
            <a:r>
              <a:rPr sz="1400" spc="-20" dirty="0">
                <a:solidFill>
                  <a:schemeClr val="tx1"/>
                </a:solidFill>
                <a:latin typeface="+mj-lt"/>
                <a:cs typeface="Roboto"/>
              </a:rPr>
              <a:t>Front</a:t>
            </a:r>
            <a:r>
              <a:rPr sz="1400" spc="-45" dirty="0">
                <a:solidFill>
                  <a:schemeClr val="tx1"/>
                </a:solidFill>
                <a:latin typeface="+mj-lt"/>
                <a:cs typeface="Roboto"/>
              </a:rPr>
              <a:t> </a:t>
            </a:r>
            <a:r>
              <a:rPr sz="1400" spc="-15" dirty="0">
                <a:solidFill>
                  <a:schemeClr val="tx1"/>
                </a:solidFill>
                <a:latin typeface="+mj-lt"/>
                <a:cs typeface="Roboto"/>
              </a:rPr>
              <a:t>end</a:t>
            </a:r>
            <a:endParaRPr sz="1400" dirty="0">
              <a:solidFill>
                <a:schemeClr val="tx1"/>
              </a:solidFill>
              <a:latin typeface="+mj-lt"/>
              <a:cs typeface="Roboto"/>
            </a:endParaRPr>
          </a:p>
          <a:p>
            <a:pPr marL="805815" lvl="1" indent="-336550">
              <a:lnSpc>
                <a:spcPts val="1650"/>
              </a:lnSpc>
              <a:buFont typeface="Tahoma"/>
              <a:buChar char="○"/>
              <a:tabLst>
                <a:tab pos="805180" algn="l"/>
                <a:tab pos="806450" algn="l"/>
              </a:tabLst>
            </a:pPr>
            <a:r>
              <a:rPr sz="1400" spc="-10" dirty="0">
                <a:solidFill>
                  <a:schemeClr val="tx1"/>
                </a:solidFill>
                <a:latin typeface="+mj-lt"/>
                <a:cs typeface="Roboto"/>
              </a:rPr>
              <a:t>Html</a:t>
            </a:r>
            <a:endParaRPr sz="1400" dirty="0">
              <a:solidFill>
                <a:schemeClr val="tx1"/>
              </a:solidFill>
              <a:latin typeface="+mj-lt"/>
              <a:cs typeface="Roboto"/>
            </a:endParaRPr>
          </a:p>
          <a:p>
            <a:pPr marL="805815" lvl="1" indent="-336550">
              <a:lnSpc>
                <a:spcPts val="1650"/>
              </a:lnSpc>
              <a:buFont typeface="Tahoma"/>
              <a:buChar char="○"/>
              <a:tabLst>
                <a:tab pos="805180" algn="l"/>
                <a:tab pos="806450" algn="l"/>
              </a:tabLst>
            </a:pPr>
            <a:r>
              <a:rPr sz="1400" spc="-5" dirty="0">
                <a:solidFill>
                  <a:schemeClr val="tx1"/>
                </a:solidFill>
                <a:latin typeface="+mj-lt"/>
                <a:cs typeface="Roboto"/>
              </a:rPr>
              <a:t>Css</a:t>
            </a:r>
            <a:endParaRPr sz="1400" dirty="0">
              <a:solidFill>
                <a:schemeClr val="tx1"/>
              </a:solidFill>
              <a:latin typeface="+mj-lt"/>
              <a:cs typeface="Roboto"/>
            </a:endParaRPr>
          </a:p>
          <a:p>
            <a:pPr marL="805815" lvl="1" indent="-336550">
              <a:lnSpc>
                <a:spcPts val="1650"/>
              </a:lnSpc>
              <a:buFont typeface="Tahoma"/>
              <a:buChar char="○"/>
              <a:tabLst>
                <a:tab pos="805180" algn="l"/>
                <a:tab pos="806450" algn="l"/>
              </a:tabLst>
            </a:pPr>
            <a:r>
              <a:rPr lang="en-US" spc="-15" dirty="0" smtClean="0">
                <a:solidFill>
                  <a:schemeClr val="tx1"/>
                </a:solidFill>
                <a:latin typeface="+mj-lt"/>
                <a:cs typeface="Roboto"/>
              </a:rPr>
              <a:t>JavaScript</a:t>
            </a:r>
            <a:endParaRPr sz="1400" dirty="0">
              <a:solidFill>
                <a:schemeClr val="tx1"/>
              </a:solidFill>
              <a:latin typeface="+mj-lt"/>
              <a:cs typeface="Roboto"/>
            </a:endParaRPr>
          </a:p>
          <a:p>
            <a:pPr marL="348615" indent="-336550">
              <a:lnSpc>
                <a:spcPts val="1650"/>
              </a:lnSpc>
              <a:buFont typeface="Tahoma"/>
              <a:buChar char="●"/>
              <a:tabLst>
                <a:tab pos="347980" algn="l"/>
                <a:tab pos="349250" algn="l"/>
              </a:tabLst>
            </a:pPr>
            <a:r>
              <a:rPr sz="1400" spc="-15" dirty="0">
                <a:solidFill>
                  <a:schemeClr val="tx1"/>
                </a:solidFill>
                <a:latin typeface="+mj-lt"/>
                <a:cs typeface="Roboto"/>
              </a:rPr>
              <a:t>Back</a:t>
            </a:r>
            <a:r>
              <a:rPr sz="1400" spc="-40" dirty="0">
                <a:solidFill>
                  <a:schemeClr val="tx1"/>
                </a:solidFill>
                <a:latin typeface="+mj-lt"/>
                <a:cs typeface="Roboto"/>
              </a:rPr>
              <a:t> </a:t>
            </a:r>
            <a:r>
              <a:rPr sz="1400" spc="-15" dirty="0">
                <a:solidFill>
                  <a:schemeClr val="tx1"/>
                </a:solidFill>
                <a:latin typeface="+mj-lt"/>
                <a:cs typeface="Roboto"/>
              </a:rPr>
              <a:t>end</a:t>
            </a:r>
            <a:endParaRPr sz="1400" dirty="0">
              <a:solidFill>
                <a:schemeClr val="tx1"/>
              </a:solidFill>
              <a:latin typeface="+mj-lt"/>
              <a:cs typeface="Roboto"/>
            </a:endParaRPr>
          </a:p>
          <a:p>
            <a:pPr marL="805815" lvl="1" indent="-336550">
              <a:lnSpc>
                <a:spcPts val="1650"/>
              </a:lnSpc>
              <a:buFont typeface="Tahoma"/>
              <a:buChar char="○"/>
              <a:tabLst>
                <a:tab pos="805180" algn="l"/>
                <a:tab pos="806450" algn="l"/>
              </a:tabLst>
            </a:pPr>
            <a:r>
              <a:rPr lang="en-US" sz="1400" spc="-25" dirty="0" smtClean="0">
                <a:solidFill>
                  <a:schemeClr val="tx1"/>
                </a:solidFill>
                <a:latin typeface="+mj-lt"/>
                <a:cs typeface="Roboto"/>
              </a:rPr>
              <a:t>FLASK</a:t>
            </a:r>
            <a:endParaRPr sz="1400" dirty="0">
              <a:solidFill>
                <a:schemeClr val="tx1"/>
              </a:solidFill>
              <a:latin typeface="+mj-lt"/>
              <a:cs typeface="Roboto"/>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9999"/>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624</TotalTime>
  <Words>292</Words>
  <Application>Microsoft Office PowerPoint</Application>
  <PresentationFormat>On-screen Show (16:9)</PresentationFormat>
  <Paragraphs>45</Paragraphs>
  <Slides>6</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Tahoma</vt:lpstr>
      <vt:lpstr>Roboto</vt:lpstr>
      <vt:lpstr>Candara</vt:lpstr>
      <vt:lpstr>Arial</vt:lpstr>
      <vt:lpstr>Times New Roman</vt:lpstr>
      <vt:lpstr>Wingdings</vt:lpstr>
      <vt:lpstr>Calibri</vt:lpstr>
      <vt:lpstr>Office Theme</vt:lpstr>
      <vt:lpstr>PACE</vt:lpstr>
      <vt:lpstr>PowerPoint Presentation</vt:lpstr>
      <vt:lpstr>PowerPoint Presentation</vt:lpstr>
      <vt:lpstr>PACE TEACHING STRATEGY</vt:lpstr>
      <vt:lpstr>PACE PROCESS FLOW </vt:lpstr>
      <vt:lpstr>TOOLS USED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PACE</dc:title>
  <cp:lastModifiedBy>HP</cp:lastModifiedBy>
  <cp:revision>47</cp:revision>
  <dcterms:modified xsi:type="dcterms:W3CDTF">2024-10-06T08:56:42Z</dcterms:modified>
</cp:coreProperties>
</file>