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5056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2273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87614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8987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399679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009924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09083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2291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1149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3586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090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2552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6032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83775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587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2703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50675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direct.com/topics/social-sciences/cost-benefit-analysis" TargetMode="External"/><Relationship Id="rId2" Type="http://schemas.openxmlformats.org/officeDocument/2006/relationships/hyperlink" Target="https://www.sciencedirect.com/topics/computer-science/data-provena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topics/computer-science/pharmaceutical-produ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383" y="1812832"/>
            <a:ext cx="11430000" cy="1825096"/>
          </a:xfrm>
        </p:spPr>
        <p:txBody>
          <a:bodyPr>
            <a:normAutofit/>
          </a:bodyPr>
          <a:lstStyle/>
          <a:p>
            <a:r>
              <a:rPr lang="en-US" sz="4800" dirty="0"/>
              <a:t>Electronics supply chain management </a:t>
            </a:r>
          </a:p>
        </p:txBody>
      </p:sp>
      <p:sp>
        <p:nvSpPr>
          <p:cNvPr id="3" name="Subtitle 2"/>
          <p:cNvSpPr>
            <a:spLocks noGrp="1"/>
          </p:cNvSpPr>
          <p:nvPr>
            <p:ph type="subTitle" idx="1"/>
          </p:nvPr>
        </p:nvSpPr>
        <p:spPr>
          <a:xfrm>
            <a:off x="6805748" y="3628501"/>
            <a:ext cx="4807132" cy="685800"/>
          </a:xfrm>
        </p:spPr>
        <p:txBody>
          <a:bodyPr/>
          <a:lstStyle/>
          <a:p>
            <a:r>
              <a:rPr lang="en-US" dirty="0"/>
              <a:t>block chain Hyperledger fabric</a:t>
            </a:r>
          </a:p>
        </p:txBody>
      </p:sp>
    </p:spTree>
    <p:extLst>
      <p:ext uri="{BB962C8B-B14F-4D97-AF65-F5344CB8AC3E}">
        <p14:creationId xmlns:p14="http://schemas.microsoft.com/office/powerpoint/2010/main" val="335659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71388"/>
            <a:ext cx="8610600" cy="1293028"/>
          </a:xfrm>
        </p:spPr>
        <p:txBody>
          <a:bodyPr/>
          <a:lstStyle/>
          <a:p>
            <a:r>
              <a:rPr lang="en-US" dirty="0"/>
              <a:t>Use Case </a:t>
            </a:r>
          </a:p>
        </p:txBody>
      </p:sp>
      <p:sp>
        <p:nvSpPr>
          <p:cNvPr id="10" name="Content Placeholder 9"/>
          <p:cNvSpPr>
            <a:spLocks noGrp="1"/>
          </p:cNvSpPr>
          <p:nvPr>
            <p:ph idx="1"/>
          </p:nvPr>
        </p:nvSpPr>
        <p:spPr/>
        <p:txBody>
          <a:bodyPr/>
          <a:lstStyle/>
          <a:p>
            <a:r>
              <a:rPr lang="en-US" dirty="0"/>
              <a:t>Organizations</a:t>
            </a:r>
          </a:p>
        </p:txBody>
      </p:sp>
      <p:sp>
        <p:nvSpPr>
          <p:cNvPr id="5" name="Rectangle 4"/>
          <p:cNvSpPr/>
          <p:nvPr/>
        </p:nvSpPr>
        <p:spPr>
          <a:xfrm>
            <a:off x="782683" y="3292222"/>
            <a:ext cx="195942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Producer</a:t>
            </a:r>
          </a:p>
        </p:txBody>
      </p:sp>
      <p:sp>
        <p:nvSpPr>
          <p:cNvPr id="7" name="Rectangle 6"/>
          <p:cNvSpPr/>
          <p:nvPr/>
        </p:nvSpPr>
        <p:spPr>
          <a:xfrm>
            <a:off x="3579223" y="3292222"/>
            <a:ext cx="219456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Supplier</a:t>
            </a:r>
          </a:p>
        </p:txBody>
      </p:sp>
      <p:sp>
        <p:nvSpPr>
          <p:cNvPr id="8" name="Rectangle 7"/>
          <p:cNvSpPr/>
          <p:nvPr/>
        </p:nvSpPr>
        <p:spPr>
          <a:xfrm>
            <a:off x="6523617" y="3292222"/>
            <a:ext cx="189846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Wholesaler</a:t>
            </a:r>
          </a:p>
        </p:txBody>
      </p:sp>
      <p:sp>
        <p:nvSpPr>
          <p:cNvPr id="9" name="Rectangle 8"/>
          <p:cNvSpPr/>
          <p:nvPr/>
        </p:nvSpPr>
        <p:spPr>
          <a:xfrm>
            <a:off x="9117874" y="3292222"/>
            <a:ext cx="1946366"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Retailer</a:t>
            </a:r>
          </a:p>
        </p:txBody>
      </p:sp>
    </p:spTree>
    <p:extLst>
      <p:ext uri="{BB962C8B-B14F-4D97-AF65-F5344CB8AC3E}">
        <p14:creationId xmlns:p14="http://schemas.microsoft.com/office/powerpoint/2010/main" val="3442796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rm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Unique Identifiers on Blockchain: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Assign a unique identifier, such as an RFID or QR code, to each electronic product at the manufacturing stage. This identifier serves as a digital passport for the product.</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Recording on the Blockchain:</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Record the entire lifecycle of each product on a blockchain. This includes manufacturing details, shipping information, and any other relevant data. This creates an immutable and transparent ledger of the product's journey from the manufacturer to the retailer.</a:t>
            </a:r>
          </a:p>
          <a:p>
            <a:pPr marL="0" indent="0">
              <a:buNone/>
            </a:pPr>
            <a:endParaRPr lang="en-US" dirty="0">
              <a:solidFill>
                <a:srgbClr val="FFFF00"/>
              </a:solidFill>
            </a:endParaRPr>
          </a:p>
        </p:txBody>
      </p:sp>
    </p:spTree>
    <p:extLst>
      <p:ext uri="{BB962C8B-B14F-4D97-AF65-F5344CB8AC3E}">
        <p14:creationId xmlns:p14="http://schemas.microsoft.com/office/powerpoint/2010/main" val="3023572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p>
        </p:txBody>
      </p:sp>
      <p:sp>
        <p:nvSpPr>
          <p:cNvPr id="3" name="Content Placeholder 2"/>
          <p:cNvSpPr>
            <a:spLocks noGrp="1"/>
          </p:cNvSpPr>
          <p:nvPr>
            <p:ph idx="1"/>
          </p:nvPr>
        </p:nvSpPr>
        <p:spPr/>
        <p:txBody>
          <a:bodyPr>
            <a:normAutofit/>
          </a:body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Verification of Product Authenticity:</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Customers and other stakeholders can use the unique identifier to trace the product's history on the blockchain. This verification process ensures the authenticity of the product, reducing the risk of counterfeit items entering the supply chain.</a:t>
            </a:r>
          </a:p>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Smart Contracts for Compliance:</a:t>
            </a:r>
          </a:p>
          <a:p>
            <a:r>
              <a:rPr lang="en-IN" sz="1800" dirty="0">
                <a:effectLst/>
                <a:latin typeface="Calibri" panose="020F0502020204030204" pitchFamily="34" charset="0"/>
                <a:ea typeface="Calibri" panose="020F0502020204030204" pitchFamily="34" charset="0"/>
                <a:cs typeface="Times New Roman" panose="02020603050405020304" pitchFamily="18" charset="0"/>
              </a:rPr>
              <a:t>Implement smart contracts in the supply chain to automate compliance checks. For instance, a smart contract can ensure that all suppliers adhere to quality standards and ethical manufacturing practices. If a non-compliance issue arises, it can trigger alerts and actions automatically.</a:t>
            </a:r>
          </a:p>
          <a:p>
            <a:pPr fontAlgn="base"/>
            <a:endParaRPr lang="en-US" b="1" dirty="0"/>
          </a:p>
        </p:txBody>
      </p:sp>
    </p:spTree>
    <p:extLst>
      <p:ext uri="{BB962C8B-B14F-4D97-AF65-F5344CB8AC3E}">
        <p14:creationId xmlns:p14="http://schemas.microsoft.com/office/powerpoint/2010/main" val="309081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a:t>
            </a:r>
          </a:p>
        </p:txBody>
      </p:sp>
      <p:sp>
        <p:nvSpPr>
          <p:cNvPr id="3" name="Content Placeholder 2"/>
          <p:cNvSpPr>
            <a:spLocks noGrp="1"/>
          </p:cNvSpPr>
          <p:nvPr>
            <p:ph idx="1"/>
          </p:nvPr>
        </p:nvSpPr>
        <p:spPr/>
        <p:txBody>
          <a:bodyPr/>
          <a:lstStyle/>
          <a:p>
            <a:pPr fontAlgn="base"/>
            <a:r>
              <a:rPr lang="en-US" b="1" dirty="0"/>
              <a:t>Customers buy the Product and scan the QR code to trace back its source</a:t>
            </a:r>
          </a:p>
          <a:p>
            <a:pPr fontAlgn="base"/>
            <a:endParaRPr lang="en-US" b="1" dirty="0"/>
          </a:p>
          <a:p>
            <a:pPr fontAlgn="base"/>
            <a:r>
              <a:rPr lang="en-US" b="1" dirty="0"/>
              <a:t>Customers</a:t>
            </a:r>
            <a:r>
              <a:rPr lang="en-US" dirty="0"/>
              <a:t> can ensure if the Products they are buying is safe or not. By scanning the QR code attached to the products packaging via their mobile app, they can know its source and quality standards.</a:t>
            </a:r>
          </a:p>
          <a:p>
            <a:pPr fontAlgn="base"/>
            <a:r>
              <a:rPr lang="en-US" dirty="0"/>
              <a:t>The hash ID linked to the QR code would fetch information from the block chain for products access.</a:t>
            </a:r>
            <a:endParaRPr lang="en-US" b="1" dirty="0"/>
          </a:p>
        </p:txBody>
      </p:sp>
    </p:spTree>
    <p:extLst>
      <p:ext uri="{BB962C8B-B14F-4D97-AF65-F5344CB8AC3E}">
        <p14:creationId xmlns:p14="http://schemas.microsoft.com/office/powerpoint/2010/main" val="248877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Fabric</a:t>
            </a:r>
          </a:p>
        </p:txBody>
      </p:sp>
      <p:sp>
        <p:nvSpPr>
          <p:cNvPr id="3" name="Content Placeholder 2"/>
          <p:cNvSpPr>
            <a:spLocks noGrp="1"/>
          </p:cNvSpPr>
          <p:nvPr>
            <p:ph idx="1"/>
          </p:nvPr>
        </p:nvSpPr>
        <p:spPr/>
        <p:txBody>
          <a:bodyPr/>
          <a:lstStyle/>
          <a:p>
            <a:r>
              <a:rPr lang="en-US" dirty="0"/>
              <a:t>hyperledger fabric that guarantees security, traceability, immutability, and accessibility of </a:t>
            </a:r>
            <a:r>
              <a:rPr lang="en-US" dirty="0">
                <a:hlinkClick r:id="rId2" tooltip="Learn more about data provenance from ScienceDirect's AI-generated Topic Pages"/>
              </a:rPr>
              <a:t>data provenance</a:t>
            </a:r>
            <a:r>
              <a:rPr lang="en-US" dirty="0"/>
              <a:t>.</a:t>
            </a:r>
          </a:p>
          <a:p>
            <a:endParaRPr lang="en-US" dirty="0"/>
          </a:p>
          <a:p>
            <a:r>
              <a:rPr lang="en-US" dirty="0"/>
              <a:t>We able to create a smart contract that deals with various transactions between parties in the Electronic supply chain.</a:t>
            </a:r>
          </a:p>
          <a:p>
            <a:endParaRPr lang="en-US" dirty="0"/>
          </a:p>
          <a:p>
            <a:br>
              <a:rPr lang="en-US" dirty="0"/>
            </a:br>
            <a:r>
              <a:rPr lang="en-US" dirty="0"/>
              <a:t>To assess the efficacy of the suggested </a:t>
            </a:r>
            <a:r>
              <a:rPr lang="en-US" dirty="0" err="1"/>
              <a:t>blockchain</a:t>
            </a:r>
            <a:r>
              <a:rPr lang="en-US" dirty="0"/>
              <a:t>-based solution, we conduct a risk and </a:t>
            </a:r>
            <a:r>
              <a:rPr lang="en-US" dirty="0">
                <a:hlinkClick r:id="rId3" tooltip="Learn more about cost analysis from ScienceDirect's AI-generated Topic Pages"/>
              </a:rPr>
              <a:t>cost analysis</a:t>
            </a:r>
            <a:r>
              <a:rPr lang="en-US" dirty="0"/>
              <a:t>.</a:t>
            </a:r>
          </a:p>
        </p:txBody>
      </p:sp>
    </p:spTree>
    <p:extLst>
      <p:ext uri="{BB962C8B-B14F-4D97-AF65-F5344CB8AC3E}">
        <p14:creationId xmlns:p14="http://schemas.microsoft.com/office/powerpoint/2010/main" val="6072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flow</a:t>
            </a:r>
          </a:p>
        </p:txBody>
      </p:sp>
      <p:sp>
        <p:nvSpPr>
          <p:cNvPr id="3" name="Content Placeholder 2"/>
          <p:cNvSpPr>
            <a:spLocks noGrp="1"/>
          </p:cNvSpPr>
          <p:nvPr>
            <p:ph idx="1"/>
          </p:nvPr>
        </p:nvSpPr>
        <p:spPr/>
        <p:txBody>
          <a:bodyPr/>
          <a:lstStyle/>
          <a:p>
            <a:pPr marL="0" indent="0">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When implementing blockchain solutions for electrical assets, it's crucial to consider the specific needs of the industry, compliance requirements, and the interoperability of systems among different stakeholders in the ecosystem.</a:t>
            </a:r>
          </a:p>
          <a:p>
            <a:pPr marL="0" indent="0">
              <a:buNone/>
            </a:pPr>
            <a:endParaRPr lang="en-US" dirty="0"/>
          </a:p>
        </p:txBody>
      </p:sp>
    </p:spTree>
    <p:extLst>
      <p:ext uri="{BB962C8B-B14F-4D97-AF65-F5344CB8AC3E}">
        <p14:creationId xmlns:p14="http://schemas.microsoft.com/office/powerpoint/2010/main" val="382409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ASSETS &amp; Participants</a:t>
            </a:r>
          </a:p>
        </p:txBody>
      </p:sp>
      <p:sp>
        <p:nvSpPr>
          <p:cNvPr id="3" name="Content Placeholder 2"/>
          <p:cNvSpPr>
            <a:spLocks noGrp="1"/>
          </p:cNvSpPr>
          <p:nvPr>
            <p:ph idx="1"/>
          </p:nvPr>
        </p:nvSpPr>
        <p:spPr/>
        <p:txBody>
          <a:bodyPr/>
          <a:lstStyle/>
          <a:p>
            <a:r>
              <a:rPr lang="en-US" dirty="0"/>
              <a:t>Producer</a:t>
            </a:r>
          </a:p>
          <a:p>
            <a:r>
              <a:rPr lang="en-US" dirty="0"/>
              <a:t>Supplier</a:t>
            </a:r>
          </a:p>
          <a:p>
            <a:r>
              <a:rPr lang="en-US" dirty="0"/>
              <a:t>Logistic Service Providers</a:t>
            </a:r>
          </a:p>
          <a:p>
            <a:r>
              <a:rPr lang="en-US" dirty="0"/>
              <a:t>Retailer </a:t>
            </a:r>
          </a:p>
          <a:p>
            <a:r>
              <a:rPr lang="en-US" dirty="0"/>
              <a:t>Customers</a:t>
            </a:r>
          </a:p>
          <a:p>
            <a:endParaRPr lang="en-US" dirty="0"/>
          </a:p>
        </p:txBody>
      </p:sp>
    </p:spTree>
    <p:extLst>
      <p:ext uri="{BB962C8B-B14F-4D97-AF65-F5344CB8AC3E}">
        <p14:creationId xmlns:p14="http://schemas.microsoft.com/office/powerpoint/2010/main" val="4197696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Transactions</a:t>
            </a:r>
          </a:p>
        </p:txBody>
      </p:sp>
      <p:sp>
        <p:nvSpPr>
          <p:cNvPr id="3" name="Content Placeholder 2"/>
          <p:cNvSpPr>
            <a:spLocks noGrp="1"/>
          </p:cNvSpPr>
          <p:nvPr>
            <p:ph idx="1"/>
          </p:nvPr>
        </p:nvSpPr>
        <p:spPr>
          <a:xfrm>
            <a:off x="685800" y="1907177"/>
            <a:ext cx="10820400" cy="4624251"/>
          </a:xfrm>
        </p:spPr>
        <p:txBody>
          <a:bodyPr>
            <a:normAutofit/>
          </a:bodyPr>
          <a:lstStyle/>
          <a:p>
            <a:endParaRPr lang="en-US" b="1" dirty="0"/>
          </a:p>
          <a:p>
            <a:r>
              <a:rPr lang="en-US" b="1" dirty="0"/>
              <a:t>Registration </a:t>
            </a:r>
            <a:r>
              <a:rPr lang="en-US" b="1" dirty="0" err="1"/>
              <a:t>Contract:</a:t>
            </a:r>
            <a:r>
              <a:rPr lang="en-US" dirty="0" err="1"/>
              <a:t>The</a:t>
            </a:r>
            <a:r>
              <a:rPr lang="en-US" dirty="0"/>
              <a:t> inputs of the smart contracts are license no, name, contact address, etc. Some functions are</a:t>
            </a:r>
            <a:br>
              <a:rPr lang="en-US" i="1" dirty="0"/>
            </a:br>
            <a:r>
              <a:rPr lang="en-US" i="1" dirty="0" err="1"/>
              <a:t>RegisterManuf</a:t>
            </a:r>
            <a:r>
              <a:rPr lang="en-US" i="1" dirty="0"/>
              <a:t>()</a:t>
            </a:r>
            <a:r>
              <a:rPr lang="en-US" dirty="0"/>
              <a:t>,</a:t>
            </a:r>
            <a:r>
              <a:rPr lang="en-US" i="1" dirty="0"/>
              <a:t> </a:t>
            </a:r>
          </a:p>
          <a:p>
            <a:endParaRPr lang="en-US" b="1" dirty="0"/>
          </a:p>
          <a:p>
            <a:r>
              <a:rPr lang="en-US" b="1" dirty="0"/>
              <a:t>Shipment Contract Shipment Contract: Electronics</a:t>
            </a:r>
            <a:r>
              <a:rPr lang="en-US" dirty="0"/>
              <a:t> is covered by the agreement between the </a:t>
            </a:r>
            <a:r>
              <a:rPr lang="en-US" b="1" dirty="0"/>
              <a:t>Electronics</a:t>
            </a:r>
            <a:r>
              <a:rPr lang="en-US" dirty="0"/>
              <a:t> company, manufacturer, and distributer.</a:t>
            </a:r>
          </a:p>
          <a:p>
            <a:r>
              <a:rPr lang="en-US" i="1" dirty="0" err="1"/>
              <a:t>ConfirmOrderManu</a:t>
            </a:r>
            <a:r>
              <a:rPr lang="en-US" i="1" dirty="0"/>
              <a:t>()</a:t>
            </a:r>
            <a:endParaRPr lang="en-US" b="1" dirty="0"/>
          </a:p>
          <a:p>
            <a:r>
              <a:rPr lang="en-US" dirty="0"/>
              <a:t> </a:t>
            </a:r>
            <a:r>
              <a:rPr lang="en-US" b="1" dirty="0"/>
              <a:t>Selling Order </a:t>
            </a:r>
            <a:r>
              <a:rPr lang="en-US" b="1" dirty="0" err="1"/>
              <a:t>Contract:</a:t>
            </a:r>
            <a:r>
              <a:rPr lang="en-US" dirty="0" err="1"/>
              <a:t>The</a:t>
            </a:r>
            <a:r>
              <a:rPr lang="en-US" dirty="0"/>
              <a:t> transactions occur between the customer and supplier of the </a:t>
            </a:r>
            <a:r>
              <a:rPr lang="en-US" b="1" dirty="0"/>
              <a:t> Electronics</a:t>
            </a:r>
            <a:r>
              <a:rPr lang="en-US" dirty="0">
                <a:hlinkClick r:id="rId2" tooltip="Learn more about pharmaceutical product from ScienceDirect's AI-generated Topic Pages"/>
              </a:rPr>
              <a:t> </a:t>
            </a:r>
            <a:r>
              <a:rPr lang="en-US" b="1" dirty="0">
                <a:hlinkClick r:id="rId2" tooltip="Learn more about pharmaceutical product from ScienceDirect's AI-generated Topic Pages">
                  <a:extLst>
                    <a:ext uri="{A12FA001-AC4F-418D-AE19-62706E023703}">
                      <ahyp:hlinkClr xmlns:ahyp="http://schemas.microsoft.com/office/drawing/2018/hyperlinkcolor" val="tx"/>
                    </a:ext>
                  </a:extLst>
                </a:hlinkClick>
              </a:rPr>
              <a:t>product</a:t>
            </a:r>
            <a:endParaRPr lang="en-US" b="1" dirty="0"/>
          </a:p>
          <a:p>
            <a:r>
              <a:rPr lang="en-US" i="1" dirty="0" err="1"/>
              <a:t>OrderConfirmationLocalVendors</a:t>
            </a:r>
            <a:r>
              <a:rPr lang="en-US" i="1" dirty="0"/>
              <a:t>()</a:t>
            </a:r>
            <a:br>
              <a:rPr lang="en-US" i="1" dirty="0"/>
            </a:br>
            <a:endParaRPr lang="en-US" dirty="0"/>
          </a:p>
          <a:p>
            <a:endParaRPr lang="en-US" dirty="0"/>
          </a:p>
        </p:txBody>
      </p:sp>
    </p:spTree>
    <p:extLst>
      <p:ext uri="{BB962C8B-B14F-4D97-AF65-F5344CB8AC3E}">
        <p14:creationId xmlns:p14="http://schemas.microsoft.com/office/powerpoint/2010/main" val="33511734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1127</TotalTime>
  <Words>449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Wisp</vt:lpstr>
      <vt:lpstr>Electronics supply chain management </vt:lpstr>
      <vt:lpstr>Use Case </vt:lpstr>
      <vt:lpstr>Use cases</vt:lpstr>
      <vt:lpstr>Use cases</vt:lpstr>
      <vt:lpstr>Use case</vt:lpstr>
      <vt:lpstr>Why Fabric</vt:lpstr>
      <vt:lpstr>Work flow</vt:lpstr>
      <vt:lpstr>ASSETS &amp; Participants</vt:lpstr>
      <vt:lpstr>Define Transactions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 supply chain management</dc:title>
  <dc:creator>vadapalli2016@outlook.com</dc:creator>
  <cp:lastModifiedBy>Sudheer Urade</cp:lastModifiedBy>
  <cp:revision>23</cp:revision>
  <dcterms:created xsi:type="dcterms:W3CDTF">2023-11-05T16:41:09Z</dcterms:created>
  <dcterms:modified xsi:type="dcterms:W3CDTF">2023-11-20T16:59:55Z</dcterms:modified>
</cp:coreProperties>
</file>