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A0593-54D8-7D64-6A86-58F5542524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BB85862-AEAF-9AB3-99C7-A94B3D82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4ECD567-2A39-C79B-0906-EAFE4F71F898}"/>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AC349E4D-C1EB-C2DA-AE78-75A26515E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25845B-D027-E954-A15D-23941C1BFDD5}"/>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407741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30C33-16F8-6236-B823-21F080E0C9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FFA0C5A-2F70-BF9E-272C-C14220A92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66913A3-07CB-91C5-56CC-3C656BBFD0BD}"/>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8F6F0E42-A0C4-4690-004D-24E186C26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E0B336-1EE5-F2D0-EEF7-EB44A86274BC}"/>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362926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C254D7D-93B9-B3C1-E20E-A900CC4A1A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AA96686-B755-C8FC-DCB6-8DA1E3C3E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732656-554A-4FA3-65B4-A31F2D27B79F}"/>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939BB0DF-ACC2-9D09-F3FE-0504E75F7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7A7E5-4E02-7260-B9C9-C76448E32F47}"/>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137499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0A71A-9C2A-E603-C2F3-748BC20F2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ABF3E23-AD16-C0F5-471E-7A41C829A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F6CCC3-B6BA-953C-23B7-5F611DDF4CC3}"/>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75A33B54-4D7D-D500-DDD5-4A029803A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981ED3-0D35-7ED7-9AA8-B0FF994050A2}"/>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149021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B5B55-C368-13A1-5088-77F2DF0C2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99D2604-7A2A-A619-7F95-DC329D5B1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7748F5B-34D1-6BB8-CF3D-8494E974E768}"/>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C0C8A3C9-AC5B-2790-20D0-D267364A0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5C0462-9AC6-262C-287E-C1F55B698139}"/>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375206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7FF78-8549-520F-3356-0B3F98A4B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141CF6-DF1C-F402-BDFE-B97C30C50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309A605-972F-EA12-18B5-583997ABB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AAB9F9-6BBF-7C98-B17D-29B160B113B7}"/>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6" name="Footer Placeholder 5">
            <a:extLst>
              <a:ext uri="{FF2B5EF4-FFF2-40B4-BE49-F238E27FC236}">
                <a16:creationId xmlns:a16="http://schemas.microsoft.com/office/drawing/2014/main" xmlns="" id="{F56C1A49-9A96-D75A-6364-670FEDD47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9752B8-C373-AFF5-CF87-8855D3FC60DD}"/>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170482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35F29-5CA8-0805-81BF-57CCB0F839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09EB07F-A74E-D332-F988-7EC9C30AB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7814347-4279-2FCB-453B-9994301FF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FFC812E-EC66-52A0-4AC5-772393509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181FDC7-897F-1B0C-3422-89E8575DE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BBD64C1-1E59-FB52-F6D0-33D7EB5C3FD0}"/>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8" name="Footer Placeholder 7">
            <a:extLst>
              <a:ext uri="{FF2B5EF4-FFF2-40B4-BE49-F238E27FC236}">
                <a16:creationId xmlns:a16="http://schemas.microsoft.com/office/drawing/2014/main" xmlns="" id="{6A817D4B-1488-7EDA-C21C-41FB6B489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2FE189E-190C-1FF4-FE8F-94FC3F526094}"/>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48515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8626B-5928-830A-2DEB-B42A1CE59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30DF195-2A0D-283E-3C5C-902ED9375D8E}"/>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4" name="Footer Placeholder 3">
            <a:extLst>
              <a:ext uri="{FF2B5EF4-FFF2-40B4-BE49-F238E27FC236}">
                <a16:creationId xmlns:a16="http://schemas.microsoft.com/office/drawing/2014/main" xmlns="" id="{536B094A-3F02-2F4C-A6D2-A25039C1E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C88F5E1-AF7B-02B4-CCB0-43D1F85CFD94}"/>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53787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9920CD-B3C9-5BA2-E61B-6CB3118337CB}"/>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3" name="Footer Placeholder 2">
            <a:extLst>
              <a:ext uri="{FF2B5EF4-FFF2-40B4-BE49-F238E27FC236}">
                <a16:creationId xmlns:a16="http://schemas.microsoft.com/office/drawing/2014/main" xmlns="" id="{6ACB8536-1DD7-FDAC-11F4-26E488A74C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7899D21-605C-DC98-C2FB-385131F6822E}"/>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14178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54F0C-85CC-5F23-A0AC-C232FEF33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F613DC7-9F40-226F-5984-EB27587D10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CF39538-AF1F-9BC7-EE97-55175C93B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EC5B37-95B2-9087-AAA8-9D033BCA7809}"/>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6" name="Footer Placeholder 5">
            <a:extLst>
              <a:ext uri="{FF2B5EF4-FFF2-40B4-BE49-F238E27FC236}">
                <a16:creationId xmlns:a16="http://schemas.microsoft.com/office/drawing/2014/main" xmlns="" id="{3217B7D7-96CC-485A-D172-49ECC4A0E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B28EB3-1C18-20CC-4BC9-D24A2058A0E7}"/>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396144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372DE-E355-172B-B66C-CC569158E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9FDCB9F-1599-4738-EE3E-09448F6AE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44FC2B4-5C39-E7B5-3A6E-09B3FF633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0A8993-3131-1F0F-FBCB-4C5847DB0A04}"/>
              </a:ext>
            </a:extLst>
          </p:cNvPr>
          <p:cNvSpPr>
            <a:spLocks noGrp="1"/>
          </p:cNvSpPr>
          <p:nvPr>
            <p:ph type="dt" sz="half" idx="10"/>
          </p:nvPr>
        </p:nvSpPr>
        <p:spPr/>
        <p:txBody>
          <a:bodyPr/>
          <a:lstStyle/>
          <a:p>
            <a:fld id="{71562251-466C-41C3-84F3-32F603DE680D}" type="datetimeFigureOut">
              <a:rPr lang="en-US" smtClean="0"/>
              <a:pPr/>
              <a:t>3/26/2024</a:t>
            </a:fld>
            <a:endParaRPr lang="en-US"/>
          </a:p>
        </p:txBody>
      </p:sp>
      <p:sp>
        <p:nvSpPr>
          <p:cNvPr id="6" name="Footer Placeholder 5">
            <a:extLst>
              <a:ext uri="{FF2B5EF4-FFF2-40B4-BE49-F238E27FC236}">
                <a16:creationId xmlns:a16="http://schemas.microsoft.com/office/drawing/2014/main" xmlns="" id="{1EA98FD3-F555-DB2E-B5C6-821AA3696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A86E4D-30E9-8C44-66A5-760D264BA7F3}"/>
              </a:ext>
            </a:extLst>
          </p:cNvPr>
          <p:cNvSpPr>
            <a:spLocks noGrp="1"/>
          </p:cNvSpPr>
          <p:nvPr>
            <p:ph type="sldNum" sz="quarter" idx="12"/>
          </p:nvPr>
        </p:nvSpPr>
        <p:spPr/>
        <p:txBody>
          <a:body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211812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4B05C8-431E-F270-9F06-97FAC7C91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5D130E0-3E7F-1AD5-BCCF-C180B1BBC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D7F2B9-D4D7-6DD6-9123-789733430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62251-466C-41C3-84F3-32F603DE680D}" type="datetimeFigureOut">
              <a:rPr lang="en-US" smtClean="0"/>
              <a:pPr/>
              <a:t>3/26/2024</a:t>
            </a:fld>
            <a:endParaRPr lang="en-US"/>
          </a:p>
        </p:txBody>
      </p:sp>
      <p:sp>
        <p:nvSpPr>
          <p:cNvPr id="5" name="Footer Placeholder 4">
            <a:extLst>
              <a:ext uri="{FF2B5EF4-FFF2-40B4-BE49-F238E27FC236}">
                <a16:creationId xmlns:a16="http://schemas.microsoft.com/office/drawing/2014/main" xmlns="" id="{35D23837-1427-F143-DB72-6C3E82C7F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39E90E5-BFCB-89B8-20E5-40ED3D064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0EC00-78D0-4F51-8944-84A19A146431}" type="slidenum">
              <a:rPr lang="en-US" smtClean="0"/>
              <a:pPr/>
              <a:t>‹#›</a:t>
            </a:fld>
            <a:endParaRPr lang="en-US"/>
          </a:p>
        </p:txBody>
      </p:sp>
    </p:spTree>
    <p:extLst>
      <p:ext uri="{BB962C8B-B14F-4D97-AF65-F5344CB8AC3E}">
        <p14:creationId xmlns:p14="http://schemas.microsoft.com/office/powerpoint/2010/main" xmlns="" val="246415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8C079-A0F6-F373-D3E0-2A1082603C23}"/>
              </a:ext>
            </a:extLst>
          </p:cNvPr>
          <p:cNvSpPr>
            <a:spLocks noGrp="1"/>
          </p:cNvSpPr>
          <p:nvPr>
            <p:ph type="ctrTitle"/>
          </p:nvPr>
        </p:nvSpPr>
        <p:spPr/>
        <p:txBody>
          <a:bodyPr>
            <a:normAutofit/>
          </a:bodyPr>
          <a:lstStyle/>
          <a:p>
            <a:r>
              <a:rPr lang="en-US" sz="4400" b="1" i="0" dirty="0">
                <a:solidFill>
                  <a:srgbClr val="000000"/>
                </a:solidFill>
                <a:effectLst/>
                <a:latin typeface="Times New Roman" panose="02020603050405020304" pitchFamily="18" charset="0"/>
                <a:cs typeface="Times New Roman" panose="02020603050405020304" pitchFamily="18" charset="0"/>
              </a:rPr>
              <a:t>Agile Model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2098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0B37BDE6-C262-1556-CCAE-59E7A84F083C}"/>
              </a:ext>
            </a:extLst>
          </p:cNvPr>
          <p:cNvSpPr>
            <a:spLocks noGrp="1"/>
          </p:cNvSpPr>
          <p:nvPr>
            <p:ph idx="1"/>
          </p:nvPr>
        </p:nvSpPr>
        <p:spPr>
          <a:xfrm>
            <a:off x="838200" y="238539"/>
            <a:ext cx="10515600" cy="5938424"/>
          </a:xfrm>
          <a:prstGeom prst="rect">
            <a:avLst/>
          </a:prstGeom>
        </p:spPr>
        <p:txBody>
          <a:bodyPr vert="horz" lIns="91440" tIns="45720" rIns="91440" bIns="45720" rtlCol="0">
            <a:normAutofit lnSpcReduction="10000"/>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Every iteration involves cross functional teams working simultaneously on various areas like −</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Planning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Requirements Analysis</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Design</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Coding</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Unit Testing and</a:t>
            </a:r>
          </a:p>
          <a:p>
            <a:pPr marL="514350" indent="-514350" algn="just">
              <a:buFont typeface="+mj-lt"/>
              <a:buAutoNum type="alphaLcPeriod"/>
            </a:pPr>
            <a:r>
              <a:rPr lang="en-US" b="0" i="0" dirty="0">
                <a:solidFill>
                  <a:srgbClr val="000000"/>
                </a:solidFill>
                <a:effectLst/>
                <a:latin typeface="Times New Roman" panose="02020603050405020304" pitchFamily="18" charset="0"/>
                <a:cs typeface="Times New Roman" panose="02020603050405020304" pitchFamily="18" charset="0"/>
              </a:rPr>
              <a:t>Acceptance Testing.</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457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249BF-32B8-07A3-5958-05364C747FF5}"/>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What is Agile?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2A9D0A9-05A1-EA1A-0D2D-5DD6406671D3}"/>
              </a:ext>
            </a:extLst>
          </p:cNvPr>
          <p:cNvSpPr>
            <a:spLocks noGrp="1"/>
          </p:cNvSpPr>
          <p:nvPr>
            <p:ph idx="1"/>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algn="just"/>
            <a:r>
              <a:rPr lang="en-US" b="0" i="0" dirty="0">
                <a:solidFill>
                  <a:srgbClr val="000000"/>
                </a:solidFill>
                <a:effectLst/>
                <a:latin typeface="Times New Roman" panose="02020603050405020304" pitchFamily="18" charset="0"/>
                <a:cs typeface="Times New Roman" panose="02020603050405020304" pitchFamily="18" charset="0"/>
              </a:rPr>
              <a:t>Iterative approach is taken and working software build is delivered after each iteration. Each build is incremental in terms of features; the final build holds all the features required by the customer.</a:t>
            </a:r>
          </a:p>
        </p:txBody>
      </p:sp>
    </p:spTree>
    <p:extLst>
      <p:ext uri="{BB962C8B-B14F-4D97-AF65-F5344CB8AC3E}">
        <p14:creationId xmlns:p14="http://schemas.microsoft.com/office/powerpoint/2010/main" xmlns="" val="247851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30799B-B927-2945-C36A-8962320E8C85}"/>
              </a:ext>
            </a:extLst>
          </p:cNvPr>
          <p:cNvPicPr>
            <a:picLocks noChangeAspect="1"/>
          </p:cNvPicPr>
          <p:nvPr/>
        </p:nvPicPr>
        <p:blipFill>
          <a:blip r:embed="rId2"/>
          <a:stretch>
            <a:fillRect/>
          </a:stretch>
        </p:blipFill>
        <p:spPr>
          <a:xfrm>
            <a:off x="2305878" y="605359"/>
            <a:ext cx="7885844" cy="5874953"/>
          </a:xfrm>
          <a:prstGeom prst="rect">
            <a:avLst/>
          </a:prstGeom>
        </p:spPr>
      </p:pic>
    </p:spTree>
    <p:extLst>
      <p:ext uri="{BB962C8B-B14F-4D97-AF65-F5344CB8AC3E}">
        <p14:creationId xmlns:p14="http://schemas.microsoft.com/office/powerpoint/2010/main" xmlns="" val="251080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A6A9E-11A5-65CF-68DC-33D3F8997AE6}"/>
              </a:ext>
            </a:extLst>
          </p:cNvPr>
          <p:cNvSpPr>
            <a:spLocks noGrp="1"/>
          </p:cNvSpPr>
          <p:nvPr>
            <p:ph type="title"/>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Following are the Agile Manifesto principles −</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4005F20-8E78-840D-834D-9EFE7F8BA73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Individuals and interactions</a:t>
            </a:r>
            <a:r>
              <a:rPr lang="en-US" b="0" i="0" dirty="0">
                <a:solidFill>
                  <a:srgbClr val="000000"/>
                </a:solidFill>
                <a:effectLst/>
                <a:latin typeface="Times New Roman" panose="02020603050405020304" pitchFamily="18" charset="0"/>
                <a:cs typeface="Times New Roman" panose="02020603050405020304" pitchFamily="18" charset="0"/>
              </a:rPr>
              <a:t> − In Agile development, self-organization and motivation are important, as are interactions like co-location and pair programming.</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Working software</a:t>
            </a:r>
            <a:r>
              <a:rPr lang="en-US" b="0" i="0" dirty="0">
                <a:solidFill>
                  <a:srgbClr val="000000"/>
                </a:solidFill>
                <a:effectLst/>
                <a:latin typeface="Times New Roman" panose="02020603050405020304" pitchFamily="18" charset="0"/>
                <a:cs typeface="Times New Roman" panose="02020603050405020304" pitchFamily="18" charset="0"/>
              </a:rPr>
              <a:t> − Demo working software is considered the best means of communication with the customers to understand their requirements, instead of just depending on documentation.</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Customer collaboration</a:t>
            </a:r>
            <a:r>
              <a:rPr lang="en-US" b="0" i="0" dirty="0">
                <a:solidFill>
                  <a:srgbClr val="000000"/>
                </a:solidFill>
                <a:effectLst/>
                <a:latin typeface="Times New Roman" panose="02020603050405020304" pitchFamily="18" charset="0"/>
                <a:cs typeface="Times New Roman" panose="02020603050405020304" pitchFamily="18" charset="0"/>
              </a:rPr>
              <a:t> − As the requirements cannot be gathered completely in the beginning of the project due to various factors, continuous customer interaction is very important to get proper product requirements.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Responding to change</a:t>
            </a:r>
            <a:r>
              <a:rPr lang="en-US" b="0" i="0" dirty="0">
                <a:solidFill>
                  <a:srgbClr val="000000"/>
                </a:solidFill>
                <a:effectLst/>
                <a:latin typeface="Times New Roman" panose="02020603050405020304" pitchFamily="18" charset="0"/>
                <a:cs typeface="Times New Roman" panose="02020603050405020304" pitchFamily="18" charset="0"/>
              </a:rPr>
              <a:t> − Agile Development is focused on quick responses to change and continuous development.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000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5317F-811A-1D39-9935-ACF6108BC443}"/>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97F0678-5D0D-BAA6-FB48-F2E45E1C6834}"/>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Is a very realistic approach to software development.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Promotes teamwork and cross training.</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Functionality can be developed rapidly and demonstrated.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Resource requirements are minimum.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Suitable for fixed or changing requirements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Delivers early partial working solutions.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Good model for environments that change steadily.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Minimal rules, documentation easily employed.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Enables concurrent development and delivery within an overall planned context.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Little or no planning required.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Easy to manage.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Gives flexibility to developers.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2054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D49C1-31B3-0582-5314-447779EBD01B}"/>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The disadvantages of the Agile Model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200AE7-BB1A-CB9D-C2E7-4D5D0AD96D69}"/>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Not suitable for handling complex dependencies.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More risk of sustainability, maintainability and extensibility.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 overall plan, an agile leader and agile PM practice is a must without which it will not work.</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Strict delivery management dictates the scope, functionality to be delivered, and adjustments to meet the deadlines.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Depends heavily on customer interaction, so if customer is not clear, team can be driven in the wrong direction.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is a very high individual dependency, since there is minimum documentation generated.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Transfer of technology to new team members may be quite challenging due to lack of documentation.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025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Agile Model</vt:lpstr>
      <vt:lpstr>Slide 2</vt:lpstr>
      <vt:lpstr>What is Agile?</vt:lpstr>
      <vt:lpstr>Slide 4</vt:lpstr>
      <vt:lpstr>Following are the Agile Manifesto principles −</vt:lpstr>
      <vt:lpstr>The advantages of the Agile Model</vt:lpstr>
      <vt:lpstr>The disadvantages of the Agile Model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Model</dc:title>
  <dc:creator>DTLP171</dc:creator>
  <cp:lastModifiedBy>DTLP171</cp:lastModifiedBy>
  <cp:revision>2</cp:revision>
  <dcterms:created xsi:type="dcterms:W3CDTF">2024-03-26T09:34:46Z</dcterms:created>
  <dcterms:modified xsi:type="dcterms:W3CDTF">2024-03-26T11:57:49Z</dcterms:modified>
</cp:coreProperties>
</file>