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6" r:id="rId4"/>
    <p:sldId id="278" r:id="rId5"/>
    <p:sldId id="279" r:id="rId6"/>
    <p:sldId id="280" r:id="rId7"/>
    <p:sldId id="258" r:id="rId8"/>
    <p:sldId id="282" r:id="rId9"/>
    <p:sldId id="283" r:id="rId10"/>
    <p:sldId id="284" r:id="rId11"/>
    <p:sldId id="285" r:id="rId12"/>
    <p:sldId id="286" r:id="rId13"/>
    <p:sldId id="288" r:id="rId14"/>
    <p:sldId id="289" r:id="rId15"/>
    <p:sldId id="290" r:id="rId16"/>
    <p:sldId id="291" r:id="rId17"/>
    <p:sldId id="344" r:id="rId18"/>
    <p:sldId id="292" r:id="rId19"/>
    <p:sldId id="293" r:id="rId20"/>
    <p:sldId id="294" r:id="rId21"/>
    <p:sldId id="327" r:id="rId22"/>
    <p:sldId id="328" r:id="rId23"/>
    <p:sldId id="329" r:id="rId24"/>
    <p:sldId id="330" r:id="rId25"/>
    <p:sldId id="331" r:id="rId26"/>
    <p:sldId id="295" r:id="rId27"/>
    <p:sldId id="296" r:id="rId28"/>
    <p:sldId id="297" r:id="rId29"/>
    <p:sldId id="298" r:id="rId30"/>
    <p:sldId id="299" r:id="rId31"/>
    <p:sldId id="300" r:id="rId32"/>
    <p:sldId id="301" r:id="rId33"/>
    <p:sldId id="340"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32" r:id="rId58"/>
    <p:sldId id="268" r:id="rId59"/>
    <p:sldId id="333" r:id="rId60"/>
    <p:sldId id="334" r:id="rId61"/>
    <p:sldId id="335" r:id="rId62"/>
    <p:sldId id="336" r:id="rId63"/>
    <p:sldId id="337" r:id="rId64"/>
    <p:sldId id="338" r:id="rId65"/>
    <p:sldId id="339" r:id="rId66"/>
    <p:sldId id="341" r:id="rId67"/>
    <p:sldId id="342" r:id="rId68"/>
    <p:sldId id="34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9F3E34B-0C1B-479E-988E-F9EF3B64CECB}" type="datetimeFigureOut">
              <a:rPr lang="en-US" smtClean="0"/>
              <a:pPr/>
              <a:t>4/1/2024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5CAD357-9A7D-4CBE-9E6B-9D33851D918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F3E34B-0C1B-479E-988E-F9EF3B64CECB}"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AD357-9A7D-4CBE-9E6B-9D33851D91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F3E34B-0C1B-479E-988E-F9EF3B64CECB}"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AD357-9A7D-4CBE-9E6B-9D33851D91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F3E34B-0C1B-479E-988E-F9EF3B64CECB}"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AD357-9A7D-4CBE-9E6B-9D33851D91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F3E34B-0C1B-479E-988E-F9EF3B64CECB}"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AD357-9A7D-4CBE-9E6B-9D33851D918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F3E34B-0C1B-479E-988E-F9EF3B64CECB}"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AD357-9A7D-4CBE-9E6B-9D33851D91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F3E34B-0C1B-479E-988E-F9EF3B64CECB}"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CAD357-9A7D-4CBE-9E6B-9D33851D91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F3E34B-0C1B-479E-988E-F9EF3B64CECB}"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CAD357-9A7D-4CBE-9E6B-9D33851D91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3E34B-0C1B-479E-988E-F9EF3B64CECB}"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CAD357-9A7D-4CBE-9E6B-9D33851D91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F3E34B-0C1B-479E-988E-F9EF3B64CECB}"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AD357-9A7D-4CBE-9E6B-9D33851D91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F3E34B-0C1B-479E-988E-F9EF3B64CECB}"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C5CAD357-9A7D-4CBE-9E6B-9D33851D9182}"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F3E34B-0C1B-479E-988E-F9EF3B64CECB}" type="datetimeFigureOut">
              <a:rPr lang="en-US" smtClean="0"/>
              <a:pPr/>
              <a:t>4/1/2024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5CAD357-9A7D-4CBE-9E6B-9D33851D9182}"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474D60-4CAC-6C09-A0E0-1A57BAA40C26}"/>
              </a:ext>
            </a:extLst>
          </p:cNvPr>
          <p:cNvSpPr>
            <a:spLocks noGrp="1"/>
          </p:cNvSpPr>
          <p:nvPr>
            <p:ph type="ctrTitle"/>
          </p:nvPr>
        </p:nvSpPr>
        <p:spPr/>
        <p:txBody>
          <a:bodyPr/>
          <a:lstStyle/>
          <a:p>
            <a:r>
              <a:rPr lang="en-US" dirty="0">
                <a:latin typeface="Times New Roman" pitchFamily="18" charset="0"/>
                <a:cs typeface="Times New Roman" pitchFamily="18" charset="0"/>
              </a:rPr>
              <a:t>Software Development Life Cycle (SDLC)</a:t>
            </a:r>
          </a:p>
        </p:txBody>
      </p:sp>
    </p:spTree>
    <p:extLst>
      <p:ext uri="{BB962C8B-B14F-4D97-AF65-F5344CB8AC3E}">
        <p14:creationId xmlns:p14="http://schemas.microsoft.com/office/powerpoint/2010/main" xmlns="" val="618967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18739B9-78DA-1763-DDDD-1EEBFBBA3EEE}"/>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xmlns="" val="398635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20B92E-EE6D-5F6B-6F38-0A1C3CBB7839}"/>
              </a:ext>
            </a:extLst>
          </p:cNvPr>
          <p:cNvSpPr>
            <a:spLocks noGrp="1"/>
          </p:cNvSpPr>
          <p:nvPr>
            <p:ph idx="1"/>
          </p:nvPr>
        </p:nvSpPr>
        <p:spPr>
          <a:xfrm>
            <a:off x="838200" y="710126"/>
            <a:ext cx="10515600" cy="5845659"/>
          </a:xfrm>
        </p:spPr>
        <p:txBody>
          <a:bodyPr>
            <a:normAutofit/>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Requirement Gathering and analysis</a:t>
            </a:r>
            <a:r>
              <a:rPr lang="en-US" b="0" i="0" dirty="0">
                <a:solidFill>
                  <a:srgbClr val="000000"/>
                </a:solidFill>
                <a:effectLst/>
                <a:latin typeface="Times New Roman" panose="02020603050405020304" pitchFamily="18" charset="0"/>
                <a:cs typeface="Times New Roman" panose="02020603050405020304" pitchFamily="18" charset="0"/>
              </a:rPr>
              <a:t> − All possible requirements of the system to be developed are captured in this phase and documented in a requirement specification document.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System Design</a:t>
            </a:r>
            <a:r>
              <a:rPr lang="en-US" b="0" i="0" dirty="0">
                <a:solidFill>
                  <a:srgbClr val="000000"/>
                </a:solidFill>
                <a:effectLst/>
                <a:latin typeface="Times New Roman" panose="02020603050405020304" pitchFamily="18" charset="0"/>
                <a:cs typeface="Times New Roman" panose="02020603050405020304" pitchFamily="18" charset="0"/>
              </a:rPr>
              <a:t> − The requirement specifications from first phase are studied in this phase and the system design is prepared. This system design helps in specifying hardware and system requirements and helps in defining the overall system architecture.</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Implementation</a:t>
            </a:r>
            <a:r>
              <a:rPr lang="en-US" b="0" i="0" dirty="0">
                <a:solidFill>
                  <a:srgbClr val="000000"/>
                </a:solidFill>
                <a:effectLst/>
                <a:latin typeface="Times New Roman" panose="02020603050405020304" pitchFamily="18" charset="0"/>
                <a:cs typeface="Times New Roman" panose="02020603050405020304" pitchFamily="18" charset="0"/>
              </a:rPr>
              <a:t> − With inputs from the system design, the system is first developed in small programs called units, which are integrated in the next phase. Each unit is developed and tested for its functionality, which is referred to as Unit Testing.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3165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DFC1C61-1C67-6A3C-5D25-386ACB8A679B}"/>
              </a:ext>
            </a:extLst>
          </p:cNvPr>
          <p:cNvSpPr>
            <a:spLocks noGrp="1"/>
          </p:cNvSpPr>
          <p:nvPr>
            <p:ph idx="1"/>
          </p:nvPr>
        </p:nvSpPr>
        <p:spPr>
          <a:xfrm>
            <a:off x="851263" y="1233020"/>
            <a:ext cx="10515600" cy="4593014"/>
          </a:xfrm>
        </p:spPr>
        <p:txBody>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Integration and Testing</a:t>
            </a:r>
            <a:r>
              <a:rPr lang="en-US" b="0" i="0" dirty="0">
                <a:solidFill>
                  <a:srgbClr val="000000"/>
                </a:solidFill>
                <a:effectLst/>
                <a:latin typeface="Times New Roman" panose="02020603050405020304" pitchFamily="18" charset="0"/>
                <a:cs typeface="Times New Roman" panose="02020603050405020304" pitchFamily="18" charset="0"/>
              </a:rPr>
              <a:t> − All the units developed in the implementation phase are integrated into a system after testing of each unit. Post integration the entire system is tested for any faults and failures.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Deployment of system</a:t>
            </a:r>
            <a:r>
              <a:rPr lang="en-US" b="0" i="0" dirty="0">
                <a:solidFill>
                  <a:srgbClr val="000000"/>
                </a:solidFill>
                <a:effectLst/>
                <a:latin typeface="Times New Roman" panose="02020603050405020304" pitchFamily="18" charset="0"/>
                <a:cs typeface="Times New Roman" panose="02020603050405020304" pitchFamily="18" charset="0"/>
              </a:rPr>
              <a:t> − Once the functional and non-functional testing is done; the product is deployed in the customer environment or released into the market.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Maintenance</a:t>
            </a:r>
            <a:r>
              <a:rPr lang="en-US" b="0" i="0" dirty="0">
                <a:solidFill>
                  <a:srgbClr val="000000"/>
                </a:solidFill>
                <a:effectLst/>
                <a:latin typeface="Times New Roman" panose="02020603050405020304" pitchFamily="18" charset="0"/>
                <a:cs typeface="Times New Roman" panose="02020603050405020304" pitchFamily="18" charset="0"/>
              </a:rPr>
              <a:t> − There are some issues which come up in the client environment. To fix those issues, patches are released. Also to enhance the product some better versions are released. Maintenance is done to deliver these changes in the customer environment.</a:t>
            </a:r>
          </a:p>
        </p:txBody>
      </p:sp>
    </p:spTree>
    <p:extLst>
      <p:ext uri="{BB962C8B-B14F-4D97-AF65-F5344CB8AC3E}">
        <p14:creationId xmlns:p14="http://schemas.microsoft.com/office/powerpoint/2010/main" xmlns="" val="351153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EB9BF-2B3A-302C-AD6F-A06D49D2FF9F}"/>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Waterfall Model - Advantages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0EF07D0-E111-D219-DCCD-D61304BEBF50}"/>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Simple and easy to understand and use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manage due to the rigidity of the model. Each phase has specific deliverables and a review process.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Phases are processed and completed one at a time.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Works well for </a:t>
            </a:r>
            <a:r>
              <a:rPr lang="en-US" b="0" i="0" dirty="0" smtClean="0">
                <a:solidFill>
                  <a:srgbClr val="000000"/>
                </a:solidFill>
                <a:effectLst/>
                <a:latin typeface="Times New Roman" panose="02020603050405020304" pitchFamily="18" charset="0"/>
                <a:cs typeface="Times New Roman" panose="02020603050405020304" pitchFamily="18" charset="0"/>
              </a:rPr>
              <a:t>smaller projects </a:t>
            </a:r>
            <a:r>
              <a:rPr lang="en-US" b="0" i="0" dirty="0">
                <a:solidFill>
                  <a:srgbClr val="000000"/>
                </a:solidFill>
                <a:effectLst/>
                <a:latin typeface="Times New Roman" panose="02020603050405020304" pitchFamily="18" charset="0"/>
                <a:cs typeface="Times New Roman" panose="02020603050405020304" pitchFamily="18" charset="0"/>
              </a:rPr>
              <a:t>where requirements are very well understood.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Clearly defined stages.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Well understood milestones.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arrange tasks.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Process and results are well documented.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033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6AD62-DEB2-76B6-11E9-A03770ED3A20}"/>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Waterfall Model - Disadvantages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25EE10B-9844-87A5-AC60-AB3FB47DB9B2}"/>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 working software is </a:t>
            </a:r>
            <a:r>
              <a:rPr lang="en-US" b="0" i="0">
                <a:solidFill>
                  <a:srgbClr val="000000"/>
                </a:solidFill>
                <a:effectLst/>
                <a:latin typeface="Times New Roman" panose="02020603050405020304" pitchFamily="18" charset="0"/>
                <a:cs typeface="Times New Roman" panose="02020603050405020304" pitchFamily="18" charset="0"/>
              </a:rPr>
              <a:t>produced </a:t>
            </a:r>
            <a:r>
              <a:rPr lang="en-US" b="0" i="0" smtClean="0">
                <a:solidFill>
                  <a:srgbClr val="000000"/>
                </a:solidFill>
                <a:effectLst/>
                <a:latin typeface="Times New Roman" panose="02020603050405020304" pitchFamily="18" charset="0"/>
                <a:cs typeface="Times New Roman" panose="02020603050405020304" pitchFamily="18" charset="0"/>
              </a:rPr>
              <a:t>during </a:t>
            </a:r>
            <a:r>
              <a:rPr lang="en-US" b="0" i="0" dirty="0">
                <a:solidFill>
                  <a:srgbClr val="000000"/>
                </a:solidFill>
                <a:effectLst/>
                <a:latin typeface="Times New Roman" panose="02020603050405020304" pitchFamily="18" charset="0"/>
                <a:cs typeface="Times New Roman" panose="02020603050405020304" pitchFamily="18" charset="0"/>
              </a:rPr>
              <a:t>the life cycle.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High amounts of risk and uncertainty.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a good model for complex and object-oriented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Poor model for long and ongoing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suitable for the projects where requirements are at a moderate to high risk of changing. So, risk and uncertainty is high with this process model.</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difficult to measure progress within stages.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Cannot accommodate changing requirements.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Integration is done as a "big-bang. at the very end, which doesn't allow identifying any technological or business bottleneck or challenges early.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3587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FD173E-8592-8A14-4325-2B14E71F003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Iterative Model </a:t>
            </a:r>
            <a:endParaRPr lang="en-US" dirty="0"/>
          </a:p>
        </p:txBody>
      </p:sp>
    </p:spTree>
    <p:extLst>
      <p:ext uri="{BB962C8B-B14F-4D97-AF65-F5344CB8AC3E}">
        <p14:creationId xmlns="" xmlns:p14="http://schemas.microsoft.com/office/powerpoint/2010/main" val="375562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DEBEB36-05BC-B11D-264E-A45F28C34AF7}"/>
              </a:ext>
            </a:extLst>
          </p:cNvPr>
          <p:cNvSpPr>
            <a:spLocks noGrp="1"/>
          </p:cNvSpPr>
          <p:nvPr>
            <p:ph idx="1"/>
          </p:nvPr>
        </p:nvSpPr>
        <p:spPr/>
        <p:txBody>
          <a:bodyPr/>
          <a:lstStyle/>
          <a:p>
            <a:pPr algn="just"/>
            <a:r>
              <a:rPr lang="en-US" dirty="0">
                <a:latin typeface="Times New Roman" pitchFamily="18" charset="0"/>
                <a:cs typeface="Times New Roman" pitchFamily="18" charset="0"/>
              </a:rPr>
              <a:t>Also called as incremental model</a:t>
            </a:r>
          </a:p>
          <a:p>
            <a:pPr algn="just"/>
            <a:r>
              <a:rPr lang="en-US" dirty="0">
                <a:latin typeface="Times New Roman" pitchFamily="18" charset="0"/>
                <a:cs typeface="Times New Roman" pitchFamily="18" charset="0"/>
              </a:rPr>
              <a:t>Project is break into small modules which can be delivered </a:t>
            </a:r>
          </a:p>
          <a:p>
            <a:pPr algn="just"/>
            <a:r>
              <a:rPr lang="en-US" dirty="0">
                <a:latin typeface="Times New Roman" pitchFamily="18" charset="0"/>
                <a:cs typeface="Times New Roman" pitchFamily="18" charset="0"/>
              </a:rPr>
              <a:t>A working version of the software is produced during the first module</a:t>
            </a:r>
          </a:p>
          <a:p>
            <a:pPr algn="just"/>
            <a:r>
              <a:rPr lang="en-US" dirty="0">
                <a:latin typeface="Times New Roman" pitchFamily="18" charset="0"/>
                <a:cs typeface="Times New Roman" pitchFamily="18" charset="0"/>
              </a:rPr>
              <a:t>Each subsequent release of the modules adds functionality to the previous release , the process continues till the complete system is achieved</a:t>
            </a:r>
          </a:p>
          <a:p>
            <a:pPr algn="just"/>
            <a:r>
              <a:rPr lang="en-US" dirty="0">
                <a:latin typeface="Times New Roman" pitchFamily="18" charset="0"/>
                <a:cs typeface="Times New Roman" pitchFamily="18" charset="0"/>
              </a:rPr>
              <a:t>This model is very successfully when working with new technology </a:t>
            </a:r>
          </a:p>
          <a:p>
            <a:pPr algn="just"/>
            <a:r>
              <a:rPr lang="en-US" dirty="0">
                <a:latin typeface="Times New Roman" pitchFamily="18" charset="0"/>
                <a:cs typeface="Times New Roman" pitchFamily="18" charset="0"/>
              </a:rPr>
              <a:t>More than one iteration can be going at the same time</a:t>
            </a:r>
          </a:p>
        </p:txBody>
      </p:sp>
    </p:spTree>
    <p:extLst>
      <p:ext uri="{BB962C8B-B14F-4D97-AF65-F5344CB8AC3E}">
        <p14:creationId xmlns="" xmlns:p14="http://schemas.microsoft.com/office/powerpoint/2010/main" val="1679062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24250" y="1509713"/>
            <a:ext cx="5143500" cy="38385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588A378-D5B8-98EA-C46F-48F12E111CE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 xmlns:p14="http://schemas.microsoft.com/office/powerpoint/2010/main" val="142270692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D5AF4-21EA-FB97-DB01-443C0DA718B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Advantages of iterative model</a:t>
            </a:r>
          </a:p>
        </p:txBody>
      </p:sp>
      <p:sp>
        <p:nvSpPr>
          <p:cNvPr id="3" name="Content Placeholder 2">
            <a:extLst>
              <a:ext uri="{FF2B5EF4-FFF2-40B4-BE49-F238E27FC236}">
                <a16:creationId xmlns="" xmlns:a16="http://schemas.microsoft.com/office/drawing/2014/main" id="{5497033B-C73C-EFF1-DF9C-6A61D61B343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Quick software is released during the early phases of software life cycle</a:t>
            </a:r>
          </a:p>
          <a:p>
            <a:r>
              <a:rPr lang="en-US" dirty="0">
                <a:latin typeface="Times New Roman" panose="02020603050405020304" pitchFamily="18" charset="0"/>
                <a:cs typeface="Times New Roman" panose="02020603050405020304" pitchFamily="18" charset="0"/>
              </a:rPr>
              <a:t>Less costly to change the requirements as compared to other models</a:t>
            </a:r>
          </a:p>
          <a:p>
            <a:r>
              <a:rPr lang="en-US" dirty="0">
                <a:latin typeface="Times New Roman" panose="02020603050405020304" pitchFamily="18" charset="0"/>
                <a:cs typeface="Times New Roman" panose="02020603050405020304" pitchFamily="18" charset="0"/>
              </a:rPr>
              <a:t>Easier to develop and test when iterations are small</a:t>
            </a:r>
          </a:p>
          <a:p>
            <a:r>
              <a:rPr lang="en-US" dirty="0">
                <a:latin typeface="Times New Roman" panose="02020603050405020304" pitchFamily="18" charset="0"/>
                <a:cs typeface="Times New Roman" panose="02020603050405020304" pitchFamily="18" charset="0"/>
              </a:rPr>
              <a:t>Customer can give feedback quickly</a:t>
            </a:r>
          </a:p>
          <a:p>
            <a:r>
              <a:rPr lang="en-US" dirty="0">
                <a:latin typeface="Times New Roman" panose="02020603050405020304" pitchFamily="18" charset="0"/>
                <a:cs typeface="Times New Roman" panose="02020603050405020304" pitchFamily="18" charset="0"/>
              </a:rPr>
              <a:t>More than one iteration can be going parallel at the same time</a:t>
            </a:r>
          </a:p>
        </p:txBody>
      </p:sp>
    </p:spTree>
    <p:extLst>
      <p:ext uri="{BB962C8B-B14F-4D97-AF65-F5344CB8AC3E}">
        <p14:creationId xmlns="" xmlns:p14="http://schemas.microsoft.com/office/powerpoint/2010/main" val="10534752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E32B99-9D0D-0901-CA3C-FCE50180396D}"/>
              </a:ext>
            </a:extLst>
          </p:cNvPr>
          <p:cNvSpPr>
            <a:spLocks noGrp="1"/>
          </p:cNvSpPr>
          <p:nvPr>
            <p:ph idx="1"/>
          </p:nvPr>
        </p:nvSpPr>
        <p:spPr>
          <a:xfrm>
            <a:off x="732182" y="950981"/>
            <a:ext cx="10515600" cy="4351338"/>
          </a:xfrm>
        </p:spPr>
        <p:txBody>
          <a:bodyPr>
            <a:normAutofit/>
          </a:bodyPr>
          <a:lstStyle/>
          <a:p>
            <a:pPr algn="just"/>
            <a:r>
              <a:rPr lang="en-US" dirty="0">
                <a:latin typeface="Times New Roman" pitchFamily="18" charset="0"/>
                <a:cs typeface="Times New Roman" pitchFamily="18" charset="0"/>
              </a:rPr>
              <a:t> A framework that describes the activities performed at each stage of a software development project.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software development life cycle (SDLC) is a process that consists of a series of well-defined phases through which software passes from its initial conception to eventual delivery to the customer. The SDLC provides a structure for understanding the phases of the software development process and a detailed description of each stage. It also helps ensure that all necessary steps are taken to complete the software development process.</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692632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D82AF-47DB-AD9C-AA78-143889684F6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Disadvantages of iterative model</a:t>
            </a:r>
          </a:p>
        </p:txBody>
      </p:sp>
      <p:sp>
        <p:nvSpPr>
          <p:cNvPr id="3" name="Content Placeholder 2">
            <a:extLst>
              <a:ext uri="{FF2B5EF4-FFF2-40B4-BE49-F238E27FC236}">
                <a16:creationId xmlns="" xmlns:a16="http://schemas.microsoft.com/office/drawing/2014/main" id="{E3C8E134-F707-0B0E-1374-2F8BE2C22B6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Comparatively more </a:t>
            </a:r>
            <a:r>
              <a:rPr lang="en-US" dirty="0" smtClean="0">
                <a:latin typeface="Times New Roman" panose="02020603050405020304" pitchFamily="18" charset="0"/>
                <a:cs typeface="Times New Roman" panose="02020603050405020304" pitchFamily="18" charset="0"/>
              </a:rPr>
              <a:t>resources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required</a:t>
            </a:r>
          </a:p>
          <a:p>
            <a:r>
              <a:rPr lang="en-US" dirty="0">
                <a:latin typeface="Times New Roman" panose="02020603050405020304" pitchFamily="18" charset="0"/>
                <a:cs typeface="Times New Roman" panose="02020603050405020304" pitchFamily="18" charset="0"/>
              </a:rPr>
              <a:t>Skilled manager is needed to manage otherwise costing is increased</a:t>
            </a:r>
          </a:p>
          <a:p>
            <a:r>
              <a:rPr lang="en-US" dirty="0">
                <a:latin typeface="Times New Roman" panose="02020603050405020304" pitchFamily="18" charset="0"/>
                <a:cs typeface="Times New Roman" panose="02020603050405020304" pitchFamily="18" charset="0"/>
              </a:rPr>
              <a:t>Project started with complete project architecture design can result failures in future</a:t>
            </a:r>
          </a:p>
          <a:p>
            <a:r>
              <a:rPr lang="en-US" dirty="0">
                <a:latin typeface="Times New Roman" panose="02020603050405020304" pitchFamily="18" charset="0"/>
                <a:cs typeface="Times New Roman" panose="02020603050405020304" pitchFamily="18" charset="0"/>
              </a:rPr>
              <a:t>Cost is higher than waterfall model</a:t>
            </a:r>
          </a:p>
        </p:txBody>
      </p:sp>
    </p:spTree>
    <p:extLst>
      <p:ext uri="{BB962C8B-B14F-4D97-AF65-F5344CB8AC3E}">
        <p14:creationId xmlns="" xmlns:p14="http://schemas.microsoft.com/office/powerpoint/2010/main" val="219089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b="1" dirty="0" smtClean="0">
                <a:latin typeface="Times New Roman" pitchFamily="18" charset="0"/>
                <a:cs typeface="Times New Roman" pitchFamily="18" charset="0"/>
              </a:rPr>
              <a:t>Incremental Model</a:t>
            </a:r>
            <a:endParaRPr lang="en-US" sz="48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Incremental Model is a process of software development where requirements divided into multiple standalone modules of the software development cycle. In this model, each module goes through the requirements, design, implementation and testing phases. Every subsequent release of the module adds function to the previous release. The process continues until the complete system achieved.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4600" y="1371600"/>
            <a:ext cx="7161213" cy="4114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When we use the Incremental Model?</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When the requirements are superior.</a:t>
            </a:r>
          </a:p>
          <a:p>
            <a:r>
              <a:rPr lang="en-US" dirty="0" smtClean="0">
                <a:latin typeface="Times New Roman" pitchFamily="18" charset="0"/>
                <a:cs typeface="Times New Roman" pitchFamily="18" charset="0"/>
              </a:rPr>
              <a:t>A project has a lengthy development schedule.</a:t>
            </a:r>
          </a:p>
          <a:p>
            <a:r>
              <a:rPr lang="en-US" dirty="0" smtClean="0">
                <a:latin typeface="Times New Roman" pitchFamily="18" charset="0"/>
                <a:cs typeface="Times New Roman" pitchFamily="18" charset="0"/>
              </a:rPr>
              <a:t>When Software team are not very well skilled or trained.</a:t>
            </a:r>
          </a:p>
          <a:p>
            <a:r>
              <a:rPr lang="en-US" dirty="0" smtClean="0">
                <a:latin typeface="Times New Roman" pitchFamily="18" charset="0"/>
                <a:cs typeface="Times New Roman" pitchFamily="18" charset="0"/>
              </a:rPr>
              <a:t>When the customer demands a quick release of the product.</a:t>
            </a:r>
          </a:p>
          <a:p>
            <a:r>
              <a:rPr lang="en-US" dirty="0" smtClean="0">
                <a:latin typeface="Times New Roman" pitchFamily="18" charset="0"/>
                <a:cs typeface="Times New Roman" pitchFamily="18" charset="0"/>
              </a:rPr>
              <a:t>You can develop prioritized requirements first.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Incremental Model</a:t>
            </a:r>
            <a:endParaRPr lang="en-US" sz="3600" b="1" dirty="0">
              <a:latin typeface="Times New Roman" pitchFamily="18" charset="0"/>
              <a:cs typeface="Times New Roman" pitchFamily="18" charset="0"/>
            </a:endParaRPr>
          </a:p>
        </p:txBody>
      </p:sp>
      <p:sp>
        <p:nvSpPr>
          <p:cNvPr id="5" name="Text Placeholder 4"/>
          <p:cNvSpPr>
            <a:spLocks noGrp="1"/>
          </p:cNvSpPr>
          <p:nvPr>
            <p:ph type="body" idx="1"/>
          </p:nvPr>
        </p:nvSpPr>
        <p:spPr/>
        <p:txBody>
          <a:bodyPr>
            <a:normAutofit/>
          </a:bodyPr>
          <a:lstStyle/>
          <a:p>
            <a:r>
              <a:rPr lang="en-US" sz="2800" dirty="0" smtClean="0">
                <a:latin typeface="Times New Roman" pitchFamily="18" charset="0"/>
                <a:cs typeface="Times New Roman" pitchFamily="18" charset="0"/>
              </a:rPr>
              <a:t>Advantages</a:t>
            </a:r>
            <a:endParaRPr lang="en-US" sz="2800" dirty="0">
              <a:latin typeface="Times New Roman" pitchFamily="18" charset="0"/>
              <a:cs typeface="Times New Roman" pitchFamily="18" charset="0"/>
            </a:endParaRPr>
          </a:p>
        </p:txBody>
      </p:sp>
      <p:sp>
        <p:nvSpPr>
          <p:cNvPr id="7" name="Text Placeholder 6"/>
          <p:cNvSpPr>
            <a:spLocks noGrp="1"/>
          </p:cNvSpPr>
          <p:nvPr>
            <p:ph type="body" sz="half" idx="3"/>
          </p:nvPr>
        </p:nvSpPr>
        <p:spPr/>
        <p:txBody>
          <a:bodyPr>
            <a:normAutofit/>
          </a:bodyPr>
          <a:lstStyle/>
          <a:p>
            <a:r>
              <a:rPr lang="en-US" sz="2800" dirty="0" smtClean="0">
                <a:latin typeface="Times New Roman" pitchFamily="18" charset="0"/>
                <a:cs typeface="Times New Roman" pitchFamily="18" charset="0"/>
              </a:rPr>
              <a:t>Disadvantages </a:t>
            </a:r>
            <a:endParaRPr lang="en-US" sz="2800" dirty="0">
              <a:latin typeface="Times New Roman" pitchFamily="18" charset="0"/>
              <a:cs typeface="Times New Roman" pitchFamily="18" charset="0"/>
            </a:endParaRPr>
          </a:p>
        </p:txBody>
      </p:sp>
      <p:sp>
        <p:nvSpPr>
          <p:cNvPr id="6" name="Content Placeholder 5"/>
          <p:cNvSpPr>
            <a:spLocks noGrp="1"/>
          </p:cNvSpPr>
          <p:nvPr>
            <p:ph sz="quarter" idx="2"/>
          </p:nvPr>
        </p:nvSpPr>
        <p:spPr/>
        <p:txBody>
          <a:bodyPr>
            <a:normAutofit/>
          </a:bodyPr>
          <a:lstStyle/>
          <a:p>
            <a:r>
              <a:rPr lang="en-US" dirty="0" smtClean="0">
                <a:latin typeface="Times New Roman" pitchFamily="18" charset="0"/>
                <a:cs typeface="Times New Roman" pitchFamily="18" charset="0"/>
              </a:rPr>
              <a:t>Errors are easy to be recognized</a:t>
            </a:r>
          </a:p>
          <a:p>
            <a:r>
              <a:rPr lang="en-US" dirty="0" smtClean="0">
                <a:latin typeface="Times New Roman" pitchFamily="18" charset="0"/>
                <a:cs typeface="Times New Roman" pitchFamily="18" charset="0"/>
              </a:rPr>
              <a:t>Easier to test and debug</a:t>
            </a:r>
          </a:p>
          <a:p>
            <a:r>
              <a:rPr lang="en-US" dirty="0" smtClean="0">
                <a:latin typeface="Times New Roman" pitchFamily="18" charset="0"/>
                <a:cs typeface="Times New Roman" pitchFamily="18" charset="0"/>
              </a:rPr>
              <a:t>More flexible.</a:t>
            </a:r>
          </a:p>
          <a:p>
            <a:r>
              <a:rPr lang="en-US" dirty="0" smtClean="0">
                <a:latin typeface="Times New Roman" pitchFamily="18" charset="0"/>
                <a:cs typeface="Times New Roman" pitchFamily="18" charset="0"/>
              </a:rPr>
              <a:t>Simple to manage risk because it handled during its iteration.</a:t>
            </a:r>
          </a:p>
          <a:p>
            <a:r>
              <a:rPr lang="en-US" dirty="0" smtClean="0">
                <a:latin typeface="Times New Roman" pitchFamily="18" charset="0"/>
                <a:cs typeface="Times New Roman" pitchFamily="18" charset="0"/>
              </a:rPr>
              <a:t>The Client gets important functionality early</a:t>
            </a:r>
          </a:p>
        </p:txBody>
      </p:sp>
      <p:sp>
        <p:nvSpPr>
          <p:cNvPr id="8" name="Content Placeholder 7"/>
          <p:cNvSpPr>
            <a:spLocks noGrp="1"/>
          </p:cNvSpPr>
          <p:nvPr>
            <p:ph sz="quarter" idx="4"/>
          </p:nvPr>
        </p:nvSpPr>
        <p:spPr/>
        <p:txBody>
          <a:bodyPr/>
          <a:lstStyle/>
          <a:p>
            <a:r>
              <a:rPr lang="en-US" dirty="0" smtClean="0">
                <a:latin typeface="Times New Roman" pitchFamily="18" charset="0"/>
                <a:cs typeface="Times New Roman" pitchFamily="18" charset="0"/>
              </a:rPr>
              <a:t>Need for good planning</a:t>
            </a:r>
          </a:p>
          <a:p>
            <a:r>
              <a:rPr lang="en-US" dirty="0" smtClean="0">
                <a:latin typeface="Times New Roman" pitchFamily="18" charset="0"/>
                <a:cs typeface="Times New Roman" pitchFamily="18" charset="0"/>
              </a:rPr>
              <a:t>Total Cost is high.</a:t>
            </a:r>
          </a:p>
          <a:p>
            <a:r>
              <a:rPr lang="en-US" dirty="0" smtClean="0">
                <a:latin typeface="Times New Roman" pitchFamily="18" charset="0"/>
                <a:cs typeface="Times New Roman" pitchFamily="18" charset="0"/>
              </a:rPr>
              <a:t>Well defined module interfaces are needed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981A3-7203-F14D-3A35-B4E0674C96DF}"/>
              </a:ext>
            </a:extLst>
          </p:cNvPr>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Spiral Model</a:t>
            </a:r>
          </a:p>
        </p:txBody>
      </p:sp>
    </p:spTree>
    <p:extLst>
      <p:ext uri="{BB962C8B-B14F-4D97-AF65-F5344CB8AC3E}">
        <p14:creationId xmlns:p14="http://schemas.microsoft.com/office/powerpoint/2010/main" xmlns="" val="1140825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D1CD53-3C62-B73A-2A98-59D1AFB4063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best suited for complex embedded product development and situations where the requirements are changing from customers side</a:t>
            </a:r>
          </a:p>
          <a:p>
            <a:r>
              <a:rPr lang="en-US" dirty="0">
                <a:latin typeface="Times New Roman" panose="02020603050405020304" pitchFamily="18" charset="0"/>
                <a:cs typeface="Times New Roman" panose="02020603050405020304" pitchFamily="18" charset="0"/>
              </a:rPr>
              <a:t>It support risk handling by evaluating the risks in each stage</a:t>
            </a:r>
          </a:p>
          <a:p>
            <a:r>
              <a:rPr lang="en-US" dirty="0">
                <a:latin typeface="Times New Roman" panose="02020603050405020304" pitchFamily="18" charset="0"/>
                <a:cs typeface="Times New Roman" panose="02020603050405020304" pitchFamily="18" charset="0"/>
              </a:rPr>
              <a:t>It is the combination of waterfall and iterative model</a:t>
            </a:r>
          </a:p>
          <a:p>
            <a:r>
              <a:rPr lang="en-US" dirty="0">
                <a:latin typeface="Times New Roman" panose="02020603050405020304" pitchFamily="18" charset="0"/>
                <a:cs typeface="Times New Roman" panose="02020603050405020304" pitchFamily="18" charset="0"/>
              </a:rPr>
              <a:t>The exact number of loops of the spiral is unknown and can vary from project to project</a:t>
            </a:r>
          </a:p>
          <a:p>
            <a:r>
              <a:rPr lang="en-US" dirty="0">
                <a:latin typeface="Times New Roman" panose="02020603050405020304" pitchFamily="18" charset="0"/>
                <a:cs typeface="Times New Roman" panose="02020603050405020304" pitchFamily="18" charset="0"/>
              </a:rPr>
              <a:t>Each loop of the spiral is called a phase of the software development process </a:t>
            </a:r>
          </a:p>
        </p:txBody>
      </p:sp>
    </p:spTree>
    <p:extLst>
      <p:ext uri="{BB962C8B-B14F-4D97-AF65-F5344CB8AC3E}">
        <p14:creationId xmlns:p14="http://schemas.microsoft.com/office/powerpoint/2010/main" xmlns="" val="130231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EE43C25-7F52-307E-1AC5-CDFF745EC45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xmlns="" val="2063193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1887F-845A-C6A3-1FFC-DC02D945152A}"/>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Identification</a:t>
            </a:r>
            <a:r>
              <a:rPr lang="en-US" dirty="0"/>
              <a:t> </a:t>
            </a:r>
          </a:p>
        </p:txBody>
      </p:sp>
      <p:sp>
        <p:nvSpPr>
          <p:cNvPr id="3" name="Content Placeholder 2">
            <a:extLst>
              <a:ext uri="{FF2B5EF4-FFF2-40B4-BE49-F238E27FC236}">
                <a16:creationId xmlns:a16="http://schemas.microsoft.com/office/drawing/2014/main" xmlns="" id="{BCAD8283-54AE-EFE2-DCF0-E45B1E72D50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phase starts with gathering the requirements</a:t>
            </a:r>
          </a:p>
          <a:p>
            <a:r>
              <a:rPr lang="en-US" dirty="0">
                <a:latin typeface="Times New Roman" panose="02020603050405020304" pitchFamily="18" charset="0"/>
                <a:cs typeface="Times New Roman" panose="02020603050405020304" pitchFamily="18" charset="0"/>
              </a:rPr>
              <a:t>This phase also includes understanding the system requirements by continuous communication between the customer and the system analyst</a:t>
            </a:r>
          </a:p>
          <a:p>
            <a:r>
              <a:rPr lang="en-US" dirty="0">
                <a:latin typeface="Times New Roman" panose="02020603050405020304" pitchFamily="18" charset="0"/>
                <a:cs typeface="Times New Roman" panose="02020603050405020304" pitchFamily="18" charset="0"/>
              </a:rPr>
              <a:t>The objectives are identified elaborated and analyzed at the start of every phase</a:t>
            </a:r>
          </a:p>
        </p:txBody>
      </p:sp>
    </p:spTree>
    <p:extLst>
      <p:ext uri="{BB962C8B-B14F-4D97-AF65-F5344CB8AC3E}">
        <p14:creationId xmlns:p14="http://schemas.microsoft.com/office/powerpoint/2010/main" xmlns="" val="84028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What is the Software Development Life Cycle (SDLC) (The Process)?</a:t>
            </a:r>
            <a:endParaRPr lang="en-US" sz="36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tretch>
            <a:fillRect/>
          </a:stretch>
        </p:blipFill>
        <p:spPr bwMode="auto">
          <a:xfrm>
            <a:off x="2194278" y="1935163"/>
            <a:ext cx="7803443"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565B90-A552-D0C0-0F7C-41509144C48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Designing</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528A1A0-A021-2B98-7EE7-7714A373DF9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involves architectural design ,logical design of modules ,physical product design and the final design in the subsequent spirals </a:t>
            </a:r>
          </a:p>
          <a:p>
            <a:r>
              <a:rPr lang="en-US" dirty="0">
                <a:latin typeface="Times New Roman" panose="02020603050405020304" pitchFamily="18" charset="0"/>
                <a:cs typeface="Times New Roman" panose="02020603050405020304" pitchFamily="18" charset="0"/>
              </a:rPr>
              <a:t>At the end of the quadrant prototype is build </a:t>
            </a:r>
          </a:p>
        </p:txBody>
      </p:sp>
    </p:spTree>
    <p:extLst>
      <p:ext uri="{BB962C8B-B14F-4D97-AF65-F5344CB8AC3E}">
        <p14:creationId xmlns:p14="http://schemas.microsoft.com/office/powerpoint/2010/main" xmlns="" val="3705290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78CAB3-11C2-FAFB-3806-3FD879819F4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Construction</a:t>
            </a:r>
          </a:p>
        </p:txBody>
      </p:sp>
      <p:sp>
        <p:nvSpPr>
          <p:cNvPr id="3" name="Content Placeholder 2">
            <a:extLst>
              <a:ext uri="{FF2B5EF4-FFF2-40B4-BE49-F238E27FC236}">
                <a16:creationId xmlns:a16="http://schemas.microsoft.com/office/drawing/2014/main" xmlns="" id="{F3B81BB6-186D-97B1-C1D8-EB0E726D47C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phase refers to production of the actual software product</a:t>
            </a:r>
          </a:p>
          <a:p>
            <a:r>
              <a:rPr lang="en-US" dirty="0">
                <a:latin typeface="Times New Roman" panose="02020603050405020304" pitchFamily="18" charset="0"/>
                <a:cs typeface="Times New Roman" panose="02020603050405020304" pitchFamily="18" charset="0"/>
              </a:rPr>
              <a:t>The identical features are developed and verified through testing</a:t>
            </a:r>
          </a:p>
          <a:p>
            <a:r>
              <a:rPr lang="en-US" dirty="0">
                <a:latin typeface="Times New Roman" panose="02020603050405020304" pitchFamily="18" charset="0"/>
                <a:cs typeface="Times New Roman" panose="02020603050405020304" pitchFamily="18" charset="0"/>
              </a:rPr>
              <a:t>At the end of the third quadrant , a new version of the software is available</a:t>
            </a:r>
          </a:p>
          <a:p>
            <a:r>
              <a:rPr lang="en-US" dirty="0">
                <a:latin typeface="Times New Roman" panose="02020603050405020304" pitchFamily="18" charset="0"/>
                <a:cs typeface="Times New Roman" panose="02020603050405020304" pitchFamily="18" charset="0"/>
              </a:rPr>
              <a:t>These builds are sent to the customer feedback</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06635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A8D191-8C5D-5683-3BB2-FEC4CDEF73B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Evaluation</a:t>
            </a:r>
          </a:p>
        </p:txBody>
      </p:sp>
      <p:sp>
        <p:nvSpPr>
          <p:cNvPr id="3" name="Content Placeholder 2">
            <a:extLst>
              <a:ext uri="{FF2B5EF4-FFF2-40B4-BE49-F238E27FC236}">
                <a16:creationId xmlns:a16="http://schemas.microsoft.com/office/drawing/2014/main" xmlns="" id="{5AEBED91-E021-D9AB-FDAC-66DC045E311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the fourth quadrant the customer evaluate the so far developed version of the software</a:t>
            </a:r>
          </a:p>
          <a:p>
            <a:pPr algn="just"/>
            <a:r>
              <a:rPr lang="en-US" dirty="0">
                <a:latin typeface="Times New Roman" panose="02020603050405020304" pitchFamily="18" charset="0"/>
                <a:cs typeface="Times New Roman" panose="02020603050405020304" pitchFamily="18" charset="0"/>
              </a:rPr>
              <a:t>The software development process enters the iteration and subsequently follows the linear approach to implement the feedback suggested by the customer </a:t>
            </a:r>
          </a:p>
          <a:p>
            <a:pPr algn="just"/>
            <a:r>
              <a:rPr lang="en-US" dirty="0">
                <a:latin typeface="Times New Roman" panose="02020603050405020304" pitchFamily="18" charset="0"/>
                <a:cs typeface="Times New Roman" panose="02020603050405020304" pitchFamily="18" charset="0"/>
              </a:rPr>
              <a:t>The process of iterations along the spiral continues throughout the life of the software</a:t>
            </a:r>
          </a:p>
        </p:txBody>
      </p:sp>
    </p:spTree>
    <p:extLst>
      <p:ext uri="{BB962C8B-B14F-4D97-AF65-F5344CB8AC3E}">
        <p14:creationId xmlns:p14="http://schemas.microsoft.com/office/powerpoint/2010/main" xmlns="" val="3697924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latin typeface="Times New Roman" pitchFamily="18" charset="0"/>
                <a:cs typeface="Times New Roman" pitchFamily="18" charset="0"/>
              </a:rPr>
              <a:t>Spiral Model</a:t>
            </a:r>
            <a:endParaRPr lang="en-US" sz="3600" dirty="0">
              <a:latin typeface="Times New Roman" pitchFamily="18" charset="0"/>
              <a:cs typeface="Times New Roman" pitchFamily="18" charset="0"/>
            </a:endParaRPr>
          </a:p>
        </p:txBody>
      </p:sp>
      <p:sp>
        <p:nvSpPr>
          <p:cNvPr id="5" name="Text Placeholder 4"/>
          <p:cNvSpPr>
            <a:spLocks noGrp="1"/>
          </p:cNvSpPr>
          <p:nvPr>
            <p:ph type="body" idx="1"/>
          </p:nvPr>
        </p:nvSpPr>
        <p:spPr/>
        <p:txBody>
          <a:bodyPr/>
          <a:lstStyle/>
          <a:p>
            <a:r>
              <a:rPr lang="en-US" sz="2800" dirty="0" smtClean="0">
                <a:latin typeface="Times New Roman" pitchFamily="18" charset="0"/>
                <a:cs typeface="Times New Roman" pitchFamily="18" charset="0"/>
              </a:rPr>
              <a:t>Advantages </a:t>
            </a:r>
            <a:endParaRPr lang="en-US" sz="2800" dirty="0">
              <a:latin typeface="Times New Roman" pitchFamily="18" charset="0"/>
              <a:cs typeface="Times New Roman" pitchFamily="18" charset="0"/>
            </a:endParaRPr>
          </a:p>
        </p:txBody>
      </p:sp>
      <p:sp>
        <p:nvSpPr>
          <p:cNvPr id="7" name="Text Placeholder 6"/>
          <p:cNvSpPr>
            <a:spLocks noGrp="1"/>
          </p:cNvSpPr>
          <p:nvPr>
            <p:ph type="body" sz="half" idx="3"/>
          </p:nvPr>
        </p:nvSpPr>
        <p:spPr/>
        <p:txBody>
          <a:bodyPr>
            <a:normAutofit/>
          </a:bodyPr>
          <a:lstStyle/>
          <a:p>
            <a:r>
              <a:rPr lang="en-US" sz="2800" dirty="0" smtClean="0">
                <a:latin typeface="Times New Roman" pitchFamily="18" charset="0"/>
                <a:cs typeface="Times New Roman" pitchFamily="18" charset="0"/>
              </a:rPr>
              <a:t>Disadvantages</a:t>
            </a:r>
            <a:endParaRPr lang="en-US" sz="2800" dirty="0">
              <a:latin typeface="Times New Roman" pitchFamily="18" charset="0"/>
              <a:cs typeface="Times New Roman" pitchFamily="18" charset="0"/>
            </a:endParaRPr>
          </a:p>
        </p:txBody>
      </p:sp>
      <p:sp>
        <p:nvSpPr>
          <p:cNvPr id="6" name="Content Placeholder 5"/>
          <p:cNvSpPr>
            <a:spLocks noGrp="1"/>
          </p:cNvSpPr>
          <p:nvPr>
            <p:ph sz="quarter" idx="2"/>
          </p:nvPr>
        </p:nvSpPr>
        <p:spPr/>
        <p:txBody>
          <a:bodyPr>
            <a:normAutofit/>
          </a:bodyPr>
          <a:lstStyle/>
          <a:p>
            <a:r>
              <a:rPr lang="en-US" sz="2400" dirty="0" smtClean="0">
                <a:latin typeface="Times New Roman" pitchFamily="18" charset="0"/>
                <a:cs typeface="Times New Roman" pitchFamily="18" charset="0"/>
              </a:rPr>
              <a:t>Support risk handling </a:t>
            </a:r>
          </a:p>
          <a:p>
            <a:r>
              <a:rPr lang="en-US" sz="2400" dirty="0" smtClean="0">
                <a:latin typeface="Times New Roman" pitchFamily="18" charset="0"/>
                <a:cs typeface="Times New Roman" pitchFamily="18" charset="0"/>
              </a:rPr>
              <a:t>Best suited for larger projects </a:t>
            </a:r>
          </a:p>
          <a:p>
            <a:r>
              <a:rPr lang="en-US" sz="2400" dirty="0" smtClean="0">
                <a:latin typeface="Times New Roman" pitchFamily="18" charset="0"/>
                <a:cs typeface="Times New Roman" pitchFamily="18" charset="0"/>
              </a:rPr>
              <a:t>Flexibility in requirements </a:t>
            </a:r>
          </a:p>
          <a:p>
            <a:r>
              <a:rPr lang="en-US" sz="2400" dirty="0" smtClean="0">
                <a:latin typeface="Times New Roman" pitchFamily="18" charset="0"/>
                <a:cs typeface="Times New Roman" pitchFamily="18" charset="0"/>
              </a:rPr>
              <a:t>Customer satisfaction</a:t>
            </a:r>
          </a:p>
        </p:txBody>
      </p:sp>
      <p:sp>
        <p:nvSpPr>
          <p:cNvPr id="8" name="Content Placeholder 7"/>
          <p:cNvSpPr>
            <a:spLocks noGrp="1"/>
          </p:cNvSpPr>
          <p:nvPr>
            <p:ph sz="quarter" idx="4"/>
          </p:nvPr>
        </p:nvSpPr>
        <p:spPr/>
        <p:txBody>
          <a:bodyPr>
            <a:normAutofit/>
          </a:bodyPr>
          <a:lstStyle/>
          <a:p>
            <a:r>
              <a:rPr lang="en-US" sz="2400" dirty="0" smtClean="0">
                <a:latin typeface="Times New Roman" pitchFamily="18" charset="0"/>
                <a:cs typeface="Times New Roman" pitchFamily="18" charset="0"/>
              </a:rPr>
              <a:t>More complex than any other SDLC models</a:t>
            </a:r>
          </a:p>
          <a:p>
            <a:r>
              <a:rPr lang="en-US" sz="2400" dirty="0" smtClean="0">
                <a:latin typeface="Times New Roman" pitchFamily="18" charset="0"/>
                <a:cs typeface="Times New Roman" pitchFamily="18" charset="0"/>
              </a:rPr>
              <a:t>Not suitable for small projects as it is expensive</a:t>
            </a:r>
          </a:p>
          <a:p>
            <a:r>
              <a:rPr lang="en-US" sz="2400" dirty="0" smtClean="0">
                <a:latin typeface="Times New Roman" pitchFamily="18" charset="0"/>
                <a:cs typeface="Times New Roman" pitchFamily="18" charset="0"/>
              </a:rPr>
              <a:t>Too much dependable on risk analysis</a:t>
            </a:r>
          </a:p>
          <a:p>
            <a:r>
              <a:rPr lang="en-US" sz="2400" dirty="0" smtClean="0">
                <a:latin typeface="Times New Roman" pitchFamily="18" charset="0"/>
                <a:cs typeface="Times New Roman" pitchFamily="18" charset="0"/>
              </a:rPr>
              <a:t>Difficulty in time management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1AC239-61C9-DBCD-10D1-6DC9B0B5B4C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V-Shaped SDLC Model</a:t>
            </a:r>
            <a:endParaRPr lang="en-US" dirty="0"/>
          </a:p>
        </p:txBody>
      </p:sp>
    </p:spTree>
    <p:extLst>
      <p:ext uri="{BB962C8B-B14F-4D97-AF65-F5344CB8AC3E}">
        <p14:creationId xmlns="" xmlns:p14="http://schemas.microsoft.com/office/powerpoint/2010/main" val="3709845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2DEB85-420A-A6DE-33F4-EB73BCBD855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060C6F26-5C3C-A153-7D3A-47CB6E518EA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means verification and validation .</a:t>
            </a:r>
          </a:p>
          <a:p>
            <a:r>
              <a:rPr lang="en-US" dirty="0">
                <a:latin typeface="Times New Roman" panose="02020603050405020304" pitchFamily="18" charset="0"/>
                <a:cs typeface="Times New Roman" panose="02020603050405020304" pitchFamily="18" charset="0"/>
              </a:rPr>
              <a:t>Just like Waterfall model, the life cycle  of V Model is a sequential path of the execution of the process</a:t>
            </a:r>
          </a:p>
          <a:p>
            <a:r>
              <a:rPr lang="en-US" dirty="0">
                <a:latin typeface="Times New Roman" panose="02020603050405020304" pitchFamily="18" charset="0"/>
                <a:cs typeface="Times New Roman" panose="02020603050405020304" pitchFamily="18" charset="0"/>
              </a:rPr>
              <a:t>Each phase must be completed before the next phase begins </a:t>
            </a:r>
          </a:p>
          <a:p>
            <a:r>
              <a:rPr lang="en-US" dirty="0">
                <a:latin typeface="Times New Roman" panose="02020603050405020304" pitchFamily="18" charset="0"/>
                <a:cs typeface="Times New Roman" panose="02020603050405020304" pitchFamily="18" charset="0"/>
              </a:rPr>
              <a:t>The testing of the product is planned in parallel with corresponding phase of the development </a:t>
            </a:r>
          </a:p>
        </p:txBody>
      </p:sp>
    </p:spTree>
    <p:extLst>
      <p:ext uri="{BB962C8B-B14F-4D97-AF65-F5344CB8AC3E}">
        <p14:creationId xmlns="" xmlns:p14="http://schemas.microsoft.com/office/powerpoint/2010/main" val="4068972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BC689-3C3D-A074-76E3-535EB4B540D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Objectives when to use the V-model</a:t>
            </a:r>
          </a:p>
        </p:txBody>
      </p:sp>
      <p:sp>
        <p:nvSpPr>
          <p:cNvPr id="3" name="Content Placeholder 2">
            <a:extLst>
              <a:ext uri="{FF2B5EF4-FFF2-40B4-BE49-F238E27FC236}">
                <a16:creationId xmlns="" xmlns:a16="http://schemas.microsoft.com/office/drawing/2014/main" id="{E9CB6856-BBE8-BAF4-4F2F-83CA6B0A0219}"/>
              </a:ext>
            </a:extLst>
          </p:cNvPr>
          <p:cNvSpPr>
            <a:spLocks noGrp="1"/>
          </p:cNvSpPr>
          <p:nvPr>
            <p:ph idx="1"/>
          </p:nvPr>
        </p:nvSpPr>
        <p:spPr/>
        <p:txBody>
          <a:bodyPr/>
          <a:lstStyle/>
          <a:p>
            <a:r>
              <a:rPr lang="en-US" dirty="0"/>
              <a:t>It should be used for small to medium size projects where requirements are clearly defined </a:t>
            </a:r>
          </a:p>
          <a:p>
            <a:r>
              <a:rPr lang="en-US" dirty="0"/>
              <a:t>It should be chosen when simple technical resources are available with needed technical expertise</a:t>
            </a:r>
          </a:p>
          <a:p>
            <a:pPr marL="0" indent="0">
              <a:buNone/>
            </a:pPr>
            <a:endParaRPr lang="en-US" dirty="0"/>
          </a:p>
        </p:txBody>
      </p:sp>
    </p:spTree>
    <p:extLst>
      <p:ext uri="{BB962C8B-B14F-4D97-AF65-F5344CB8AC3E}">
        <p14:creationId xmlns="" xmlns:p14="http://schemas.microsoft.com/office/powerpoint/2010/main" val="3954391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AA41B4A-F4DB-2936-4365-9549B61E9B6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 xmlns:p14="http://schemas.microsoft.com/office/powerpoint/2010/main" val="3453070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803D5A-984C-A711-41A6-F60A42B9A4D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Different </a:t>
            </a:r>
            <a:r>
              <a:rPr lang="en-US" sz="3600" b="1" dirty="0" smtClean="0">
                <a:latin typeface="Times New Roman" panose="02020603050405020304" pitchFamily="18" charset="0"/>
                <a:cs typeface="Times New Roman" panose="02020603050405020304" pitchFamily="18" charset="0"/>
              </a:rPr>
              <a:t>phases </a:t>
            </a:r>
            <a:r>
              <a:rPr lang="en-US" sz="3600" b="1" dirty="0">
                <a:latin typeface="Times New Roman" panose="02020603050405020304" pitchFamily="18" charset="0"/>
                <a:cs typeface="Times New Roman" panose="02020603050405020304" pitchFamily="18" charset="0"/>
              </a:rPr>
              <a:t>: Requirements</a:t>
            </a:r>
          </a:p>
        </p:txBody>
      </p:sp>
      <p:sp>
        <p:nvSpPr>
          <p:cNvPr id="3" name="Content Placeholder 2">
            <a:extLst>
              <a:ext uri="{FF2B5EF4-FFF2-40B4-BE49-F238E27FC236}">
                <a16:creationId xmlns="" xmlns:a16="http://schemas.microsoft.com/office/drawing/2014/main" id="{416C480B-ED2A-A987-ED41-CB8CAE869F6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this model the requirements are  gathered before its development and a system test plan is created </a:t>
            </a:r>
          </a:p>
          <a:p>
            <a:r>
              <a:rPr lang="en-US" dirty="0">
                <a:latin typeface="Times New Roman" panose="02020603050405020304" pitchFamily="18" charset="0"/>
                <a:cs typeface="Times New Roman" panose="02020603050405020304" pitchFamily="18" charset="0"/>
              </a:rPr>
              <a:t>The plan test focuses on meeting the functionality specified in the requirements gathering </a:t>
            </a:r>
          </a:p>
        </p:txBody>
      </p:sp>
    </p:spTree>
    <p:extLst>
      <p:ext uri="{BB962C8B-B14F-4D97-AF65-F5344CB8AC3E}">
        <p14:creationId xmlns="" xmlns:p14="http://schemas.microsoft.com/office/powerpoint/2010/main" val="386463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B0440-EF67-C8A7-199D-31596359022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The High level Design (HLD)</a:t>
            </a:r>
          </a:p>
        </p:txBody>
      </p:sp>
      <p:sp>
        <p:nvSpPr>
          <p:cNvPr id="3" name="Content Placeholder 2">
            <a:extLst>
              <a:ext uri="{FF2B5EF4-FFF2-40B4-BE49-F238E27FC236}">
                <a16:creationId xmlns="" xmlns:a16="http://schemas.microsoft.com/office/drawing/2014/main" id="{B4ACBB31-C6A0-24ED-27A5-38CD6EA82C8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focuses on system architecture and design</a:t>
            </a:r>
          </a:p>
          <a:p>
            <a:r>
              <a:rPr lang="en-US" dirty="0">
                <a:latin typeface="Times New Roman" panose="02020603050405020304" pitchFamily="18" charset="0"/>
                <a:cs typeface="Times New Roman" panose="02020603050405020304" pitchFamily="18" charset="0"/>
              </a:rPr>
              <a:t>It provides overview of the solution ,platform system, product and services/process</a:t>
            </a:r>
          </a:p>
          <a:p>
            <a:r>
              <a:rPr lang="en-US" dirty="0">
                <a:latin typeface="Times New Roman" panose="02020603050405020304" pitchFamily="18" charset="0"/>
                <a:cs typeface="Times New Roman" panose="02020603050405020304" pitchFamily="18" charset="0"/>
              </a:rPr>
              <a:t>An integrated test plan is created here as well as in order to test the pieces of the software system ability to work together </a:t>
            </a:r>
          </a:p>
        </p:txBody>
      </p:sp>
    </p:spTree>
    <p:extLst>
      <p:ext uri="{BB962C8B-B14F-4D97-AF65-F5344CB8AC3E}">
        <p14:creationId xmlns="" xmlns:p14="http://schemas.microsoft.com/office/powerpoint/2010/main" val="221445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0" y="857250"/>
            <a:ext cx="9142413" cy="514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66D062-18B7-F35E-120E-E9F06DEF19D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The Low Level Design (LLD)</a:t>
            </a:r>
          </a:p>
        </p:txBody>
      </p:sp>
      <p:sp>
        <p:nvSpPr>
          <p:cNvPr id="3" name="Content Placeholder 2">
            <a:extLst>
              <a:ext uri="{FF2B5EF4-FFF2-40B4-BE49-F238E27FC236}">
                <a16:creationId xmlns="" xmlns:a16="http://schemas.microsoft.com/office/drawing/2014/main" id="{8CD4467B-70AE-338C-5E95-39D28FED9B1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Here the actual software components of software are design </a:t>
            </a:r>
          </a:p>
          <a:p>
            <a:r>
              <a:rPr lang="en-US" dirty="0">
                <a:latin typeface="Times New Roman" panose="02020603050405020304" pitchFamily="18" charset="0"/>
                <a:cs typeface="Times New Roman" panose="02020603050405020304" pitchFamily="18" charset="0"/>
              </a:rPr>
              <a:t>Is defines the actual logic for each and every component of the system</a:t>
            </a:r>
          </a:p>
          <a:p>
            <a:r>
              <a:rPr lang="en-US" dirty="0">
                <a:latin typeface="Times New Roman" panose="02020603050405020304" pitchFamily="18" charset="0"/>
                <a:cs typeface="Times New Roman" panose="02020603050405020304" pitchFamily="18" charset="0"/>
              </a:rPr>
              <a:t>Component test are created in this phase as well</a:t>
            </a:r>
          </a:p>
        </p:txBody>
      </p:sp>
    </p:spTree>
    <p:extLst>
      <p:ext uri="{BB962C8B-B14F-4D97-AF65-F5344CB8AC3E}">
        <p14:creationId xmlns="" xmlns:p14="http://schemas.microsoft.com/office/powerpoint/2010/main" val="4129652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B0EBB-A6CE-C7CA-824B-B9650B46036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 xmlns:a16="http://schemas.microsoft.com/office/drawing/2014/main" id="{FE6269C8-6F4B-D8F7-4289-F89B1C4FA04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that phase where all the coding take place </a:t>
            </a:r>
          </a:p>
          <a:p>
            <a:r>
              <a:rPr lang="en-US" dirty="0">
                <a:latin typeface="Times New Roman" panose="02020603050405020304" pitchFamily="18" charset="0"/>
                <a:cs typeface="Times New Roman" panose="02020603050405020304" pitchFamily="18" charset="0"/>
              </a:rPr>
              <a:t>Once the coding is complete the path of execution up the right side of  the V where the test plans developed earlier are now put to use</a:t>
            </a:r>
          </a:p>
        </p:txBody>
      </p:sp>
    </p:spTree>
    <p:extLst>
      <p:ext uri="{BB962C8B-B14F-4D97-AF65-F5344CB8AC3E}">
        <p14:creationId xmlns="" xmlns:p14="http://schemas.microsoft.com/office/powerpoint/2010/main" val="710580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745478-682B-E440-A9B5-79E869DE24E3}"/>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Coding</a:t>
            </a:r>
            <a:r>
              <a:rPr lang="en-US" dirty="0"/>
              <a:t> </a:t>
            </a:r>
          </a:p>
        </p:txBody>
      </p:sp>
      <p:sp>
        <p:nvSpPr>
          <p:cNvPr id="3" name="Content Placeholder 2">
            <a:extLst>
              <a:ext uri="{FF2B5EF4-FFF2-40B4-BE49-F238E27FC236}">
                <a16:creationId xmlns="" xmlns:a16="http://schemas.microsoft.com/office/drawing/2014/main" id="{6DAC666C-F07C-C0B8-9837-D454FA9CA59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at the bottom of the V-model</a:t>
            </a:r>
          </a:p>
          <a:p>
            <a:r>
              <a:rPr lang="en-US" dirty="0">
                <a:latin typeface="Times New Roman" panose="02020603050405020304" pitchFamily="18" charset="0"/>
                <a:cs typeface="Times New Roman" panose="02020603050405020304" pitchFamily="18" charset="0"/>
              </a:rPr>
              <a:t>Module design is converted into code by developer</a:t>
            </a:r>
          </a:p>
        </p:txBody>
      </p:sp>
    </p:spTree>
    <p:extLst>
      <p:ext uri="{BB962C8B-B14F-4D97-AF65-F5344CB8AC3E}">
        <p14:creationId xmlns="" xmlns:p14="http://schemas.microsoft.com/office/powerpoint/2010/main" val="2448743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9C0783-B9FC-1549-F9BA-1CB684924E12}"/>
              </a:ext>
            </a:extLst>
          </p:cNvPr>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Advantages of V-Model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1A6FA84-8E30-E799-0ED9-F12E09FA8CC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Simple and easy to use</a:t>
            </a:r>
          </a:p>
          <a:p>
            <a:r>
              <a:rPr lang="en-US" dirty="0">
                <a:latin typeface="Times New Roman" panose="02020603050405020304" pitchFamily="18" charset="0"/>
                <a:cs typeface="Times New Roman" panose="02020603050405020304" pitchFamily="18" charset="0"/>
              </a:rPr>
              <a:t>Testing activities like planning ,test design happens well before coding</a:t>
            </a:r>
          </a:p>
          <a:p>
            <a:r>
              <a:rPr lang="en-US" dirty="0">
                <a:latin typeface="Times New Roman" panose="02020603050405020304" pitchFamily="18" charset="0"/>
                <a:cs typeface="Times New Roman" panose="02020603050405020304" pitchFamily="18" charset="0"/>
              </a:rPr>
              <a:t>This saves a lot of time</a:t>
            </a:r>
          </a:p>
          <a:p>
            <a:r>
              <a:rPr lang="en-US" dirty="0">
                <a:latin typeface="Times New Roman" panose="02020603050405020304" pitchFamily="18" charset="0"/>
                <a:cs typeface="Times New Roman" panose="02020603050405020304" pitchFamily="18" charset="0"/>
              </a:rPr>
              <a:t>Avoids the down flow of the defects</a:t>
            </a:r>
          </a:p>
          <a:p>
            <a:r>
              <a:rPr lang="en-US" dirty="0">
                <a:latin typeface="Times New Roman" panose="02020603050405020304" pitchFamily="18" charset="0"/>
                <a:cs typeface="Times New Roman" panose="02020603050405020304" pitchFamily="18" charset="0"/>
              </a:rPr>
              <a:t>Works well for small projects where requirements are easily understood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3261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C0EE5-B3A6-11B4-68CD-A620AA4A4B68}"/>
              </a:ext>
            </a:extLst>
          </p:cNvPr>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Disadvantages of V-Model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2F9C7E6-B55A-545E-2397-CF39ADCAC09A}"/>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High risk and uncertainty.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a good model for complex and object-oriented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Poor model for long and ongoing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suitable for the projects where requirements are at a moderate to high risk of changing.</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Once an application is in the testing stage, it is difficult to go back and change a functionality.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 working software is produced until late during the life cycle.</a:t>
            </a:r>
          </a:p>
        </p:txBody>
      </p:sp>
    </p:spTree>
    <p:extLst>
      <p:ext uri="{BB962C8B-B14F-4D97-AF65-F5344CB8AC3E}">
        <p14:creationId xmlns="" xmlns:p14="http://schemas.microsoft.com/office/powerpoint/2010/main" val="549197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61125-CA48-7D3C-6A25-3775D8B10954}"/>
              </a:ext>
            </a:extLst>
          </p:cNvPr>
          <p:cNvSpPr>
            <a:spLocks noGrp="1"/>
          </p:cNvSpPr>
          <p:nvPr>
            <p:ph type="ctrTitle"/>
          </p:nvPr>
        </p:nvSpPr>
        <p:spPr/>
        <p:txBody>
          <a:bodyPr>
            <a:normAutofit/>
          </a:bodyPr>
          <a:lstStyle/>
          <a:p>
            <a:r>
              <a:rPr lang="en-US" sz="4400" b="1" i="0" dirty="0">
                <a:solidFill>
                  <a:srgbClr val="000000"/>
                </a:solidFill>
                <a:effectLst/>
                <a:latin typeface="Times New Roman" pitchFamily="18" charset="0"/>
                <a:cs typeface="Times New Roman" pitchFamily="18" charset="0"/>
              </a:rPr>
              <a:t>Big Bang Model</a:t>
            </a: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30851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1FE871-FFA0-745F-BC62-80FA1C501C89}"/>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Big Bang model is an SDLC model where we do not follow any specific process. The development just starts with the required money and efforts as the input, and the output is the software developed which may or may not be as per customer requirement. This Big Bang Model does not follow a process/procedure and there is a very little planning required. Even the customer is not sure about what exactly he wants and the requirements are implemented on the fly without much analysis.</a:t>
            </a:r>
          </a:p>
          <a:p>
            <a:pPr algn="just"/>
            <a:r>
              <a:rPr lang="en-US" b="0" i="0" dirty="0">
                <a:solidFill>
                  <a:srgbClr val="000000"/>
                </a:solidFill>
                <a:effectLst/>
                <a:latin typeface="Times New Roman" panose="02020603050405020304" pitchFamily="18" charset="0"/>
                <a:cs typeface="Times New Roman" panose="02020603050405020304" pitchFamily="18" charset="0"/>
              </a:rPr>
              <a:t>Usually this model is followed for small projects where the development teams are very small.</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33280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D4E9F-0B3C-52DA-C230-77D2E9FA2C97}"/>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Big Bang Model ─ Design and Application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B535CD2-8F14-4606-13FE-FBE32400FFA3}"/>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Big Bang Model comprises of focusing all the possible resources in the software development and coding, with very little or no planning. The requirements are understood and implemented as they come. Any changes required may or may not need to revamp the complete software.</a:t>
            </a:r>
          </a:p>
          <a:p>
            <a:pPr algn="just"/>
            <a:r>
              <a:rPr lang="en-US" b="0" i="0" dirty="0">
                <a:solidFill>
                  <a:srgbClr val="000000"/>
                </a:solidFill>
                <a:effectLst/>
                <a:latin typeface="Times New Roman" panose="02020603050405020304" pitchFamily="18" charset="0"/>
                <a:cs typeface="Times New Roman" panose="02020603050405020304" pitchFamily="18" charset="0"/>
              </a:rPr>
              <a:t>This model is ideal for small projects with one or two developers working together and is also useful for academic or practice projects. It is an ideal model for the product where requirements are not well understood and the final release date is not given.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3729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660F28-08BD-367D-2192-9F6F6A860D79}"/>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advantages of the Big Bang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2495CA-4EC9-063C-8374-182AABBF50B0}"/>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This is a very simple model</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Little or no planning required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manage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Very few resources required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Gives flexibility to developers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a good learning aid for new comers or students</a:t>
            </a:r>
          </a:p>
        </p:txBody>
      </p:sp>
    </p:spTree>
    <p:extLst>
      <p:ext uri="{BB962C8B-B14F-4D97-AF65-F5344CB8AC3E}">
        <p14:creationId xmlns:p14="http://schemas.microsoft.com/office/powerpoint/2010/main" xmlns="" val="2764330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4E753-EF10-AAF9-5F1A-A492938A32E8}"/>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disadvantages of the Big Bang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46CC52E-2A8C-3E5C-2591-EE2A8690C05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Very High risk and uncertainty.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a good model for complex and object-oriented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Poor model for long and ongoing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Can turn out to be very expensive if requirements are misunderstood.</a:t>
            </a:r>
          </a:p>
        </p:txBody>
      </p:sp>
    </p:spTree>
    <p:extLst>
      <p:ext uri="{BB962C8B-B14F-4D97-AF65-F5344CB8AC3E}">
        <p14:creationId xmlns:p14="http://schemas.microsoft.com/office/powerpoint/2010/main" xmlns="" val="103717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0" y="857250"/>
            <a:ext cx="9142413" cy="514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8C079-A0F6-F373-D3E0-2A1082603C23}"/>
              </a:ext>
            </a:extLst>
          </p:cNvPr>
          <p:cNvSpPr>
            <a:spLocks noGrp="1"/>
          </p:cNvSpPr>
          <p:nvPr>
            <p:ph type="ctrTitle"/>
          </p:nvPr>
        </p:nvSpPr>
        <p:spPr/>
        <p:txBody>
          <a:bodyPr>
            <a:normAutofit/>
          </a:bodyPr>
          <a:lstStyle/>
          <a:p>
            <a:r>
              <a:rPr lang="en-US" sz="4400" b="1" i="0" dirty="0">
                <a:solidFill>
                  <a:srgbClr val="000000"/>
                </a:solidFill>
                <a:effectLst/>
                <a:latin typeface="Times New Roman" panose="02020603050405020304" pitchFamily="18" charset="0"/>
                <a:cs typeface="Times New Roman" panose="02020603050405020304" pitchFamily="18" charset="0"/>
              </a:rPr>
              <a:t>Agile Model</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20983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0B37BDE6-C262-1556-CCAE-59E7A84F083C}"/>
              </a:ext>
            </a:extLst>
          </p:cNvPr>
          <p:cNvSpPr>
            <a:spLocks noGrp="1"/>
          </p:cNvSpPr>
          <p:nvPr>
            <p:ph idx="1"/>
          </p:nvPr>
        </p:nvSpPr>
        <p:spPr>
          <a:xfrm>
            <a:off x="838200" y="238539"/>
            <a:ext cx="10515600" cy="5938424"/>
          </a:xfrm>
          <a:prstGeom prst="rect">
            <a:avLst/>
          </a:prstGeom>
        </p:spPr>
        <p:txBody>
          <a:bodyPr vert="horz" lIns="91440" tIns="45720" rIns="91440" bIns="45720" rtlCol="0">
            <a:normAutofit/>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 Each iteration typically lasts from about one to three weeks. </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Every iteration involves cross functional teams working simultaneously on various areas like −</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Planning</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Requirements Analysis</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Design</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Coding</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Unit Testing and</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Acceptance Testing.</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4577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249BF-32B8-07A3-5958-05364C747FF5}"/>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What is Agile?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2A9D0A9-05A1-EA1A-0D2D-5DD6406671D3}"/>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Agile model believes that every project needs to be handled differently and the existing methods need to be tailored to best suit the project requirements. In Agile, the tasks are divided to time boxes (small time frames) to deliver specific features for a release.</a:t>
            </a:r>
          </a:p>
          <a:p>
            <a:pPr algn="just"/>
            <a:r>
              <a:rPr lang="en-US" b="0" i="0" dirty="0">
                <a:solidFill>
                  <a:srgbClr val="000000"/>
                </a:solidFill>
                <a:effectLst/>
                <a:latin typeface="Times New Roman" panose="02020603050405020304" pitchFamily="18" charset="0"/>
                <a:cs typeface="Times New Roman" panose="02020603050405020304" pitchFamily="18" charset="0"/>
              </a:rPr>
              <a:t>Iterative approach is taken and working software build is delivered after each iteration. Each build is incremental in terms of features; the final build holds all the features required by the customer.</a:t>
            </a:r>
          </a:p>
        </p:txBody>
      </p:sp>
    </p:spTree>
    <p:extLst>
      <p:ext uri="{BB962C8B-B14F-4D97-AF65-F5344CB8AC3E}">
        <p14:creationId xmlns:p14="http://schemas.microsoft.com/office/powerpoint/2010/main" xmlns="" val="2478514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130799B-B927-2945-C36A-8962320E8C85}"/>
              </a:ext>
            </a:extLst>
          </p:cNvPr>
          <p:cNvPicPr>
            <a:picLocks noChangeAspect="1"/>
          </p:cNvPicPr>
          <p:nvPr/>
        </p:nvPicPr>
        <p:blipFill>
          <a:blip r:embed="rId2"/>
          <a:stretch>
            <a:fillRect/>
          </a:stretch>
        </p:blipFill>
        <p:spPr>
          <a:xfrm>
            <a:off x="2305878" y="605359"/>
            <a:ext cx="7885844" cy="5874953"/>
          </a:xfrm>
          <a:prstGeom prst="rect">
            <a:avLst/>
          </a:prstGeom>
        </p:spPr>
      </p:pic>
    </p:spTree>
    <p:extLst>
      <p:ext uri="{BB962C8B-B14F-4D97-AF65-F5344CB8AC3E}">
        <p14:creationId xmlns:p14="http://schemas.microsoft.com/office/powerpoint/2010/main" xmlns="" val="25108042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A6A9E-11A5-65CF-68DC-33D3F8997AE6}"/>
              </a:ext>
            </a:extLst>
          </p:cNvPr>
          <p:cNvSpPr>
            <a:spLocks noGrp="1"/>
          </p:cNvSpPr>
          <p:nvPr>
            <p:ph type="title"/>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Following are the Agile Manifesto principles −</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4005F20-8E78-840D-834D-9EFE7F8BA731}"/>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Individuals and interactions</a:t>
            </a:r>
            <a:r>
              <a:rPr lang="en-US" b="0" i="0" dirty="0">
                <a:solidFill>
                  <a:srgbClr val="000000"/>
                </a:solidFill>
                <a:effectLst/>
                <a:latin typeface="Times New Roman" panose="02020603050405020304" pitchFamily="18" charset="0"/>
                <a:cs typeface="Times New Roman" panose="02020603050405020304" pitchFamily="18" charset="0"/>
              </a:rPr>
              <a:t> − In Agile development, self-organization and motivation are important, as are interactions like co-location and pair programming.</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Working software</a:t>
            </a:r>
            <a:r>
              <a:rPr lang="en-US" b="0" i="0" dirty="0">
                <a:solidFill>
                  <a:srgbClr val="000000"/>
                </a:solidFill>
                <a:effectLst/>
                <a:latin typeface="Times New Roman" panose="02020603050405020304" pitchFamily="18" charset="0"/>
                <a:cs typeface="Times New Roman" panose="02020603050405020304" pitchFamily="18" charset="0"/>
              </a:rPr>
              <a:t> − Demo working software is considered the best means of communication with the customers to understand their requirements, instead of just depending on documentation.</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Customer collaboration</a:t>
            </a:r>
            <a:r>
              <a:rPr lang="en-US" b="0" i="0" dirty="0">
                <a:solidFill>
                  <a:srgbClr val="000000"/>
                </a:solidFill>
                <a:effectLst/>
                <a:latin typeface="Times New Roman" panose="02020603050405020304" pitchFamily="18" charset="0"/>
                <a:cs typeface="Times New Roman" panose="02020603050405020304" pitchFamily="18" charset="0"/>
              </a:rPr>
              <a:t> − As the requirements cannot be gathered completely in the beginning of the project due to various factors, continuous customer interaction is very important to get proper product requirements.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Responding to change</a:t>
            </a:r>
            <a:r>
              <a:rPr lang="en-US" b="0" i="0" dirty="0">
                <a:solidFill>
                  <a:srgbClr val="000000"/>
                </a:solidFill>
                <a:effectLst/>
                <a:latin typeface="Times New Roman" panose="02020603050405020304" pitchFamily="18" charset="0"/>
                <a:cs typeface="Times New Roman" panose="02020603050405020304" pitchFamily="18" charset="0"/>
              </a:rPr>
              <a:t> − Agile Development is focused on quick responses to change and continuous development.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900067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5317F-811A-1D39-9935-ACF6108BC443}"/>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advantages of the Agile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97F0678-5D0D-BAA6-FB48-F2E45E1C6834}"/>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Is a very realistic approach to software development.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Promotes teamwork and cross training.</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Functionality can be developed rapidly and demonstrated.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Resource requirements are minimum.</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Suitable for fixed or changing requirements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Delivers early partial working solutions.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Good model for environments that change steadily.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Minimal rules, documentation easily employed.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Enables concurrent development and delivery within an overall planned context.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Little or no planning required.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manage.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Gives flexibility to developers.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20540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D49C1-31B3-0582-5314-447779EBD01B}"/>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disadvantages of the Agile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E200AE7-BB1A-CB9D-C2E7-4D5D0AD96D69}"/>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suitable for handling complex dependencies.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More risk of sustainability, maintainability and extensibility.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 overall plan, an agile leader and agile PM practice is a must without which it will not work.</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Strict delivery management dictates the scope, functionality to be delivered, and adjustments to meet the deadlines.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Depends heavily on customer interaction, so if customer is not clear, team can be driven in the wrong direction.</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There is a very high individual dependency, since there is minimum documentation generated.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Transfer of technology to new team members may be quite challenging due to lack of documentation.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02568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b="1" dirty="0" smtClean="0">
                <a:latin typeface="Times New Roman" pitchFamily="18" charset="0"/>
                <a:cs typeface="Times New Roman" pitchFamily="18" charset="0"/>
              </a:rPr>
              <a:t>Rapid Application Model (RAD)</a:t>
            </a:r>
            <a:endParaRPr lang="en-US" sz="4800" b="1"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429AF6-CEBA-FAAA-ABEA-204244FF9521}"/>
              </a:ext>
            </a:extLst>
          </p:cNvPr>
          <p:cNvSpPr>
            <a:spLocks noGrp="1"/>
          </p:cNvSpPr>
          <p:nvPr>
            <p:ph idx="1"/>
          </p:nvPr>
        </p:nvSpPr>
        <p:spPr>
          <a:xfrm>
            <a:off x="759823" y="976540"/>
            <a:ext cx="10515600" cy="4351338"/>
          </a:xfrm>
        </p:spPr>
        <p:txBody>
          <a:bodyPr/>
          <a:lstStyle/>
          <a:p>
            <a:pPr algn="just"/>
            <a:r>
              <a:rPr lang="en-US" dirty="0" smtClean="0">
                <a:latin typeface="Times New Roman" pitchFamily="18" charset="0"/>
                <a:cs typeface="Times New Roman" pitchFamily="18" charset="0"/>
              </a:rPr>
              <a:t>RAD is a linear sequential software development process model that emphasizes a concise development cycle using an element based construction approach. If the requirements are well understood and described, and the project scope is a constraint, the RAD process enables a development team to create a fully functional system within a concise time period.</a:t>
            </a:r>
          </a:p>
        </p:txBody>
      </p:sp>
    </p:spTree>
    <p:extLst>
      <p:ext uri="{BB962C8B-B14F-4D97-AF65-F5344CB8AC3E}">
        <p14:creationId xmlns:p14="http://schemas.microsoft.com/office/powerpoint/2010/main" xmlns="" val="3009268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idx="1"/>
          </p:nvPr>
        </p:nvSpPr>
        <p:spPr/>
        <p:txBody>
          <a:bodyPr/>
          <a:lstStyle/>
          <a:p>
            <a:pPr algn="just"/>
            <a:r>
              <a:rPr lang="en-US" dirty="0" smtClean="0">
                <a:latin typeface="Times New Roman" pitchFamily="18" charset="0"/>
                <a:cs typeface="Times New Roman" pitchFamily="18" charset="0"/>
              </a:rPr>
              <a:t>RAD (Rapid Application Development) is a concept that products can be developed faster and of higher quality through:</a:t>
            </a:r>
          </a:p>
          <a:p>
            <a:pPr marL="514350" indent="-514350" algn="just">
              <a:buFont typeface="+mj-lt"/>
              <a:buAutoNum type="arabicPeriod"/>
            </a:pPr>
            <a:r>
              <a:rPr lang="en-US" dirty="0" smtClean="0">
                <a:latin typeface="Times New Roman" pitchFamily="18" charset="0"/>
                <a:cs typeface="Times New Roman" pitchFamily="18" charset="0"/>
              </a:rPr>
              <a:t>Gathering requirements using workshops or focus groups</a:t>
            </a:r>
          </a:p>
          <a:p>
            <a:pPr marL="514350" indent="-514350" algn="just">
              <a:buFont typeface="+mj-lt"/>
              <a:buAutoNum type="arabicPeriod"/>
            </a:pPr>
            <a:r>
              <a:rPr lang="en-US" dirty="0" smtClean="0">
                <a:latin typeface="Times New Roman" pitchFamily="18" charset="0"/>
                <a:cs typeface="Times New Roman" pitchFamily="18" charset="0"/>
              </a:rPr>
              <a:t>Prototyping and early, reiterative user testing of designs</a:t>
            </a:r>
          </a:p>
          <a:p>
            <a:pPr marL="514350" indent="-514350" algn="just">
              <a:buFont typeface="+mj-lt"/>
              <a:buAutoNum type="arabicPeriod"/>
            </a:pPr>
            <a:r>
              <a:rPr lang="en-US" dirty="0" smtClean="0">
                <a:latin typeface="Times New Roman" pitchFamily="18" charset="0"/>
                <a:cs typeface="Times New Roman" pitchFamily="18" charset="0"/>
              </a:rPr>
              <a:t>The re-use of software components</a:t>
            </a:r>
          </a:p>
          <a:p>
            <a:pPr marL="514350" indent="-514350" algn="just">
              <a:buFont typeface="+mj-lt"/>
              <a:buAutoNum type="arabicPeriod"/>
            </a:pPr>
            <a:r>
              <a:rPr lang="en-US" dirty="0" smtClean="0">
                <a:latin typeface="Times New Roman" pitchFamily="18" charset="0"/>
                <a:cs typeface="Times New Roman" pitchFamily="18" charset="0"/>
              </a:rPr>
              <a:t>A rigidly paced schedule that refers design improvements to the next product version</a:t>
            </a:r>
          </a:p>
          <a:p>
            <a:pPr marL="514350" indent="-514350" algn="just">
              <a:buFont typeface="+mj-lt"/>
              <a:buAutoNum type="arabicPeriod"/>
            </a:pPr>
            <a:r>
              <a:rPr lang="en-US" dirty="0" smtClean="0">
                <a:latin typeface="Times New Roman" pitchFamily="18" charset="0"/>
                <a:cs typeface="Times New Roman" pitchFamily="18" charset="0"/>
              </a:rPr>
              <a:t>Less formality in reviews and other team communication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24000" y="857250"/>
            <a:ext cx="9142413" cy="514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990600" y="323850"/>
            <a:ext cx="10209213" cy="62103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The various phases of RAD are as follows: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Business </a:t>
            </a:r>
            <a:r>
              <a:rPr lang="en-US" b="1" dirty="0" err="1" smtClean="0">
                <a:latin typeface="Times New Roman" pitchFamily="18" charset="0"/>
                <a:cs typeface="Times New Roman" pitchFamily="18" charset="0"/>
              </a:rPr>
              <a:t>Modelling</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information flow among business functions is defined by answering questions like what data drives the business process, what data is generated, who generates it, where does the information go, who process it and so on.</a:t>
            </a:r>
          </a:p>
          <a:p>
            <a:pPr algn="just"/>
            <a:r>
              <a:rPr lang="en-US" b="1" dirty="0" smtClean="0">
                <a:latin typeface="Times New Roman" pitchFamily="18" charset="0"/>
                <a:cs typeface="Times New Roman" pitchFamily="18" charset="0"/>
              </a:rPr>
              <a:t>Data </a:t>
            </a:r>
            <a:r>
              <a:rPr lang="en-US" b="1" dirty="0" err="1" smtClean="0">
                <a:latin typeface="Times New Roman" pitchFamily="18" charset="0"/>
                <a:cs typeface="Times New Roman" pitchFamily="18" charset="0"/>
              </a:rPr>
              <a:t>Modelling</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data collected from business modeling is refined into a set of data objects (entities) that are needed to support the business. The attributes (character of each entity) are identified, and the relation between these data objects (entities) is defined.</a:t>
            </a:r>
          </a:p>
          <a:p>
            <a:pPr algn="just"/>
            <a:endParaRPr lang="en-US"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Process </a:t>
            </a:r>
            <a:r>
              <a:rPr lang="en-US" b="1" dirty="0" smtClean="0">
                <a:latin typeface="Times New Roman" pitchFamily="18" charset="0"/>
                <a:cs typeface="Times New Roman" pitchFamily="18" charset="0"/>
              </a:rPr>
              <a:t>Modeling:</a:t>
            </a:r>
            <a:r>
              <a:rPr lang="en-US" dirty="0" smtClean="0">
                <a:latin typeface="Times New Roman" pitchFamily="18" charset="0"/>
                <a:cs typeface="Times New Roman" pitchFamily="18" charset="0"/>
              </a:rPr>
              <a:t> The information object defined in the data modeling phase are transformed to achieve the data flow necessary to implement a business function. Processing descriptions are created for adding, modifying, deleting, or retrieving a data object.</a:t>
            </a:r>
          </a:p>
          <a:p>
            <a:pPr algn="just"/>
            <a:r>
              <a:rPr lang="en-US" b="1" dirty="0" smtClean="0">
                <a:latin typeface="Times New Roman" pitchFamily="18" charset="0"/>
                <a:cs typeface="Times New Roman" pitchFamily="18" charset="0"/>
              </a:rPr>
              <a:t>Application Generation:</a:t>
            </a:r>
            <a:r>
              <a:rPr lang="en-US" dirty="0" smtClean="0">
                <a:latin typeface="Times New Roman" pitchFamily="18" charset="0"/>
                <a:cs typeface="Times New Roman" pitchFamily="18" charset="0"/>
              </a:rPr>
              <a:t> Automated tools are used to facilitate construction of the software; even they use the 4th GL techniques.</a:t>
            </a:r>
          </a:p>
          <a:p>
            <a:pPr algn="just"/>
            <a:r>
              <a:rPr lang="en-US" b="1" dirty="0" smtClean="0">
                <a:latin typeface="Times New Roman" pitchFamily="18" charset="0"/>
                <a:cs typeface="Times New Roman" pitchFamily="18" charset="0"/>
              </a:rPr>
              <a:t>Testing &amp; Turnover:</a:t>
            </a:r>
            <a:r>
              <a:rPr lang="en-US" dirty="0" smtClean="0">
                <a:latin typeface="Times New Roman" pitchFamily="18" charset="0"/>
                <a:cs typeface="Times New Roman" pitchFamily="18" charset="0"/>
              </a:rPr>
              <a:t> Many of the programming components have already been tested since RAD emphasis reuse. This reduces the overall testing time. But the new part must be tested, and all interfaces must be fully exercised.</a:t>
            </a:r>
          </a:p>
          <a:p>
            <a:pPr algn="just"/>
            <a:endParaRPr lang="en-US"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When to use RAD Model?</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When the system should need to create the project that modularizes in a short span time (2-3 months).</a:t>
            </a:r>
          </a:p>
          <a:p>
            <a:pPr algn="just"/>
            <a:r>
              <a:rPr lang="en-US" dirty="0" smtClean="0">
                <a:latin typeface="Times New Roman" pitchFamily="18" charset="0"/>
                <a:cs typeface="Times New Roman" pitchFamily="18" charset="0"/>
              </a:rPr>
              <a:t>When the requirements are well-known.</a:t>
            </a:r>
          </a:p>
          <a:p>
            <a:pPr algn="just"/>
            <a:r>
              <a:rPr lang="en-US" dirty="0" smtClean="0">
                <a:latin typeface="Times New Roman" pitchFamily="18" charset="0"/>
                <a:cs typeface="Times New Roman" pitchFamily="18" charset="0"/>
              </a:rPr>
              <a:t>When the technical risk is limited.</a:t>
            </a:r>
          </a:p>
          <a:p>
            <a:pPr algn="just"/>
            <a:r>
              <a:rPr lang="en-US" dirty="0" smtClean="0">
                <a:latin typeface="Times New Roman" pitchFamily="18" charset="0"/>
                <a:cs typeface="Times New Roman" pitchFamily="18" charset="0"/>
              </a:rPr>
              <a:t>When there's a necessity to make a system, which modularized in 2-3 months of period.</a:t>
            </a:r>
          </a:p>
          <a:p>
            <a:pPr algn="just"/>
            <a:r>
              <a:rPr lang="en-US" dirty="0" smtClean="0">
                <a:latin typeface="Times New Roman" pitchFamily="18" charset="0"/>
                <a:cs typeface="Times New Roman" pitchFamily="18" charset="0"/>
              </a:rPr>
              <a:t>It should be used only if the budget allows the use of automatic code generating tools.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RAD</a:t>
            </a:r>
            <a:endParaRPr lang="en-US" sz="3600" b="1" dirty="0">
              <a:latin typeface="Times New Roman" pitchFamily="18" charset="0"/>
              <a:cs typeface="Times New Roman" pitchFamily="18" charset="0"/>
            </a:endParaRPr>
          </a:p>
        </p:txBody>
      </p:sp>
      <p:sp>
        <p:nvSpPr>
          <p:cNvPr id="5" name="Text Placeholder 4"/>
          <p:cNvSpPr>
            <a:spLocks noGrp="1"/>
          </p:cNvSpPr>
          <p:nvPr>
            <p:ph type="body" idx="1"/>
          </p:nvPr>
        </p:nvSpPr>
        <p:spPr/>
        <p:txBody>
          <a:bodyPr>
            <a:normAutofit/>
          </a:bodyPr>
          <a:lstStyle/>
          <a:p>
            <a:r>
              <a:rPr lang="en-US" sz="2800" dirty="0" smtClean="0">
                <a:latin typeface="Times New Roman" pitchFamily="18" charset="0"/>
                <a:cs typeface="Times New Roman" pitchFamily="18" charset="0"/>
              </a:rPr>
              <a:t>Advantages </a:t>
            </a:r>
            <a:endParaRPr lang="en-US" sz="2800" dirty="0">
              <a:latin typeface="Times New Roman" pitchFamily="18" charset="0"/>
              <a:cs typeface="Times New Roman" pitchFamily="18" charset="0"/>
            </a:endParaRPr>
          </a:p>
        </p:txBody>
      </p:sp>
      <p:sp>
        <p:nvSpPr>
          <p:cNvPr id="7" name="Text Placeholder 6"/>
          <p:cNvSpPr>
            <a:spLocks noGrp="1"/>
          </p:cNvSpPr>
          <p:nvPr>
            <p:ph type="body" sz="half" idx="3"/>
          </p:nvPr>
        </p:nvSpPr>
        <p:spPr/>
        <p:txBody>
          <a:bodyPr/>
          <a:lstStyle/>
          <a:p>
            <a:r>
              <a:rPr lang="en-US" sz="2800" dirty="0" smtClean="0">
                <a:latin typeface="Times New Roman" pitchFamily="18" charset="0"/>
                <a:cs typeface="Times New Roman" pitchFamily="18" charset="0"/>
              </a:rPr>
              <a:t>Disadvantages</a:t>
            </a:r>
            <a:r>
              <a:rPr lang="en-US" dirty="0" smtClean="0"/>
              <a:t> </a:t>
            </a:r>
            <a:endParaRPr lang="en-US" dirty="0"/>
          </a:p>
        </p:txBody>
      </p:sp>
      <p:sp>
        <p:nvSpPr>
          <p:cNvPr id="6" name="Content Placeholder 5"/>
          <p:cNvSpPr>
            <a:spLocks noGrp="1"/>
          </p:cNvSpPr>
          <p:nvPr>
            <p:ph sz="quarter" idx="2"/>
          </p:nvPr>
        </p:nvSpPr>
        <p:spPr/>
        <p:txBody>
          <a:bodyPr>
            <a:normAutofit/>
          </a:bodyPr>
          <a:lstStyle/>
          <a:p>
            <a:r>
              <a:rPr lang="en-US" sz="2400" dirty="0" smtClean="0">
                <a:latin typeface="Times New Roman" pitchFamily="18" charset="0"/>
                <a:cs typeface="Times New Roman" pitchFamily="18" charset="0"/>
              </a:rPr>
              <a:t>This model is flexible for change.</a:t>
            </a:r>
          </a:p>
          <a:p>
            <a:r>
              <a:rPr lang="en-US" sz="2400" dirty="0" smtClean="0">
                <a:latin typeface="Times New Roman" pitchFamily="18" charset="0"/>
                <a:cs typeface="Times New Roman" pitchFamily="18" charset="0"/>
              </a:rPr>
              <a:t>In this model, changes are adoptable.</a:t>
            </a:r>
          </a:p>
          <a:p>
            <a:r>
              <a:rPr lang="en-US" sz="2400" dirty="0" smtClean="0">
                <a:latin typeface="Times New Roman" pitchFamily="18" charset="0"/>
                <a:cs typeface="Times New Roman" pitchFamily="18" charset="0"/>
              </a:rPr>
              <a:t>Each phase in RAD brings highest priority functionality to the customer.</a:t>
            </a:r>
          </a:p>
          <a:p>
            <a:r>
              <a:rPr lang="en-US" sz="2400" dirty="0" smtClean="0">
                <a:latin typeface="Times New Roman" pitchFamily="18" charset="0"/>
                <a:cs typeface="Times New Roman" pitchFamily="18" charset="0"/>
              </a:rPr>
              <a:t>It reduced development time.</a:t>
            </a:r>
          </a:p>
          <a:p>
            <a:r>
              <a:rPr lang="en-US" sz="2400" dirty="0" smtClean="0">
                <a:latin typeface="Times New Roman" pitchFamily="18" charset="0"/>
                <a:cs typeface="Times New Roman" pitchFamily="18" charset="0"/>
              </a:rPr>
              <a:t>It increases the reusability of features.</a:t>
            </a:r>
          </a:p>
        </p:txBody>
      </p:sp>
      <p:sp>
        <p:nvSpPr>
          <p:cNvPr id="8" name="Content Placeholder 7"/>
          <p:cNvSpPr>
            <a:spLocks noGrp="1"/>
          </p:cNvSpPr>
          <p:nvPr>
            <p:ph sz="quarter" idx="4"/>
          </p:nvPr>
        </p:nvSpPr>
        <p:spPr/>
        <p:txBody>
          <a:bodyPr>
            <a:normAutofit/>
          </a:bodyPr>
          <a:lstStyle/>
          <a:p>
            <a:r>
              <a:rPr lang="en-US" sz="2400" dirty="0" smtClean="0">
                <a:latin typeface="Times New Roman" pitchFamily="18" charset="0"/>
                <a:cs typeface="Times New Roman" pitchFamily="18" charset="0"/>
              </a:rPr>
              <a:t>It required highly skilled designers.</a:t>
            </a:r>
          </a:p>
          <a:p>
            <a:r>
              <a:rPr lang="en-US" sz="2400" dirty="0" smtClean="0">
                <a:latin typeface="Times New Roman" pitchFamily="18" charset="0"/>
                <a:cs typeface="Times New Roman" pitchFamily="18" charset="0"/>
              </a:rPr>
              <a:t>All application is not compatible with RAD.</a:t>
            </a:r>
          </a:p>
          <a:p>
            <a:r>
              <a:rPr lang="en-US" sz="2400" dirty="0" smtClean="0">
                <a:latin typeface="Times New Roman" pitchFamily="18" charset="0"/>
                <a:cs typeface="Times New Roman" pitchFamily="18" charset="0"/>
              </a:rPr>
              <a:t>For smaller projects, we cannot use the RAD model.</a:t>
            </a:r>
          </a:p>
          <a:p>
            <a:r>
              <a:rPr lang="en-US" sz="2400" dirty="0" smtClean="0">
                <a:latin typeface="Times New Roman" pitchFamily="18" charset="0"/>
                <a:cs typeface="Times New Roman" pitchFamily="18" charset="0"/>
              </a:rPr>
              <a:t>On the high technical risk, it's not suitable.</a:t>
            </a:r>
          </a:p>
          <a:p>
            <a:r>
              <a:rPr lang="en-US" sz="2400" dirty="0" smtClean="0">
                <a:latin typeface="Times New Roman" pitchFamily="18" charset="0"/>
                <a:cs typeface="Times New Roman" pitchFamily="18" charset="0"/>
              </a:rPr>
              <a:t>Required user involvement.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z="4400" b="1" dirty="0" smtClean="0">
                <a:latin typeface="Times New Roman" pitchFamily="18" charset="0"/>
                <a:cs typeface="Times New Roman" pitchFamily="18" charset="0"/>
              </a:rPr>
              <a:t>Prototype Model</a:t>
            </a:r>
            <a:endParaRPr lang="en-US" sz="4400" b="1"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Prototype Model</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The prototype model requires that before carrying out the development of actual software, a working prototype of the system should be built.</a:t>
            </a:r>
          </a:p>
          <a:p>
            <a:pPr algn="just"/>
            <a:r>
              <a:rPr lang="en-US" sz="2800" dirty="0" smtClean="0">
                <a:latin typeface="Times New Roman" pitchFamily="18" charset="0"/>
                <a:cs typeface="Times New Roman" pitchFamily="18" charset="0"/>
              </a:rPr>
              <a:t> A prototype usually turns out to be a very crude version of the actual system, possible exhibiting limited functional capabilities, low reliability, and inefficient performance as compared to actual software.</a:t>
            </a:r>
            <a:endParaRPr lang="en-US" sz="28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44933" y="911135"/>
            <a:ext cx="4762500" cy="57150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Prototype Model</a:t>
            </a:r>
            <a:endParaRPr lang="en-US" sz="3600" b="1" dirty="0">
              <a:latin typeface="Times New Roman" pitchFamily="18" charset="0"/>
              <a:cs typeface="Times New Roman" pitchFamily="18" charset="0"/>
            </a:endParaRPr>
          </a:p>
        </p:txBody>
      </p:sp>
      <p:sp>
        <p:nvSpPr>
          <p:cNvPr id="5" name="Text Placeholder 4"/>
          <p:cNvSpPr>
            <a:spLocks noGrp="1"/>
          </p:cNvSpPr>
          <p:nvPr>
            <p:ph type="body" idx="1"/>
          </p:nvPr>
        </p:nvSpPr>
        <p:spPr/>
        <p:txBody>
          <a:bodyPr/>
          <a:lstStyle/>
          <a:p>
            <a:r>
              <a:rPr lang="en-US"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p:txBody>
      </p:sp>
      <p:sp>
        <p:nvSpPr>
          <p:cNvPr id="7" name="Text Placeholder 6"/>
          <p:cNvSpPr>
            <a:spLocks noGrp="1"/>
          </p:cNvSpPr>
          <p:nvPr>
            <p:ph type="body" sz="half" idx="3"/>
          </p:nvPr>
        </p:nvSpPr>
        <p:spPr/>
        <p:txBody>
          <a:bodyPr/>
          <a:lstStyle/>
          <a:p>
            <a:r>
              <a:rPr lang="en-US"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p:txBody>
      </p:sp>
      <p:sp>
        <p:nvSpPr>
          <p:cNvPr id="6" name="Content Placeholder 5"/>
          <p:cNvSpPr>
            <a:spLocks noGrp="1"/>
          </p:cNvSpPr>
          <p:nvPr>
            <p:ph sz="quarter" idx="2"/>
          </p:nvPr>
        </p:nvSpPr>
        <p:spPr/>
        <p:txBody>
          <a:bodyPr>
            <a:noAutofit/>
          </a:bodyPr>
          <a:lstStyle/>
          <a:p>
            <a:r>
              <a:rPr lang="en-US" dirty="0" smtClean="0">
                <a:latin typeface="Times New Roman" pitchFamily="18" charset="0"/>
                <a:cs typeface="Times New Roman" pitchFamily="18" charset="0"/>
              </a:rPr>
              <a:t>Reduce the risk of incorrect user requirement</a:t>
            </a:r>
          </a:p>
          <a:p>
            <a:r>
              <a:rPr lang="en-US" dirty="0" smtClean="0">
                <a:latin typeface="Times New Roman" pitchFamily="18" charset="0"/>
                <a:cs typeface="Times New Roman" pitchFamily="18" charset="0"/>
              </a:rPr>
              <a:t>Regular visible process aids management</a:t>
            </a:r>
          </a:p>
          <a:p>
            <a:r>
              <a:rPr lang="en-US" dirty="0" smtClean="0">
                <a:latin typeface="Times New Roman" pitchFamily="18" charset="0"/>
                <a:cs typeface="Times New Roman" pitchFamily="18" charset="0"/>
              </a:rPr>
              <a:t>Support early product marketing</a:t>
            </a:r>
          </a:p>
          <a:p>
            <a:r>
              <a:rPr lang="en-US" dirty="0" smtClean="0">
                <a:latin typeface="Times New Roman" pitchFamily="18" charset="0"/>
                <a:cs typeface="Times New Roman" pitchFamily="18" charset="0"/>
              </a:rPr>
              <a:t>Reduce Maintenance cost.</a:t>
            </a:r>
          </a:p>
          <a:p>
            <a:r>
              <a:rPr lang="en-US" dirty="0" smtClean="0">
                <a:latin typeface="Times New Roman" pitchFamily="18" charset="0"/>
                <a:cs typeface="Times New Roman" pitchFamily="18" charset="0"/>
              </a:rPr>
              <a:t>Errors can be detected much earlier as the system is made side by side.</a:t>
            </a:r>
          </a:p>
        </p:txBody>
      </p:sp>
      <p:sp>
        <p:nvSpPr>
          <p:cNvPr id="8" name="Content Placeholder 7"/>
          <p:cNvSpPr>
            <a:spLocks noGrp="1"/>
          </p:cNvSpPr>
          <p:nvPr>
            <p:ph sz="quarter" idx="4"/>
          </p:nvPr>
        </p:nvSpPr>
        <p:spPr/>
        <p:txBody>
          <a:bodyPr>
            <a:noAutofit/>
          </a:bodyPr>
          <a:lstStyle/>
          <a:p>
            <a:r>
              <a:rPr lang="en-US" dirty="0" smtClean="0">
                <a:latin typeface="Times New Roman" pitchFamily="18" charset="0"/>
                <a:cs typeface="Times New Roman" pitchFamily="18" charset="0"/>
              </a:rPr>
              <a:t>An unstable implemented prototype often becomes the final product.</a:t>
            </a:r>
          </a:p>
          <a:p>
            <a:r>
              <a:rPr lang="en-US" dirty="0" smtClean="0">
                <a:latin typeface="Times New Roman" pitchFamily="18" charset="0"/>
                <a:cs typeface="Times New Roman" pitchFamily="18" charset="0"/>
              </a:rPr>
              <a:t>Require extensive customer collaboration</a:t>
            </a:r>
          </a:p>
          <a:p>
            <a:pPr lvl="1"/>
            <a:r>
              <a:rPr lang="en-US" sz="2200" dirty="0" smtClean="0">
                <a:latin typeface="Times New Roman" pitchFamily="18" charset="0"/>
                <a:cs typeface="Times New Roman" pitchFamily="18" charset="0"/>
              </a:rPr>
              <a:t>Costs customer money</a:t>
            </a:r>
          </a:p>
          <a:p>
            <a:pPr lvl="1"/>
            <a:r>
              <a:rPr lang="en-US" sz="2200" dirty="0" smtClean="0">
                <a:latin typeface="Times New Roman" pitchFamily="18" charset="0"/>
                <a:cs typeface="Times New Roman" pitchFamily="18" charset="0"/>
              </a:rPr>
              <a:t>Difficult to finish if customer withdraw</a:t>
            </a:r>
          </a:p>
          <a:p>
            <a:r>
              <a:rPr lang="en-US" dirty="0" smtClean="0">
                <a:latin typeface="Times New Roman" pitchFamily="18" charset="0"/>
                <a:cs typeface="Times New Roman" pitchFamily="18" charset="0"/>
              </a:rPr>
              <a:t>Difficult to know how long the project will last.</a:t>
            </a:r>
          </a:p>
          <a:p>
            <a:r>
              <a:rPr lang="en-US" dirty="0" smtClean="0">
                <a:latin typeface="Times New Roman" pitchFamily="18" charset="0"/>
                <a:cs typeface="Times New Roman" pitchFamily="18" charset="0"/>
              </a:rPr>
              <a:t>Prototyping tools are expensive.</a:t>
            </a:r>
          </a:p>
          <a:p>
            <a:r>
              <a:rPr lang="en-US" dirty="0" smtClean="0">
                <a:latin typeface="Times New Roman" pitchFamily="18" charset="0"/>
                <a:cs typeface="Times New Roman" pitchFamily="18" charset="0"/>
              </a:rPr>
              <a:t>Special tools &amp; techniques are required to build a prototype.</a:t>
            </a:r>
          </a:p>
          <a:p>
            <a:r>
              <a:rPr lang="en-US" dirty="0" smtClean="0">
                <a:latin typeface="Times New Roman" pitchFamily="18" charset="0"/>
                <a:cs typeface="Times New Roman" pitchFamily="18" charset="0"/>
              </a:rPr>
              <a:t>It is a time-consuming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0" y="857250"/>
            <a:ext cx="9142413" cy="5143500"/>
          </a:xfrm>
          <a:prstGeom prst="rect">
            <a:avLst/>
          </a:prstGeom>
          <a:noFill/>
          <a:ln w="9525">
            <a:noFill/>
            <a:miter lim="800000"/>
            <a:headEnd/>
            <a:tailEnd/>
          </a:ln>
          <a:effectLst/>
        </p:spPr>
      </p:pic>
    </p:spTree>
    <p:extLst>
      <p:ext uri="{BB962C8B-B14F-4D97-AF65-F5344CB8AC3E}">
        <p14:creationId xmlns:p14="http://schemas.microsoft.com/office/powerpoint/2010/main" xmlns="" val="2262943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FF70AA-176A-6544-D15E-7EB747DC6B9B}"/>
              </a:ext>
            </a:extLst>
          </p:cNvPr>
          <p:cNvSpPr>
            <a:spLocks noGrp="1"/>
          </p:cNvSpPr>
          <p:nvPr>
            <p:ph type="ctrTitle"/>
          </p:nvPr>
        </p:nvSpPr>
        <p:spPr/>
        <p:txBody>
          <a:bodyPr>
            <a:normAutofit/>
          </a:bodyPr>
          <a:lstStyle/>
          <a:p>
            <a:r>
              <a:rPr lang="en-US" sz="5400" dirty="0">
                <a:latin typeface="Times New Roman" pitchFamily="18" charset="0"/>
                <a:cs typeface="Times New Roman" pitchFamily="18" charset="0"/>
              </a:rPr>
              <a:t>Waterfall Model</a:t>
            </a:r>
          </a:p>
        </p:txBody>
      </p:sp>
    </p:spTree>
    <p:extLst>
      <p:ext uri="{BB962C8B-B14F-4D97-AF65-F5344CB8AC3E}">
        <p14:creationId xmlns:p14="http://schemas.microsoft.com/office/powerpoint/2010/main" xmlns="" val="1033939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9CD88A-F658-F131-239B-A2925E70085E}"/>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a:t>
            </a:r>
            <a:r>
              <a:rPr lang="en-US" b="1" i="0" dirty="0">
                <a:solidFill>
                  <a:srgbClr val="000000"/>
                </a:solidFill>
                <a:effectLst/>
                <a:latin typeface="Times New Roman" panose="02020603050405020304" pitchFamily="18" charset="0"/>
                <a:cs typeface="Times New Roman" panose="02020603050405020304" pitchFamily="18" charset="0"/>
              </a:rPr>
              <a:t>sequentially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387006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457</TotalTime>
  <Words>2432</Words>
  <Application>Microsoft Office PowerPoint</Application>
  <PresentationFormat>Custom</PresentationFormat>
  <Paragraphs>248</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Flow</vt:lpstr>
      <vt:lpstr>Software Development Life Cycle (SDLC)</vt:lpstr>
      <vt:lpstr>Slide 2</vt:lpstr>
      <vt:lpstr>What is the Software Development Life Cycle (SDLC) (The Process)?</vt:lpstr>
      <vt:lpstr>Slide 4</vt:lpstr>
      <vt:lpstr>Slide 5</vt:lpstr>
      <vt:lpstr>Slide 6</vt:lpstr>
      <vt:lpstr>Slide 7</vt:lpstr>
      <vt:lpstr>Waterfall Model</vt:lpstr>
      <vt:lpstr>Slide 9</vt:lpstr>
      <vt:lpstr>Slide 10</vt:lpstr>
      <vt:lpstr>Slide 11</vt:lpstr>
      <vt:lpstr>Slide 12</vt:lpstr>
      <vt:lpstr>Waterfall Model - Advantages</vt:lpstr>
      <vt:lpstr>Waterfall Model - Disadvantages</vt:lpstr>
      <vt:lpstr>Iterative Model </vt:lpstr>
      <vt:lpstr>Slide 16</vt:lpstr>
      <vt:lpstr>Slide 17</vt:lpstr>
      <vt:lpstr>Slide 18</vt:lpstr>
      <vt:lpstr>Advantages of iterative model</vt:lpstr>
      <vt:lpstr>Disadvantages of iterative model</vt:lpstr>
      <vt:lpstr>Incremental Model</vt:lpstr>
      <vt:lpstr>Slide 22</vt:lpstr>
      <vt:lpstr>Slide 23</vt:lpstr>
      <vt:lpstr>When we use the Incremental Model?</vt:lpstr>
      <vt:lpstr>Incremental Model</vt:lpstr>
      <vt:lpstr>Spiral Model</vt:lpstr>
      <vt:lpstr>Slide 27</vt:lpstr>
      <vt:lpstr>Slide 28</vt:lpstr>
      <vt:lpstr>Identification </vt:lpstr>
      <vt:lpstr>Designing</vt:lpstr>
      <vt:lpstr>Construction</vt:lpstr>
      <vt:lpstr>Evaluation</vt:lpstr>
      <vt:lpstr>Spiral Model</vt:lpstr>
      <vt:lpstr>V-Shaped SDLC Model</vt:lpstr>
      <vt:lpstr>Introduction</vt:lpstr>
      <vt:lpstr>Objectives when to use the V-model</vt:lpstr>
      <vt:lpstr>Slide 37</vt:lpstr>
      <vt:lpstr>Different phases : Requirements</vt:lpstr>
      <vt:lpstr>The High level Design (HLD)</vt:lpstr>
      <vt:lpstr>The Low Level Design (LLD)</vt:lpstr>
      <vt:lpstr>Implementation</vt:lpstr>
      <vt:lpstr>Coding </vt:lpstr>
      <vt:lpstr>Advantages of V-Model</vt:lpstr>
      <vt:lpstr>Disadvantages of V-Model </vt:lpstr>
      <vt:lpstr>Big Bang Model</vt:lpstr>
      <vt:lpstr>Slide 46</vt:lpstr>
      <vt:lpstr>Big Bang Model ─ Design and Application</vt:lpstr>
      <vt:lpstr>The advantages of the Big Bang Model</vt:lpstr>
      <vt:lpstr>The disadvantages of the Big Bang Model</vt:lpstr>
      <vt:lpstr>Agile Model</vt:lpstr>
      <vt:lpstr>Slide 51</vt:lpstr>
      <vt:lpstr>What is Agile?</vt:lpstr>
      <vt:lpstr>Slide 53</vt:lpstr>
      <vt:lpstr>Following are the Agile Manifesto principles −</vt:lpstr>
      <vt:lpstr>The advantages of the Agile Model</vt:lpstr>
      <vt:lpstr>The disadvantages of the Agile Model</vt:lpstr>
      <vt:lpstr>Rapid Application Model (RAD)</vt:lpstr>
      <vt:lpstr>Slide 58</vt:lpstr>
      <vt:lpstr>Slide 59</vt:lpstr>
      <vt:lpstr>Slide 60</vt:lpstr>
      <vt:lpstr>The various phases of RAD are as follows:</vt:lpstr>
      <vt:lpstr>Slide 62</vt:lpstr>
      <vt:lpstr>When to use RAD Model?</vt:lpstr>
      <vt:lpstr>RAD</vt:lpstr>
      <vt:lpstr>Prototype Model</vt:lpstr>
      <vt:lpstr>Prototype Model</vt:lpstr>
      <vt:lpstr>Slide 67</vt:lpstr>
      <vt:lpstr>Prototype Model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(SDLC)</dc:title>
  <dc:creator>DTLP171</dc:creator>
  <cp:lastModifiedBy>DTLP171</cp:lastModifiedBy>
  <cp:revision>31</cp:revision>
  <dcterms:created xsi:type="dcterms:W3CDTF">2024-03-26T05:01:13Z</dcterms:created>
  <dcterms:modified xsi:type="dcterms:W3CDTF">2024-04-01T06:57:29Z</dcterms:modified>
</cp:coreProperties>
</file>