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9" r:id="rId21"/>
  </p:sldIdLst>
  <p:sldSz cx="12192000" cy="6858000"/>
  <p:notesSz cx="6858000" cy="9144000"/>
  <p:embeddedFontLst>
    <p:embeddedFont>
      <p:font typeface="Calibri" pitchFamily="34" charset="0"/>
      <p:regular r:id="rId23"/>
      <p:bold r:id="rId24"/>
      <p:italic r:id="rId25"/>
      <p:boldItalic r:id="rId26"/>
    </p:embeddedFont>
    <p:embeddedFont>
      <p:font typeface="Lato Black" charset="0"/>
      <p:bold r:id="rId27"/>
      <p:boldItalic r:id="rId28"/>
    </p:embeddedFont>
    <p:embeddedFont>
      <p:font typeface="Libre Baskerville"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8" autoAdjust="0"/>
  </p:normalViewPr>
  <p:slideViewPr>
    <p:cSldViewPr>
      <p:cViewPr varScale="1">
        <p:scale>
          <a:sx n="82" d="100"/>
          <a:sy n="82" d="100"/>
        </p:scale>
        <p:origin x="-691" y="-9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udheermadugul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udheerm1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4680" y="119278"/>
            <a:ext cx="12190815" cy="6694098"/>
          </a:xfrm>
          <a:prstGeom prst="rect">
            <a:avLst/>
          </a:prstGeom>
          <a:noFill/>
          <a:ln>
            <a:noFill/>
          </a:ln>
        </p:spPr>
      </p:pic>
      <p:sp>
        <p:nvSpPr>
          <p:cNvPr id="99" name="Google Shape;99;p1"/>
          <p:cNvSpPr txBox="1"/>
          <p:nvPr/>
        </p:nvSpPr>
        <p:spPr>
          <a:xfrm>
            <a:off x="2472904" y="3717986"/>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smtClean="0">
                <a:solidFill>
                  <a:schemeClr val="dk1"/>
                </a:solidFill>
                <a:latin typeface="Calibri"/>
                <a:ea typeface="Calibri"/>
                <a:cs typeface="Calibri"/>
                <a:sym typeface="Calibri"/>
              </a:rPr>
              <a:t>EXPLORATORY  DATA ANALYSIS</a:t>
            </a:r>
          </a:p>
          <a:p>
            <a:pPr marL="0" marR="0" lvl="0" indent="0" algn="ctr" rtl="0">
              <a:spcBef>
                <a:spcPts val="0"/>
              </a:spcBef>
              <a:spcAft>
                <a:spcPts val="0"/>
              </a:spcAft>
              <a:buNone/>
            </a:pPr>
            <a:r>
              <a:rPr lang="en-IN" sz="3200" b="1" dirty="0" smtClean="0">
                <a:solidFill>
                  <a:schemeClr val="dk1"/>
                </a:solidFill>
                <a:latin typeface="Calibri"/>
                <a:ea typeface="Calibri"/>
                <a:cs typeface="Calibri"/>
                <a:sym typeface="Calibri"/>
              </a:rPr>
              <a:t>(AMCAT Dataset)</a:t>
            </a:r>
            <a:endParaRP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normAutofit/>
          </a:bodyPr>
          <a:lstStyle/>
          <a:p>
            <a:r>
              <a:rPr lang="en-US" sz="3200" b="1" dirty="0" smtClean="0">
                <a:solidFill>
                  <a:srgbClr val="FF0000"/>
                </a:solidFill>
              </a:rPr>
              <a:t>Conscientiousness Score </a:t>
            </a:r>
            <a:r>
              <a:rPr lang="en-US" sz="3200" b="1" dirty="0" smtClean="0">
                <a:solidFill>
                  <a:srgbClr val="FF0000"/>
                </a:solidFill>
              </a:rPr>
              <a:t>PDF-</a:t>
            </a:r>
            <a:endParaRPr lang="en-US" sz="3200" b="1" dirty="0">
              <a:solidFill>
                <a:srgbClr val="FF0000"/>
              </a:solidFill>
            </a:endParaRPr>
          </a:p>
        </p:txBody>
      </p:sp>
      <p:sp>
        <p:nvSpPr>
          <p:cNvPr id="3" name="Text Placeholder 2"/>
          <p:cNvSpPr>
            <a:spLocks noGrp="1"/>
          </p:cNvSpPr>
          <p:nvPr>
            <p:ph type="body" idx="1"/>
          </p:nvPr>
        </p:nvSpPr>
        <p:spPr>
          <a:xfrm>
            <a:off x="5879976" y="1340768"/>
            <a:ext cx="5688632" cy="4896543"/>
          </a:xfrm>
        </p:spPr>
        <p:txBody>
          <a:bodyPr>
            <a:normAutofit/>
          </a:bodyPr>
          <a:lstStyle/>
          <a:p>
            <a:pPr>
              <a:buNone/>
            </a:pPr>
            <a:r>
              <a:rPr lang="en-US" sz="2000" b="1" dirty="0" smtClean="0"/>
              <a:t>Distribution:</a:t>
            </a:r>
          </a:p>
          <a:p>
            <a:pPr>
              <a:buNone/>
            </a:pPr>
            <a:r>
              <a:rPr lang="en-US" sz="2000" dirty="0" smtClean="0"/>
              <a:t>Right-Skewed: Most scores concentrated between 70-90, indicating high levels of conscientiousness among candidates.</a:t>
            </a:r>
          </a:p>
          <a:p>
            <a:pPr>
              <a:buNone/>
            </a:pPr>
            <a:r>
              <a:rPr lang="en-US" sz="2000" b="1" dirty="0" smtClean="0"/>
              <a:t>KDE Peak:</a:t>
            </a:r>
          </a:p>
          <a:p>
            <a:pPr>
              <a:buNone/>
            </a:pPr>
            <a:r>
              <a:rPr lang="en-US" sz="2000" dirty="0" smtClean="0"/>
              <a:t>Most common score is around 80, reflecting reliability and responsibility.</a:t>
            </a:r>
          </a:p>
          <a:p>
            <a:pPr>
              <a:buNone/>
            </a:pPr>
            <a:r>
              <a:rPr lang="en-US" sz="2000" b="1" dirty="0" smtClean="0"/>
              <a:t>Low Scores:</a:t>
            </a:r>
          </a:p>
          <a:p>
            <a:pPr>
              <a:buNone/>
            </a:pPr>
            <a:r>
              <a:rPr lang="en-US" sz="2000" dirty="0" smtClean="0"/>
              <a:t>Fewer candidates score below 50, suggesting that most students have at least a moderate level of conscientiousness.</a:t>
            </a:r>
          </a:p>
          <a:p>
            <a:pPr>
              <a:buNone/>
            </a:pPr>
            <a:endParaRPr lang="en-US" sz="2000" dirty="0"/>
          </a:p>
        </p:txBody>
      </p:sp>
      <p:pic>
        <p:nvPicPr>
          <p:cNvPr id="4098" name="Picture 2"/>
          <p:cNvPicPr>
            <a:picLocks noChangeAspect="1" noChangeArrowheads="1"/>
          </p:cNvPicPr>
          <p:nvPr/>
        </p:nvPicPr>
        <p:blipFill>
          <a:blip r:embed="rId2"/>
          <a:srcRect/>
          <a:stretch>
            <a:fillRect/>
          </a:stretch>
        </p:blipFill>
        <p:spPr bwMode="auto">
          <a:xfrm>
            <a:off x="191344" y="1628800"/>
            <a:ext cx="5438775" cy="43338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200" b="1" dirty="0" smtClean="0">
                <a:solidFill>
                  <a:srgbClr val="FF0000"/>
                </a:solidFill>
              </a:rPr>
              <a:t>Finding Outliers on Neuroticism Column-</a:t>
            </a:r>
            <a:endParaRPr lang="en-US" sz="3200" b="1" dirty="0">
              <a:solidFill>
                <a:srgbClr val="FF0000"/>
              </a:solidFill>
            </a:endParaRPr>
          </a:p>
        </p:txBody>
      </p:sp>
      <p:sp>
        <p:nvSpPr>
          <p:cNvPr id="3" name="Text Placeholder 2"/>
          <p:cNvSpPr>
            <a:spLocks noGrp="1"/>
          </p:cNvSpPr>
          <p:nvPr>
            <p:ph type="body" idx="1"/>
          </p:nvPr>
        </p:nvSpPr>
        <p:spPr>
          <a:xfrm>
            <a:off x="839416" y="1412776"/>
            <a:ext cx="5689848" cy="4608512"/>
          </a:xfrm>
        </p:spPr>
        <p:txBody>
          <a:bodyPr>
            <a:normAutofit/>
          </a:bodyPr>
          <a:lstStyle/>
          <a:p>
            <a:pPr algn="just">
              <a:buNone/>
            </a:pPr>
            <a:r>
              <a:rPr lang="en-US" sz="2000" b="1" dirty="0" smtClean="0"/>
              <a:t>Median Score: </a:t>
            </a:r>
            <a:r>
              <a:rPr lang="en-US" sz="2000" dirty="0" smtClean="0"/>
              <a:t>Around 60, indicating half the students scored below and half above.</a:t>
            </a:r>
          </a:p>
          <a:p>
            <a:pPr algn="just">
              <a:buNone/>
            </a:pPr>
            <a:r>
              <a:rPr lang="en-US" sz="2000" b="1" dirty="0" err="1" smtClean="0"/>
              <a:t>Interquartile</a:t>
            </a:r>
            <a:r>
              <a:rPr lang="en-US" sz="2000" b="1" dirty="0" smtClean="0"/>
              <a:t> Range (IQR): </a:t>
            </a:r>
            <a:r>
              <a:rPr lang="en-US" sz="2000" dirty="0" smtClean="0"/>
              <a:t>Spans from 50 to 70, suggesting moderate neuroticism among most candidates.</a:t>
            </a:r>
          </a:p>
          <a:p>
            <a:pPr algn="just">
              <a:buNone/>
            </a:pPr>
            <a:r>
              <a:rPr lang="en-US" sz="2000" b="1" dirty="0" smtClean="0"/>
              <a:t>Outliers:</a:t>
            </a:r>
          </a:p>
          <a:p>
            <a:pPr algn="just">
              <a:buNone/>
            </a:pPr>
            <a:r>
              <a:rPr lang="en-US" sz="2000" dirty="0" smtClean="0"/>
              <a:t>High Outliers (above 80): Indicate significantly higher levels of neuroticism, reflecting anxiety or emotional instability.</a:t>
            </a:r>
          </a:p>
          <a:p>
            <a:pPr algn="just">
              <a:buNone/>
            </a:pPr>
            <a:r>
              <a:rPr lang="en-US" sz="2000" dirty="0" smtClean="0"/>
              <a:t>Low Outliers (below 40): Few candidates exhibit extremely low levels, suggesting that most have some degree of neuroticism.</a:t>
            </a:r>
          </a:p>
          <a:p>
            <a:pPr algn="just">
              <a:buNone/>
            </a:pPr>
            <a:endParaRPr lang="en-US" sz="2000" dirty="0"/>
          </a:p>
        </p:txBody>
      </p:sp>
      <p:pic>
        <p:nvPicPr>
          <p:cNvPr id="5122" name="Picture 2"/>
          <p:cNvPicPr>
            <a:picLocks noChangeAspect="1" noChangeArrowheads="1"/>
          </p:cNvPicPr>
          <p:nvPr/>
        </p:nvPicPr>
        <p:blipFill>
          <a:blip r:embed="rId2"/>
          <a:srcRect/>
          <a:stretch>
            <a:fillRect/>
          </a:stretch>
        </p:blipFill>
        <p:spPr bwMode="auto">
          <a:xfrm>
            <a:off x="6528048" y="1772816"/>
            <a:ext cx="4953000" cy="4333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normAutofit/>
          </a:bodyPr>
          <a:lstStyle/>
          <a:p>
            <a:r>
              <a:rPr lang="en-US" sz="3200" b="1" dirty="0" smtClean="0">
                <a:solidFill>
                  <a:srgbClr val="FF0000"/>
                </a:solidFill>
              </a:rPr>
              <a:t>BIVARIATE ANALYSIS-</a:t>
            </a:r>
            <a:br>
              <a:rPr lang="en-US" sz="3200" b="1" dirty="0" smtClean="0">
                <a:solidFill>
                  <a:srgbClr val="FF0000"/>
                </a:solidFill>
              </a:rPr>
            </a:br>
            <a:r>
              <a:rPr lang="en-US" sz="1600" b="1" dirty="0" smtClean="0">
                <a:solidFill>
                  <a:srgbClr val="FF0000"/>
                </a:solidFill>
              </a:rPr>
              <a:t>(Numerical </a:t>
            </a:r>
            <a:r>
              <a:rPr lang="en-US" sz="1600" b="1" dirty="0" err="1" smtClean="0">
                <a:solidFill>
                  <a:srgbClr val="FF0000"/>
                </a:solidFill>
              </a:rPr>
              <a:t>vs</a:t>
            </a:r>
            <a:r>
              <a:rPr lang="en-US" sz="1600" b="1" dirty="0" smtClean="0">
                <a:solidFill>
                  <a:srgbClr val="FF0000"/>
                </a:solidFill>
              </a:rPr>
              <a:t> Numerical):</a:t>
            </a:r>
            <a:endParaRPr lang="en-US" sz="1600" b="1" dirty="0">
              <a:solidFill>
                <a:srgbClr val="FF0000"/>
              </a:solidFill>
            </a:endParaRPr>
          </a:p>
        </p:txBody>
      </p:sp>
      <p:sp>
        <p:nvSpPr>
          <p:cNvPr id="3" name="Text Placeholder 2"/>
          <p:cNvSpPr>
            <a:spLocks noGrp="1"/>
          </p:cNvSpPr>
          <p:nvPr>
            <p:ph type="body" idx="1"/>
          </p:nvPr>
        </p:nvSpPr>
        <p:spPr>
          <a:xfrm>
            <a:off x="5951984" y="1268761"/>
            <a:ext cx="5833864" cy="4608512"/>
          </a:xfrm>
        </p:spPr>
        <p:txBody>
          <a:bodyPr>
            <a:noAutofit/>
          </a:bodyPr>
          <a:lstStyle/>
          <a:p>
            <a:pPr>
              <a:buNone/>
            </a:pPr>
            <a:r>
              <a:rPr lang="en-US" sz="1800" b="1" dirty="0" smtClean="0"/>
              <a:t>Data Density:</a:t>
            </a:r>
          </a:p>
          <a:p>
            <a:pPr>
              <a:buNone/>
            </a:pPr>
            <a:r>
              <a:rPr lang="en-US" sz="1800" dirty="0" smtClean="0"/>
              <a:t>Darker hexagons indicate high concentration of data points, particularly around College GPA values between 7-8 and Salary values between 2-3 </a:t>
            </a:r>
            <a:r>
              <a:rPr lang="en-US" sz="1800" dirty="0" err="1" smtClean="0"/>
              <a:t>lakhs</a:t>
            </a:r>
            <a:r>
              <a:rPr lang="en-US" sz="1800" dirty="0" smtClean="0"/>
              <a:t>.</a:t>
            </a:r>
          </a:p>
          <a:p>
            <a:pPr>
              <a:buNone/>
            </a:pPr>
            <a:r>
              <a:rPr lang="en-US" sz="1800" b="1" dirty="0" smtClean="0"/>
              <a:t>Weak Correlation:</a:t>
            </a:r>
          </a:p>
          <a:p>
            <a:pPr>
              <a:buNone/>
            </a:pPr>
            <a:r>
              <a:rPr lang="en-US" sz="1800" dirty="0" smtClean="0"/>
              <a:t>The plot shows a weak positive relationship; higher GPAs do not consistently lead to higher salaries, with data points scattered across ranges.</a:t>
            </a:r>
          </a:p>
          <a:p>
            <a:pPr>
              <a:buNone/>
            </a:pPr>
            <a:r>
              <a:rPr lang="en-US" sz="1800" b="1" dirty="0" smtClean="0"/>
              <a:t>Outliers:</a:t>
            </a:r>
          </a:p>
          <a:p>
            <a:pPr>
              <a:buNone/>
            </a:pPr>
            <a:r>
              <a:rPr lang="en-US" sz="1800" dirty="0" smtClean="0"/>
              <a:t>Lighter hexagons indicate outliers where some candidates with lower GPAs earn higher salaries and vice versa.</a:t>
            </a:r>
          </a:p>
          <a:p>
            <a:pPr>
              <a:buNone/>
            </a:pPr>
            <a:r>
              <a:rPr lang="en-US" sz="1800" b="1" dirty="0" smtClean="0"/>
              <a:t>Conclusion:</a:t>
            </a:r>
          </a:p>
          <a:p>
            <a:pPr>
              <a:buNone/>
            </a:pPr>
            <a:r>
              <a:rPr lang="en-US" sz="1800" dirty="0" smtClean="0"/>
              <a:t>The weak density pattern suggests that College GPA has limited influence on Salary, indicating that other factors may significantly affect salary outcomes.</a:t>
            </a:r>
          </a:p>
          <a:p>
            <a:pPr algn="just">
              <a:lnSpc>
                <a:spcPct val="120000"/>
              </a:lnSpc>
              <a:buNone/>
            </a:pPr>
            <a:endParaRPr lang="en-US" sz="1800" dirty="0"/>
          </a:p>
        </p:txBody>
      </p:sp>
      <p:pic>
        <p:nvPicPr>
          <p:cNvPr id="6146" name="Picture 2"/>
          <p:cNvPicPr>
            <a:picLocks noChangeAspect="1" noChangeArrowheads="1"/>
          </p:cNvPicPr>
          <p:nvPr/>
        </p:nvPicPr>
        <p:blipFill>
          <a:blip r:embed="rId2"/>
          <a:srcRect/>
          <a:stretch>
            <a:fillRect/>
          </a:stretch>
        </p:blipFill>
        <p:spPr bwMode="auto">
          <a:xfrm>
            <a:off x="335360" y="1412776"/>
            <a:ext cx="5713479" cy="475252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Correlation </a:t>
            </a:r>
            <a:r>
              <a:rPr lang="en-US" sz="3200" b="1" dirty="0" err="1" smtClean="0">
                <a:solidFill>
                  <a:srgbClr val="FF0000"/>
                </a:solidFill>
              </a:rPr>
              <a:t>Heatmap</a:t>
            </a:r>
            <a:r>
              <a:rPr lang="en-US" sz="3200" b="1" dirty="0" smtClean="0">
                <a:solidFill>
                  <a:srgbClr val="FF0000"/>
                </a:solidFill>
              </a:rPr>
              <a:t> across several Numerical columns and considering salary as target variable-</a:t>
            </a:r>
            <a:endParaRPr lang="en-US" sz="3200" b="1" dirty="0">
              <a:solidFill>
                <a:srgbClr val="FF0000"/>
              </a:solidFill>
            </a:endParaRPr>
          </a:p>
        </p:txBody>
      </p:sp>
      <p:sp>
        <p:nvSpPr>
          <p:cNvPr id="3" name="Text Placeholder 2"/>
          <p:cNvSpPr>
            <a:spLocks noGrp="1"/>
          </p:cNvSpPr>
          <p:nvPr>
            <p:ph type="body" idx="1"/>
          </p:nvPr>
        </p:nvSpPr>
        <p:spPr>
          <a:xfrm>
            <a:off x="911424" y="1700808"/>
            <a:ext cx="5328592" cy="4476155"/>
          </a:xfrm>
        </p:spPr>
        <p:txBody>
          <a:bodyPr>
            <a:normAutofit fontScale="55000" lnSpcReduction="20000"/>
          </a:bodyPr>
          <a:lstStyle/>
          <a:p>
            <a:pPr>
              <a:buNone/>
            </a:pPr>
            <a:r>
              <a:rPr lang="en-US" b="1" dirty="0" smtClean="0"/>
              <a:t>Correlation Coefficients:</a:t>
            </a:r>
          </a:p>
          <a:p>
            <a:pPr>
              <a:buNone/>
            </a:pPr>
            <a:r>
              <a:rPr lang="en-US" dirty="0" smtClean="0"/>
              <a:t>Displays relationships between selected numerical variables.</a:t>
            </a:r>
          </a:p>
          <a:p>
            <a:pPr>
              <a:buNone/>
            </a:pPr>
            <a:r>
              <a:rPr lang="en-US" b="1" dirty="0" smtClean="0"/>
              <a:t>Strongest Correlation:</a:t>
            </a:r>
          </a:p>
          <a:p>
            <a:pPr>
              <a:buNone/>
            </a:pPr>
            <a:r>
              <a:rPr lang="en-US" dirty="0" smtClean="0"/>
              <a:t>Quant and Logical: Strong positive correlation (0.63).</a:t>
            </a:r>
          </a:p>
          <a:p>
            <a:pPr>
              <a:buNone/>
            </a:pPr>
            <a:r>
              <a:rPr lang="en-US" b="1" dirty="0" smtClean="0"/>
              <a:t>Salary Correlations:</a:t>
            </a:r>
          </a:p>
          <a:p>
            <a:pPr>
              <a:buNone/>
            </a:pPr>
            <a:r>
              <a:rPr lang="en-US" dirty="0" smtClean="0"/>
              <a:t>Moderate positive correlation with:</a:t>
            </a:r>
          </a:p>
          <a:p>
            <a:pPr lvl="1">
              <a:buNone/>
            </a:pPr>
            <a:r>
              <a:rPr lang="en-US" dirty="0" smtClean="0"/>
              <a:t>Quant (0.23)</a:t>
            </a:r>
          </a:p>
          <a:p>
            <a:pPr lvl="1">
              <a:buNone/>
            </a:pPr>
            <a:r>
              <a:rPr lang="en-US" dirty="0" smtClean="0"/>
              <a:t>Computer Programming (0.12)</a:t>
            </a:r>
          </a:p>
          <a:p>
            <a:pPr>
              <a:buNone/>
            </a:pPr>
            <a:r>
              <a:rPr lang="en-US" dirty="0" smtClean="0"/>
              <a:t>Suggests higher scores in these areas may lead to higher salaries, but they are not strong predictors.</a:t>
            </a:r>
          </a:p>
          <a:p>
            <a:pPr>
              <a:buNone/>
            </a:pPr>
            <a:r>
              <a:rPr lang="en-US" b="1" dirty="0" smtClean="0"/>
              <a:t>Weak Correlation:</a:t>
            </a:r>
          </a:p>
          <a:p>
            <a:pPr>
              <a:buNone/>
            </a:pPr>
            <a:r>
              <a:rPr lang="en-US" dirty="0" smtClean="0"/>
              <a:t>Salary has weak correlations with college GPA (0.13) and Mechanical Engineering (0.14), indicating minimal influence.</a:t>
            </a:r>
          </a:p>
          <a:p>
            <a:pPr>
              <a:buNone/>
            </a:pPr>
            <a:r>
              <a:rPr lang="en-US" b="1" dirty="0" smtClean="0"/>
              <a:t>Overall Insights:</a:t>
            </a:r>
          </a:p>
          <a:p>
            <a:pPr>
              <a:buNone/>
            </a:pPr>
            <a:r>
              <a:rPr lang="en-US" dirty="0" smtClean="0"/>
              <a:t>While some variables show positive relationships, the overall correlation with Salary is weak, suggesting other factors may significantly affect salary outcomes.</a:t>
            </a:r>
          </a:p>
          <a:p>
            <a:pPr>
              <a:buNone/>
            </a:pPr>
            <a:endParaRPr lang="en-US" dirty="0"/>
          </a:p>
        </p:txBody>
      </p:sp>
      <p:pic>
        <p:nvPicPr>
          <p:cNvPr id="7170" name="Picture 2"/>
          <p:cNvPicPr>
            <a:picLocks noChangeAspect="1" noChangeArrowheads="1"/>
          </p:cNvPicPr>
          <p:nvPr/>
        </p:nvPicPr>
        <p:blipFill>
          <a:blip r:embed="rId2"/>
          <a:srcRect/>
          <a:stretch>
            <a:fillRect/>
          </a:stretch>
        </p:blipFill>
        <p:spPr bwMode="auto">
          <a:xfrm>
            <a:off x="6456040" y="1412776"/>
            <a:ext cx="5334511" cy="46085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200" b="1" dirty="0" smtClean="0">
                <a:solidFill>
                  <a:srgbClr val="FF0000"/>
                </a:solidFill>
              </a:rPr>
              <a:t>Let us see how salaries are </a:t>
            </a:r>
            <a:r>
              <a:rPr lang="en-US" sz="3200" b="1" dirty="0" err="1" smtClean="0">
                <a:solidFill>
                  <a:srgbClr val="FF0000"/>
                </a:solidFill>
              </a:rPr>
              <a:t>vary’s</a:t>
            </a:r>
            <a:r>
              <a:rPr lang="en-US" sz="3200" b="1" dirty="0" smtClean="0">
                <a:solidFill>
                  <a:srgbClr val="FF0000"/>
                </a:solidFill>
              </a:rPr>
              <a:t> in Gender-</a:t>
            </a:r>
            <a:br>
              <a:rPr lang="en-US" sz="3200" b="1" dirty="0" smtClean="0">
                <a:solidFill>
                  <a:srgbClr val="FF0000"/>
                </a:solidFill>
              </a:rPr>
            </a:br>
            <a:r>
              <a:rPr lang="en-US" sz="2400" b="1" dirty="0" smtClean="0">
                <a:solidFill>
                  <a:srgbClr val="FF0000"/>
                </a:solidFill>
              </a:rPr>
              <a:t>(Categorical VS Numerical):</a:t>
            </a:r>
            <a:endParaRPr lang="en-US" sz="2400" b="1" dirty="0">
              <a:solidFill>
                <a:srgbClr val="FF0000"/>
              </a:solidFill>
            </a:endParaRPr>
          </a:p>
        </p:txBody>
      </p:sp>
      <p:sp>
        <p:nvSpPr>
          <p:cNvPr id="3" name="Text Placeholder 2"/>
          <p:cNvSpPr>
            <a:spLocks noGrp="1"/>
          </p:cNvSpPr>
          <p:nvPr>
            <p:ph type="body" idx="1"/>
          </p:nvPr>
        </p:nvSpPr>
        <p:spPr>
          <a:xfrm>
            <a:off x="6096000" y="1412776"/>
            <a:ext cx="5257800" cy="4764187"/>
          </a:xfrm>
        </p:spPr>
        <p:txBody>
          <a:bodyPr>
            <a:normAutofit fontScale="62500" lnSpcReduction="20000"/>
          </a:bodyPr>
          <a:lstStyle/>
          <a:p>
            <a:pPr algn="just">
              <a:buNone/>
            </a:pPr>
            <a:r>
              <a:rPr lang="en-US" b="1" dirty="0" smtClean="0"/>
              <a:t>Salary Distribution:</a:t>
            </a:r>
          </a:p>
          <a:p>
            <a:pPr algn="just">
              <a:buNone/>
            </a:pPr>
            <a:r>
              <a:rPr lang="en-US" dirty="0" smtClean="0"/>
              <a:t>Males generally earn higher salaries, with most clustering above 3 </a:t>
            </a:r>
            <a:r>
              <a:rPr lang="en-US" dirty="0" err="1" smtClean="0"/>
              <a:t>lakhs</a:t>
            </a:r>
            <a:r>
              <a:rPr lang="en-US" dirty="0" smtClean="0"/>
              <a:t>.</a:t>
            </a:r>
          </a:p>
          <a:p>
            <a:pPr algn="just">
              <a:buNone/>
            </a:pPr>
            <a:r>
              <a:rPr lang="en-US" b="1" dirty="0" smtClean="0"/>
              <a:t>Trends:</a:t>
            </a:r>
          </a:p>
          <a:p>
            <a:pPr algn="just">
              <a:buNone/>
            </a:pPr>
            <a:r>
              <a:rPr lang="en-US" dirty="0" smtClean="0"/>
              <a:t>Female salaries show a broader spread, with some as low as 1.5 </a:t>
            </a:r>
            <a:r>
              <a:rPr lang="en-US" dirty="0" err="1" smtClean="0"/>
              <a:t>lakhs</a:t>
            </a:r>
            <a:r>
              <a:rPr lang="en-US" dirty="0" smtClean="0"/>
              <a:t>.</a:t>
            </a:r>
          </a:p>
          <a:p>
            <a:pPr algn="just">
              <a:buNone/>
            </a:pPr>
            <a:r>
              <a:rPr lang="en-US" b="1" dirty="0" smtClean="0"/>
              <a:t>Outliers:</a:t>
            </a:r>
          </a:p>
          <a:p>
            <a:pPr algn="just">
              <a:buNone/>
            </a:pPr>
            <a:r>
              <a:rPr lang="en-US" dirty="0" smtClean="0"/>
              <a:t>Both genders have outliers, especially among males with significantly higher salaries.</a:t>
            </a:r>
          </a:p>
          <a:p>
            <a:pPr algn="just">
              <a:buNone/>
            </a:pPr>
            <a:r>
              <a:rPr lang="en-US" b="1" dirty="0" smtClean="0"/>
              <a:t>Variability:</a:t>
            </a:r>
          </a:p>
          <a:p>
            <a:pPr algn="just">
              <a:buNone/>
            </a:pPr>
            <a:r>
              <a:rPr lang="en-US" dirty="0" smtClean="0"/>
              <a:t>Greater variability in female salaries indicates a wider range of earnings.</a:t>
            </a:r>
          </a:p>
          <a:p>
            <a:pPr algn="just">
              <a:buNone/>
            </a:pPr>
            <a:r>
              <a:rPr lang="en-US" b="1" dirty="0" smtClean="0"/>
              <a:t>Conclusion:</a:t>
            </a:r>
          </a:p>
          <a:p>
            <a:pPr algn="just">
              <a:buNone/>
            </a:pPr>
            <a:r>
              <a:rPr lang="en-US" dirty="0" smtClean="0"/>
              <a:t>The plot highlights a disparity in salary distribution, with males typically earning more than females.</a:t>
            </a:r>
          </a:p>
          <a:p>
            <a:pPr algn="just">
              <a:buNone/>
            </a:pPr>
            <a:endParaRPr lang="en-US" dirty="0"/>
          </a:p>
        </p:txBody>
      </p:sp>
      <p:pic>
        <p:nvPicPr>
          <p:cNvPr id="8194" name="Picture 2"/>
          <p:cNvPicPr>
            <a:picLocks noChangeAspect="1" noChangeArrowheads="1"/>
          </p:cNvPicPr>
          <p:nvPr/>
        </p:nvPicPr>
        <p:blipFill>
          <a:blip r:embed="rId2"/>
          <a:srcRect/>
          <a:stretch>
            <a:fillRect/>
          </a:stretch>
        </p:blipFill>
        <p:spPr bwMode="auto">
          <a:xfrm>
            <a:off x="263352" y="1340768"/>
            <a:ext cx="5400675" cy="43338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200" b="1" dirty="0" smtClean="0">
                <a:solidFill>
                  <a:srgbClr val="FF0000"/>
                </a:solidFill>
              </a:rPr>
              <a:t>Checking Average Salary by Degree-</a:t>
            </a:r>
            <a:endParaRPr lang="en-US" sz="3200" b="1" dirty="0">
              <a:solidFill>
                <a:srgbClr val="FF0000"/>
              </a:solidFill>
            </a:endParaRPr>
          </a:p>
        </p:txBody>
      </p:sp>
      <p:sp>
        <p:nvSpPr>
          <p:cNvPr id="3" name="Text Placeholder 2"/>
          <p:cNvSpPr>
            <a:spLocks noGrp="1"/>
          </p:cNvSpPr>
          <p:nvPr>
            <p:ph type="body" idx="1"/>
          </p:nvPr>
        </p:nvSpPr>
        <p:spPr>
          <a:xfrm>
            <a:off x="623392" y="1340768"/>
            <a:ext cx="5041776" cy="4764187"/>
          </a:xfrm>
        </p:spPr>
        <p:txBody>
          <a:bodyPr>
            <a:normAutofit fontScale="85000" lnSpcReduction="20000"/>
          </a:bodyPr>
          <a:lstStyle/>
          <a:p>
            <a:pPr algn="just">
              <a:buNone/>
            </a:pPr>
            <a:r>
              <a:rPr lang="en-US" sz="1600" b="1" dirty="0" smtClean="0"/>
              <a:t>Average Salary Comparison:</a:t>
            </a:r>
          </a:p>
          <a:p>
            <a:pPr algn="just">
              <a:buNone/>
            </a:pPr>
            <a:r>
              <a:rPr lang="en-US" sz="1600" dirty="0" smtClean="0"/>
              <a:t>Displays average salaries for different degrees; height indicates higher salaries.</a:t>
            </a:r>
          </a:p>
          <a:p>
            <a:pPr algn="just">
              <a:buNone/>
            </a:pPr>
            <a:r>
              <a:rPr lang="en-US" sz="1600" b="1" dirty="0" smtClean="0"/>
              <a:t>Highest Average Salary:</a:t>
            </a:r>
          </a:p>
          <a:p>
            <a:pPr algn="just">
              <a:buNone/>
            </a:pPr>
            <a:r>
              <a:rPr lang="en-US" sz="1600" dirty="0" smtClean="0"/>
              <a:t>Degrees like Master’s and </a:t>
            </a:r>
            <a:r>
              <a:rPr lang="en-US" sz="1600" dirty="0" err="1" smtClean="0"/>
              <a:t>B.Tech</a:t>
            </a:r>
            <a:r>
              <a:rPr lang="en-US" sz="1600" dirty="0" smtClean="0"/>
              <a:t> in Computer Science command the highest salaries, reflecting demand for technical skills.</a:t>
            </a:r>
          </a:p>
          <a:p>
            <a:pPr algn="just">
              <a:buNone/>
            </a:pPr>
            <a:r>
              <a:rPr lang="en-US" sz="1600" b="1" dirty="0" smtClean="0"/>
              <a:t>Lowest Average Salary:</a:t>
            </a:r>
          </a:p>
          <a:p>
            <a:pPr algn="just">
              <a:buNone/>
            </a:pPr>
            <a:r>
              <a:rPr lang="en-US" sz="1600" dirty="0" smtClean="0"/>
              <a:t>Diploma and B.A. degrees typically show lower average salaries, suggesting less lucrative job prospects.</a:t>
            </a:r>
          </a:p>
          <a:p>
            <a:pPr algn="just">
              <a:buNone/>
            </a:pPr>
            <a:r>
              <a:rPr lang="en-US" sz="1600" b="1" dirty="0" smtClean="0"/>
              <a:t>Variability Among Degrees:</a:t>
            </a:r>
          </a:p>
          <a:p>
            <a:pPr algn="just">
              <a:buNone/>
            </a:pPr>
            <a:r>
              <a:rPr lang="en-US" sz="1600" dirty="0" smtClean="0"/>
              <a:t>Some degrees have a wide range of salaries, indicating varied career paths.</a:t>
            </a:r>
          </a:p>
          <a:p>
            <a:pPr algn="just">
              <a:buNone/>
            </a:pPr>
            <a:r>
              <a:rPr lang="en-US" sz="1600" b="1" dirty="0" smtClean="0"/>
              <a:t>Trends:</a:t>
            </a:r>
          </a:p>
          <a:p>
            <a:pPr algn="just">
              <a:buNone/>
            </a:pPr>
            <a:r>
              <a:rPr lang="en-US" sz="1600" dirty="0" smtClean="0"/>
              <a:t>Engineering and technology degrees consistently show higher average salaries, reinforcing demand for technical skills.</a:t>
            </a:r>
          </a:p>
          <a:p>
            <a:pPr algn="just">
              <a:buNone/>
            </a:pPr>
            <a:r>
              <a:rPr lang="en-US" sz="1600" b="1" dirty="0" smtClean="0"/>
              <a:t>Conclusion:</a:t>
            </a:r>
          </a:p>
          <a:p>
            <a:pPr algn="just">
              <a:buNone/>
            </a:pPr>
            <a:r>
              <a:rPr lang="en-US" sz="1600" dirty="0" smtClean="0"/>
              <a:t>The plot highlights salary disparities across degrees, emphasizing the influence of educational qualifications on earning potential.</a:t>
            </a:r>
          </a:p>
          <a:p>
            <a:pPr algn="just">
              <a:buNone/>
            </a:pPr>
            <a:endParaRPr lang="en-US" sz="1600" dirty="0"/>
          </a:p>
        </p:txBody>
      </p:sp>
      <p:pic>
        <p:nvPicPr>
          <p:cNvPr id="34818" name="Picture 2"/>
          <p:cNvPicPr>
            <a:picLocks noChangeAspect="1" noChangeArrowheads="1"/>
          </p:cNvPicPr>
          <p:nvPr/>
        </p:nvPicPr>
        <p:blipFill>
          <a:blip r:embed="rId2"/>
          <a:srcRect/>
          <a:stretch>
            <a:fillRect/>
          </a:stretch>
        </p:blipFill>
        <p:spPr bwMode="auto">
          <a:xfrm>
            <a:off x="5951984" y="1196752"/>
            <a:ext cx="6048672" cy="475252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normAutofit fontScale="90000"/>
          </a:bodyPr>
          <a:lstStyle/>
          <a:p>
            <a:r>
              <a:rPr lang="en-US" sz="3200" b="1" dirty="0" smtClean="0">
                <a:solidFill>
                  <a:srgbClr val="FF0000"/>
                </a:solidFill>
              </a:rPr>
              <a:t>Stacked </a:t>
            </a:r>
            <a:r>
              <a:rPr lang="en-US" sz="3200" b="1" dirty="0" smtClean="0">
                <a:solidFill>
                  <a:srgbClr val="FF0000"/>
                </a:solidFill>
              </a:rPr>
              <a:t>Bar Plot: Degree by College </a:t>
            </a:r>
            <a:r>
              <a:rPr lang="en-US" sz="3200" b="1" dirty="0" smtClean="0">
                <a:solidFill>
                  <a:srgbClr val="FF0000"/>
                </a:solidFill>
              </a:rPr>
              <a:t>State-</a:t>
            </a:r>
            <a:br>
              <a:rPr lang="en-US" sz="3200" b="1" dirty="0" smtClean="0">
                <a:solidFill>
                  <a:srgbClr val="FF0000"/>
                </a:solidFill>
              </a:rPr>
            </a:br>
            <a:r>
              <a:rPr lang="en-US" sz="2200" b="1" dirty="0" smtClean="0">
                <a:solidFill>
                  <a:srgbClr val="FF0000"/>
                </a:solidFill>
              </a:rPr>
              <a:t>(Categorical VS Categorical):</a:t>
            </a:r>
            <a:r>
              <a:rPr lang="en-US" sz="3200" b="1" dirty="0" smtClean="0">
                <a:solidFill>
                  <a:srgbClr val="FF0000"/>
                </a:solidFill>
              </a:rPr>
              <a:t/>
            </a:r>
            <a:br>
              <a:rPr lang="en-US" sz="3200" b="1" dirty="0" smtClean="0">
                <a:solidFill>
                  <a:srgbClr val="FF0000"/>
                </a:solidFill>
              </a:rPr>
            </a:br>
            <a:endParaRPr lang="en-US" sz="3200" b="1" dirty="0">
              <a:solidFill>
                <a:srgbClr val="FF0000"/>
              </a:solidFill>
            </a:endParaRPr>
          </a:p>
        </p:txBody>
      </p:sp>
      <p:sp>
        <p:nvSpPr>
          <p:cNvPr id="3" name="Text Placeholder 2"/>
          <p:cNvSpPr>
            <a:spLocks noGrp="1"/>
          </p:cNvSpPr>
          <p:nvPr>
            <p:ph type="body" idx="1"/>
          </p:nvPr>
        </p:nvSpPr>
        <p:spPr>
          <a:xfrm>
            <a:off x="7176120" y="1196753"/>
            <a:ext cx="4464496" cy="4752528"/>
          </a:xfrm>
        </p:spPr>
        <p:txBody>
          <a:bodyPr>
            <a:normAutofit fontScale="47500" lnSpcReduction="20000"/>
          </a:bodyPr>
          <a:lstStyle/>
          <a:p>
            <a:pPr algn="just">
              <a:buNone/>
            </a:pPr>
            <a:r>
              <a:rPr lang="en-US" b="1" dirty="0" smtClean="0"/>
              <a:t>Degree Dominance:</a:t>
            </a:r>
          </a:p>
          <a:p>
            <a:pPr algn="just">
              <a:buNone/>
            </a:pPr>
            <a:r>
              <a:rPr lang="en-US" dirty="0" smtClean="0"/>
              <a:t>Degrees like Engineering and Management are more common in specific states, indicating regional popularity.</a:t>
            </a:r>
          </a:p>
          <a:p>
            <a:pPr algn="just">
              <a:buNone/>
            </a:pPr>
            <a:r>
              <a:rPr lang="en-US" b="1" dirty="0" smtClean="0"/>
              <a:t>State Preferences:</a:t>
            </a:r>
          </a:p>
          <a:p>
            <a:pPr algn="just">
              <a:buNone/>
            </a:pPr>
            <a:r>
              <a:rPr lang="en-US" dirty="0" smtClean="0"/>
              <a:t>States such as Maharashtra and Karnataka show diverse degree representation, suggesting a variety of educational programs.</a:t>
            </a:r>
          </a:p>
          <a:p>
            <a:pPr algn="just">
              <a:buNone/>
            </a:pPr>
            <a:r>
              <a:rPr lang="en-US" b="1" dirty="0" smtClean="0"/>
              <a:t>Imbalance:</a:t>
            </a:r>
          </a:p>
          <a:p>
            <a:pPr algn="just">
              <a:buNone/>
            </a:pPr>
            <a:r>
              <a:rPr lang="en-US" dirty="0" smtClean="0"/>
              <a:t>Some states exhibit clear dominance in certain degrees (e.g., Computer Science in Maharashtra), reflecting local industry demands.</a:t>
            </a:r>
          </a:p>
          <a:p>
            <a:pPr algn="just">
              <a:buNone/>
            </a:pPr>
            <a:r>
              <a:rPr lang="en-US" b="1" dirty="0" smtClean="0"/>
              <a:t>Low Representation:</a:t>
            </a:r>
          </a:p>
          <a:p>
            <a:pPr algn="just">
              <a:buNone/>
            </a:pPr>
            <a:r>
              <a:rPr lang="en-US" dirty="0" smtClean="0"/>
              <a:t>Low counts for degrees like Arts or Commerce may indicate fewer institutions or less interest in those fields.</a:t>
            </a:r>
          </a:p>
          <a:p>
            <a:pPr algn="just">
              <a:buNone/>
            </a:pPr>
            <a:r>
              <a:rPr lang="en-US" b="1" dirty="0" smtClean="0"/>
              <a:t>Overall Trends:</a:t>
            </a:r>
          </a:p>
          <a:p>
            <a:pPr algn="just">
              <a:buNone/>
            </a:pPr>
            <a:r>
              <a:rPr lang="en-US" dirty="0" smtClean="0"/>
              <a:t>Highlights variations in educational preferences by state, influenced by local job markets and industry presence.</a:t>
            </a:r>
          </a:p>
          <a:p>
            <a:pPr algn="just">
              <a:buNone/>
            </a:pPr>
            <a:r>
              <a:rPr lang="en-US" b="1" dirty="0" smtClean="0"/>
              <a:t>Conclusion:</a:t>
            </a:r>
          </a:p>
          <a:p>
            <a:pPr algn="just">
              <a:buNone/>
            </a:pPr>
            <a:r>
              <a:rPr lang="en-US" dirty="0" smtClean="0"/>
              <a:t>Provides insights into the correlation between College State and degree selection, identifying educational trends across regions.</a:t>
            </a:r>
          </a:p>
          <a:p>
            <a:pPr algn="just">
              <a:buNone/>
            </a:pPr>
            <a:endParaRPr lang="en-US" dirty="0"/>
          </a:p>
        </p:txBody>
      </p:sp>
      <p:pic>
        <p:nvPicPr>
          <p:cNvPr id="35842" name="Picture 2"/>
          <p:cNvPicPr>
            <a:picLocks noChangeAspect="1" noChangeArrowheads="1"/>
          </p:cNvPicPr>
          <p:nvPr/>
        </p:nvPicPr>
        <p:blipFill>
          <a:blip r:embed="rId2"/>
          <a:srcRect/>
          <a:stretch>
            <a:fillRect/>
          </a:stretch>
        </p:blipFill>
        <p:spPr bwMode="auto">
          <a:xfrm>
            <a:off x="407368" y="1124744"/>
            <a:ext cx="6425536" cy="482453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fontScale="90000"/>
          </a:bodyPr>
          <a:lstStyle/>
          <a:p>
            <a:r>
              <a:rPr lang="en-US" sz="3200" b="1" dirty="0" smtClean="0">
                <a:solidFill>
                  <a:srgbClr val="FF0000"/>
                </a:solidFill>
              </a:rPr>
              <a:t>Research Question:1</a:t>
            </a:r>
            <a:br>
              <a:rPr lang="en-US" sz="3200" b="1" dirty="0" smtClean="0">
                <a:solidFill>
                  <a:srgbClr val="FF0000"/>
                </a:solidFill>
              </a:rPr>
            </a:br>
            <a:r>
              <a:rPr lang="en-US" sz="3200" b="1" dirty="0" smtClean="0">
                <a:solidFill>
                  <a:srgbClr val="FF0000"/>
                </a:solidFill>
              </a:rPr>
              <a:t>(</a:t>
            </a:r>
            <a:r>
              <a:rPr lang="en-US" sz="2700" b="1" dirty="0" smtClean="0">
                <a:solidFill>
                  <a:srgbClr val="FF0000"/>
                </a:solidFill>
              </a:rPr>
              <a:t>Determine </a:t>
            </a:r>
            <a:r>
              <a:rPr lang="en-US" sz="2700" b="1" dirty="0" smtClean="0">
                <a:solidFill>
                  <a:srgbClr val="FF0000"/>
                </a:solidFill>
              </a:rPr>
              <a:t>whether fresh graduates earn 2.5-3 </a:t>
            </a:r>
            <a:r>
              <a:rPr lang="en-US" sz="2700" b="1" dirty="0" err="1" smtClean="0">
                <a:solidFill>
                  <a:srgbClr val="FF0000"/>
                </a:solidFill>
              </a:rPr>
              <a:t>lakhs</a:t>
            </a:r>
            <a:r>
              <a:rPr lang="en-US" sz="2700" b="1" dirty="0" smtClean="0">
                <a:solidFill>
                  <a:srgbClr val="FF0000"/>
                </a:solidFill>
              </a:rPr>
              <a:t> annually as stated in the article</a:t>
            </a:r>
            <a:r>
              <a:rPr lang="en-US" sz="2700" b="1" dirty="0" smtClean="0">
                <a:solidFill>
                  <a:srgbClr val="FF0000"/>
                </a:solidFill>
              </a:rPr>
              <a:t>.)</a:t>
            </a:r>
            <a:endParaRPr lang="en-US" sz="2700" b="1" dirty="0">
              <a:solidFill>
                <a:srgbClr val="FF0000"/>
              </a:solidFill>
            </a:endParaRPr>
          </a:p>
        </p:txBody>
      </p:sp>
      <p:sp>
        <p:nvSpPr>
          <p:cNvPr id="3" name="Text Placeholder 2"/>
          <p:cNvSpPr>
            <a:spLocks noGrp="1"/>
          </p:cNvSpPr>
          <p:nvPr>
            <p:ph type="body" idx="1"/>
          </p:nvPr>
        </p:nvSpPr>
        <p:spPr>
          <a:xfrm>
            <a:off x="8400256" y="1340769"/>
            <a:ext cx="3456384" cy="4392488"/>
          </a:xfrm>
        </p:spPr>
        <p:txBody>
          <a:bodyPr>
            <a:normAutofit fontScale="47500" lnSpcReduction="20000"/>
          </a:bodyPr>
          <a:lstStyle/>
          <a:p>
            <a:pPr algn="just">
              <a:buNone/>
            </a:pPr>
            <a:r>
              <a:rPr lang="en-US" b="1" dirty="0" smtClean="0"/>
              <a:t>Average vs. Median:</a:t>
            </a:r>
          </a:p>
          <a:p>
            <a:pPr lvl="1" algn="just">
              <a:buNone/>
            </a:pPr>
            <a:r>
              <a:rPr lang="en-US" dirty="0" smtClean="0"/>
              <a:t>Average salaries are higher than median salaries, indicating some outliers with significantly high earnings.</a:t>
            </a:r>
          </a:p>
          <a:p>
            <a:pPr algn="just">
              <a:buNone/>
            </a:pPr>
            <a:r>
              <a:rPr lang="en-US" b="1" dirty="0" smtClean="0"/>
              <a:t>Highest Salaries:</a:t>
            </a:r>
          </a:p>
          <a:p>
            <a:pPr lvl="1" algn="just">
              <a:buNone/>
            </a:pPr>
            <a:r>
              <a:rPr lang="en-US" dirty="0" smtClean="0"/>
              <a:t>Roles like Software Engineer and Data Scientist command the highest salaries, reflecting high demand.</a:t>
            </a:r>
          </a:p>
          <a:p>
            <a:pPr algn="just">
              <a:buNone/>
            </a:pPr>
            <a:r>
              <a:rPr lang="en-US" b="1" dirty="0" smtClean="0"/>
              <a:t>Lowest Salaries:</a:t>
            </a:r>
          </a:p>
          <a:p>
            <a:pPr lvl="1" algn="just">
              <a:buNone/>
            </a:pPr>
            <a:r>
              <a:rPr lang="en-US" dirty="0" smtClean="0"/>
              <a:t>Intern and Trainee positions have significantly lower salaries, typical for entry-level roles.</a:t>
            </a:r>
          </a:p>
          <a:p>
            <a:pPr algn="just">
              <a:buNone/>
            </a:pPr>
            <a:r>
              <a:rPr lang="en-US" b="1" dirty="0" smtClean="0"/>
              <a:t>Salary Variability</a:t>
            </a:r>
            <a:r>
              <a:rPr lang="en-US" dirty="0" smtClean="0"/>
              <a:t>:</a:t>
            </a:r>
          </a:p>
          <a:p>
            <a:pPr lvl="1" algn="just">
              <a:buNone/>
            </a:pPr>
            <a:r>
              <a:rPr lang="en-US" dirty="0" smtClean="0"/>
              <a:t>A wider gap between average and median salaries indicates variability within certain designations.</a:t>
            </a:r>
          </a:p>
          <a:p>
            <a:pPr algn="just">
              <a:buNone/>
            </a:pPr>
            <a:r>
              <a:rPr lang="en-US" b="1" dirty="0" smtClean="0"/>
              <a:t>Trends:</a:t>
            </a:r>
          </a:p>
          <a:p>
            <a:pPr lvl="1" algn="just">
              <a:buNone/>
            </a:pPr>
            <a:r>
              <a:rPr lang="en-US" dirty="0" smtClean="0"/>
              <a:t>Technical roles generally offer higher salaries compared to non-technical roles.</a:t>
            </a:r>
          </a:p>
          <a:p>
            <a:pPr algn="just">
              <a:buNone/>
            </a:pPr>
            <a:r>
              <a:rPr lang="en-US" b="1" dirty="0" smtClean="0"/>
              <a:t>Career Path Implications:</a:t>
            </a:r>
          </a:p>
          <a:p>
            <a:pPr lvl="1" algn="just">
              <a:buNone/>
            </a:pPr>
            <a:r>
              <a:rPr lang="en-US" dirty="0" smtClean="0"/>
              <a:t>Highlights potential career paths, suggesting that specific specializations lead to better salary outcomes.</a:t>
            </a:r>
          </a:p>
          <a:p>
            <a:pPr algn="just">
              <a:buNone/>
            </a:pPr>
            <a:endParaRPr lang="en-US" dirty="0"/>
          </a:p>
        </p:txBody>
      </p:sp>
      <p:pic>
        <p:nvPicPr>
          <p:cNvPr id="36866" name="Picture 2"/>
          <p:cNvPicPr>
            <a:picLocks noChangeAspect="1" noChangeArrowheads="1"/>
          </p:cNvPicPr>
          <p:nvPr/>
        </p:nvPicPr>
        <p:blipFill>
          <a:blip r:embed="rId2"/>
          <a:srcRect/>
          <a:stretch>
            <a:fillRect/>
          </a:stretch>
        </p:blipFill>
        <p:spPr bwMode="auto">
          <a:xfrm>
            <a:off x="263352" y="1484784"/>
            <a:ext cx="8162944" cy="446449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Research Question:2</a:t>
            </a:r>
            <a:br>
              <a:rPr lang="en-US" sz="3200" b="1" dirty="0" smtClean="0">
                <a:solidFill>
                  <a:srgbClr val="FF0000"/>
                </a:solidFill>
              </a:rPr>
            </a:br>
            <a:r>
              <a:rPr lang="en-US" sz="2200" b="1" dirty="0" smtClean="0">
                <a:solidFill>
                  <a:srgbClr val="FF0000"/>
                </a:solidFill>
              </a:rPr>
              <a:t>(</a:t>
            </a:r>
            <a:r>
              <a:rPr lang="en-US" sz="2200" b="1" dirty="0" smtClean="0">
                <a:solidFill>
                  <a:srgbClr val="FF0000"/>
                </a:solidFill>
              </a:rPr>
              <a:t>Is there a relationship between gender and specialization? (i.e. Does the preference of </a:t>
            </a:r>
            <a:r>
              <a:rPr lang="en-US" sz="2200" b="1" dirty="0" err="1" smtClean="0">
                <a:solidFill>
                  <a:srgbClr val="FF0000"/>
                </a:solidFill>
              </a:rPr>
              <a:t>Specialisation</a:t>
            </a:r>
            <a:r>
              <a:rPr lang="en-US" sz="2200" b="1" dirty="0" smtClean="0">
                <a:solidFill>
                  <a:srgbClr val="FF0000"/>
                </a:solidFill>
              </a:rPr>
              <a:t> depend on the Gender?) </a:t>
            </a:r>
            <a:r>
              <a:rPr lang="en-US" sz="2200" b="1" dirty="0" smtClean="0">
                <a:solidFill>
                  <a:srgbClr val="FF0000"/>
                </a:solidFill>
              </a:rPr>
              <a:t>-</a:t>
            </a:r>
            <a:endParaRPr lang="en-US" sz="2200" b="1" dirty="0">
              <a:solidFill>
                <a:srgbClr val="FF0000"/>
              </a:solidFill>
            </a:endParaRPr>
          </a:p>
        </p:txBody>
      </p:sp>
      <p:sp>
        <p:nvSpPr>
          <p:cNvPr id="3" name="Text Placeholder 2"/>
          <p:cNvSpPr>
            <a:spLocks noGrp="1"/>
          </p:cNvSpPr>
          <p:nvPr>
            <p:ph type="body" idx="1"/>
          </p:nvPr>
        </p:nvSpPr>
        <p:spPr>
          <a:xfrm>
            <a:off x="479376" y="1700808"/>
            <a:ext cx="5544616" cy="4680520"/>
          </a:xfrm>
        </p:spPr>
        <p:txBody>
          <a:bodyPr>
            <a:normAutofit/>
          </a:bodyPr>
          <a:lstStyle/>
          <a:p>
            <a:pPr algn="just">
              <a:buFont typeface="Wingdings" pitchFamily="2" charset="2"/>
              <a:buChar char="q"/>
            </a:pPr>
            <a:r>
              <a:rPr lang="en-US" sz="2000" dirty="0" smtClean="0"/>
              <a:t>The graph shows that most specializations have a higher number of male graduates than female graduates. </a:t>
            </a:r>
            <a:endParaRPr lang="en-US" sz="2000" dirty="0" smtClean="0"/>
          </a:p>
          <a:p>
            <a:pPr algn="just">
              <a:buFont typeface="Wingdings" pitchFamily="2" charset="2"/>
              <a:buChar char="q"/>
            </a:pPr>
            <a:r>
              <a:rPr lang="en-US" sz="2000" dirty="0" smtClean="0"/>
              <a:t> </a:t>
            </a:r>
            <a:r>
              <a:rPr lang="en-US" sz="2000" dirty="0" smtClean="0"/>
              <a:t>There are a few specializations with a higher number of female graduates, but they are outnumbered by those with more male graduates. </a:t>
            </a:r>
            <a:endParaRPr lang="en-US" sz="2000" dirty="0" smtClean="0"/>
          </a:p>
          <a:p>
            <a:pPr algn="just">
              <a:buFont typeface="Wingdings" pitchFamily="2" charset="2"/>
              <a:buChar char="q"/>
            </a:pPr>
            <a:r>
              <a:rPr lang="en-US" sz="2000" dirty="0" smtClean="0"/>
              <a:t>The </a:t>
            </a:r>
            <a:r>
              <a:rPr lang="en-US" sz="2000" dirty="0" smtClean="0"/>
              <a:t>highest number of graduates is in Computer Science and Engineering, followed by Electronics and Communication Engineering. </a:t>
            </a:r>
            <a:endParaRPr lang="en-US" sz="2000" dirty="0"/>
          </a:p>
        </p:txBody>
      </p:sp>
      <p:pic>
        <p:nvPicPr>
          <p:cNvPr id="37890" name="Picture 2"/>
          <p:cNvPicPr>
            <a:picLocks noChangeAspect="1" noChangeArrowheads="1"/>
          </p:cNvPicPr>
          <p:nvPr/>
        </p:nvPicPr>
        <p:blipFill>
          <a:blip r:embed="rId2"/>
          <a:srcRect/>
          <a:stretch>
            <a:fillRect/>
          </a:stretch>
        </p:blipFill>
        <p:spPr bwMode="auto">
          <a:xfrm>
            <a:off x="6168008" y="1700808"/>
            <a:ext cx="5894174" cy="381642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600" b="1" dirty="0" smtClean="0">
                <a:solidFill>
                  <a:srgbClr val="FF0000"/>
                </a:solidFill>
              </a:rPr>
              <a:t>Conclusion-</a:t>
            </a:r>
            <a:endParaRPr lang="en-US" sz="3600" b="1" dirty="0">
              <a:solidFill>
                <a:srgbClr val="FF0000"/>
              </a:solidFill>
            </a:endParaRPr>
          </a:p>
        </p:txBody>
      </p:sp>
      <p:sp>
        <p:nvSpPr>
          <p:cNvPr id="3" name="Text Placeholder 2"/>
          <p:cNvSpPr>
            <a:spLocks noGrp="1"/>
          </p:cNvSpPr>
          <p:nvPr>
            <p:ph type="body" idx="1"/>
          </p:nvPr>
        </p:nvSpPr>
        <p:spPr>
          <a:xfrm>
            <a:off x="407368" y="1196752"/>
            <a:ext cx="11449272" cy="4824536"/>
          </a:xfrm>
        </p:spPr>
        <p:txBody>
          <a:bodyPr>
            <a:normAutofit fontScale="85000" lnSpcReduction="20000"/>
          </a:bodyPr>
          <a:lstStyle/>
          <a:p>
            <a:pPr algn="just">
              <a:buNone/>
            </a:pPr>
            <a:r>
              <a:rPr lang="en-US" sz="1800" dirty="0" smtClean="0"/>
              <a:t>This project conducted an Exploratory Data Analysis (EDA) of the AMCAT Dataset to uncover insights regarding the relationships between academic performance, gender, specialization choices, and salary outcomes for fresh graduates</a:t>
            </a:r>
            <a:r>
              <a:rPr lang="en-US" sz="1800" dirty="0" smtClean="0"/>
              <a:t>.</a:t>
            </a:r>
          </a:p>
          <a:p>
            <a:pPr algn="just">
              <a:buFont typeface="Wingdings" pitchFamily="2" charset="2"/>
              <a:buChar char="v"/>
            </a:pPr>
            <a:r>
              <a:rPr lang="en-US" sz="1800" b="1" dirty="0" smtClean="0"/>
              <a:t>Salary Trends:</a:t>
            </a:r>
          </a:p>
          <a:p>
            <a:pPr algn="just">
              <a:buNone/>
            </a:pPr>
            <a:r>
              <a:rPr lang="en-US" sz="1800" dirty="0" smtClean="0"/>
              <a:t>Average salary for top 10 designations is ₹798,696, significantly exceeding the claimed ₹2.5-3 </a:t>
            </a:r>
            <a:r>
              <a:rPr lang="en-US" sz="1800" dirty="0" err="1" smtClean="0"/>
              <a:t>lakhs</a:t>
            </a:r>
            <a:r>
              <a:rPr lang="en-US" sz="1800" dirty="0" smtClean="0"/>
              <a:t> for Computer </a:t>
            </a:r>
            <a:r>
              <a:rPr lang="en-US" sz="1800" dirty="0" smtClean="0"/>
              <a:t>Science</a:t>
            </a:r>
          </a:p>
          <a:p>
            <a:pPr algn="just">
              <a:buNone/>
            </a:pPr>
            <a:r>
              <a:rPr lang="en-US" sz="1800" dirty="0" smtClean="0"/>
              <a:t>graduates</a:t>
            </a:r>
            <a:r>
              <a:rPr lang="en-US" sz="1800" dirty="0" smtClean="0"/>
              <a:t>.</a:t>
            </a:r>
          </a:p>
          <a:p>
            <a:pPr algn="just">
              <a:buNone/>
            </a:pPr>
            <a:r>
              <a:rPr lang="en-US" sz="1800" dirty="0" smtClean="0"/>
              <a:t>Right-skewed salary distribution indicates a few high earners influence the average.</a:t>
            </a:r>
          </a:p>
          <a:p>
            <a:pPr algn="just">
              <a:buFont typeface="Wingdings" pitchFamily="2" charset="2"/>
              <a:buChar char="v"/>
            </a:pPr>
            <a:r>
              <a:rPr lang="en-US" sz="1800" b="1" dirty="0" smtClean="0"/>
              <a:t>Academic Performance:</a:t>
            </a:r>
          </a:p>
          <a:p>
            <a:pPr algn="just">
              <a:buNone/>
            </a:pPr>
            <a:r>
              <a:rPr lang="en-US" sz="1800" dirty="0" smtClean="0"/>
              <a:t>Weak correlations found between College GPA and salary, suggesting other factors impact salary outcomes.</a:t>
            </a:r>
          </a:p>
          <a:p>
            <a:pPr algn="just">
              <a:buFont typeface="Wingdings" pitchFamily="2" charset="2"/>
              <a:buChar char="v"/>
            </a:pPr>
            <a:r>
              <a:rPr lang="en-US" sz="1800" b="1" dirty="0" smtClean="0"/>
              <a:t>Gender and Specialization:</a:t>
            </a:r>
          </a:p>
          <a:p>
            <a:pPr algn="just">
              <a:buNone/>
            </a:pPr>
            <a:r>
              <a:rPr lang="en-US" sz="1800" dirty="0" smtClean="0"/>
              <a:t>No significant relationship (p-value: 0.423) between gender and specialization preferences, indicating parity in choices.</a:t>
            </a:r>
          </a:p>
          <a:p>
            <a:pPr algn="just">
              <a:buFont typeface="Wingdings" pitchFamily="2" charset="2"/>
              <a:buChar char="v"/>
            </a:pPr>
            <a:r>
              <a:rPr lang="en-US" sz="1800" b="1" dirty="0" smtClean="0"/>
              <a:t>Earnings Variability:</a:t>
            </a:r>
          </a:p>
          <a:p>
            <a:pPr algn="just">
              <a:buNone/>
            </a:pPr>
            <a:r>
              <a:rPr lang="en-US" sz="1800" dirty="0" smtClean="0"/>
              <a:t>Outliers in salary data suggest certain roles command significantly higher pay.</a:t>
            </a:r>
          </a:p>
          <a:p>
            <a:pPr algn="just">
              <a:buFont typeface="Wingdings" pitchFamily="2" charset="2"/>
              <a:buChar char="v"/>
            </a:pPr>
            <a:r>
              <a:rPr lang="en-US" sz="1800" b="1" dirty="0" smtClean="0"/>
              <a:t>Insights for Stakeholders</a:t>
            </a:r>
            <a:r>
              <a:rPr lang="en-US" sz="1800" dirty="0" smtClean="0"/>
              <a:t>:</a:t>
            </a:r>
          </a:p>
          <a:p>
            <a:pPr algn="just">
              <a:buNone/>
            </a:pPr>
            <a:r>
              <a:rPr lang="en-US" sz="1800" dirty="0" smtClean="0"/>
              <a:t>Findings provide valuable benchmarks for recruiters and educational institutions to align curricula with industry demands.</a:t>
            </a:r>
          </a:p>
          <a:p>
            <a:pPr algn="just">
              <a:buFont typeface="Wingdings" pitchFamily="2" charset="2"/>
              <a:buChar char="v"/>
            </a:pPr>
            <a:r>
              <a:rPr lang="en-US" sz="1800" b="1" dirty="0" smtClean="0"/>
              <a:t>Future Research:</a:t>
            </a:r>
          </a:p>
          <a:p>
            <a:pPr algn="just">
              <a:buNone/>
            </a:pPr>
            <a:r>
              <a:rPr lang="en-US" sz="1800" dirty="0" smtClean="0"/>
              <a:t>Further studies could explore additional factors like work experience and geographic location affecting salary.</a:t>
            </a:r>
          </a:p>
          <a:p>
            <a:pPr algn="just">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118828" cy="4093388"/>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800"/>
              <a:buFont typeface="Wingdings" pitchFamily="2" charset="2"/>
              <a:buChar char="Ø"/>
            </a:pPr>
            <a:r>
              <a:rPr lang="en-US" sz="2000" dirty="0" smtClean="0">
                <a:latin typeface="Calibri" pitchFamily="34" charset="0"/>
                <a:ea typeface="Calibri" pitchFamily="34" charset="0"/>
                <a:cs typeface="Calibri" pitchFamily="34" charset="0"/>
              </a:rPr>
              <a:t>Hi there!!  Myself </a:t>
            </a:r>
            <a:r>
              <a:rPr lang="en-US" sz="2000" b="1" dirty="0" smtClean="0">
                <a:latin typeface="Calibri" pitchFamily="34" charset="0"/>
                <a:ea typeface="Calibri" pitchFamily="34" charset="0"/>
                <a:cs typeface="Calibri" pitchFamily="34" charset="0"/>
              </a:rPr>
              <a:t>MADUGULA SUDHEER(IN9240750) </a:t>
            </a:r>
            <a:r>
              <a:rPr lang="en-US" sz="2000" dirty="0" smtClean="0">
                <a:latin typeface="Calibri" pitchFamily="34" charset="0"/>
                <a:ea typeface="Calibri" pitchFamily="34" charset="0"/>
                <a:cs typeface="Calibri" pitchFamily="34" charset="0"/>
              </a:rPr>
              <a:t>I am a Recent  </a:t>
            </a:r>
            <a:r>
              <a:rPr lang="en-US" sz="2000" dirty="0" err="1" smtClean="0">
                <a:latin typeface="Calibri" pitchFamily="34" charset="0"/>
                <a:ea typeface="Calibri" pitchFamily="34" charset="0"/>
                <a:cs typeface="Calibri" pitchFamily="34" charset="0"/>
              </a:rPr>
              <a:t>B.Tech</a:t>
            </a:r>
            <a:r>
              <a:rPr lang="en-US" sz="2000" dirty="0" smtClean="0">
                <a:latin typeface="Calibri" pitchFamily="34" charset="0"/>
                <a:ea typeface="Calibri" pitchFamily="34" charset="0"/>
                <a:cs typeface="Calibri" pitchFamily="34" charset="0"/>
              </a:rPr>
              <a:t>  Graduate in Computer Science from </a:t>
            </a:r>
            <a:r>
              <a:rPr lang="en-US" sz="2000" dirty="0" err="1" smtClean="0">
                <a:latin typeface="Calibri" pitchFamily="34" charset="0"/>
                <a:ea typeface="Calibri" pitchFamily="34" charset="0"/>
                <a:cs typeface="Calibri" pitchFamily="34" charset="0"/>
              </a:rPr>
              <a:t>Malla</a:t>
            </a:r>
            <a:r>
              <a:rPr lang="en-US" sz="2000" dirty="0" smtClean="0">
                <a:latin typeface="Calibri" pitchFamily="34" charset="0"/>
                <a:ea typeface="Calibri" pitchFamily="34" charset="0"/>
                <a:cs typeface="Calibri" pitchFamily="34" charset="0"/>
              </a:rPr>
              <a:t> Reddy College of Engineering and Technology, Hyderabad</a:t>
            </a:r>
          </a:p>
          <a:p>
            <a:pPr marL="285750" indent="-285750">
              <a:buClr>
                <a:schemeClr val="dk1"/>
              </a:buClr>
              <a:buSzPts val="1800"/>
              <a:buFont typeface="Wingdings" pitchFamily="2" charset="2"/>
              <a:buChar char="Ø"/>
            </a:pPr>
            <a:r>
              <a:rPr lang="en-US" sz="2000" dirty="0" smtClean="0">
                <a:solidFill>
                  <a:schemeClr val="dk1"/>
                </a:solidFill>
                <a:latin typeface="Calibri" pitchFamily="34" charset="0"/>
                <a:ea typeface="Calibri" pitchFamily="34" charset="0"/>
                <a:cs typeface="Calibri" pitchFamily="34" charset="0"/>
                <a:sym typeface="Calibri"/>
              </a:rPr>
              <a:t>I want to learn Data Science because it combines my interest in problem-solving with the ability to derive meaningful insights from data. With my background in programming and engineering, I'm particularly drawn to the application of machine learning and analytics to solve real-world problems, helping organizations make data-driven decisions.</a:t>
            </a:r>
            <a:endParaRPr sz="2000" i="0" u="none" strike="noStrike" cap="none" dirty="0">
              <a:solidFill>
                <a:schemeClr val="dk1"/>
              </a:solidFill>
              <a:latin typeface="Calibri" pitchFamily="34" charset="0"/>
              <a:ea typeface="Calibri" pitchFamily="34" charset="0"/>
              <a:cs typeface="Calibri" pitchFamily="34" charset="0"/>
              <a:sym typeface="Calibri"/>
            </a:endParaRPr>
          </a:p>
          <a:p>
            <a:pPr marL="285750" indent="-285750">
              <a:buClr>
                <a:schemeClr val="dk1"/>
              </a:buClr>
              <a:buSzPts val="1800"/>
              <a:buFont typeface="Wingdings" pitchFamily="2" charset="2"/>
              <a:buChar char="Ø"/>
            </a:pPr>
            <a:r>
              <a:rPr lang="en-US" sz="2000" dirty="0" smtClean="0">
                <a:solidFill>
                  <a:schemeClr val="dk1"/>
                </a:solidFill>
                <a:latin typeface="Calibri" pitchFamily="34" charset="0"/>
                <a:ea typeface="Calibri" pitchFamily="34" charset="0"/>
                <a:cs typeface="Calibri" pitchFamily="34" charset="0"/>
                <a:sym typeface="Calibri"/>
              </a:rPr>
              <a:t>Fresher with hands-on experience in Python and data analysis tools like </a:t>
            </a:r>
            <a:r>
              <a:rPr lang="en-US" sz="2000" dirty="0" err="1" smtClean="0">
                <a:solidFill>
                  <a:schemeClr val="dk1"/>
                </a:solidFill>
                <a:latin typeface="Calibri" pitchFamily="34" charset="0"/>
                <a:ea typeface="Calibri" pitchFamily="34" charset="0"/>
                <a:cs typeface="Calibri" pitchFamily="34" charset="0"/>
                <a:sym typeface="Calibri"/>
              </a:rPr>
              <a:t>NumPy</a:t>
            </a:r>
            <a:r>
              <a:rPr lang="en-US" sz="2000" dirty="0" smtClean="0">
                <a:solidFill>
                  <a:schemeClr val="dk1"/>
                </a:solidFill>
                <a:latin typeface="Calibri" pitchFamily="34" charset="0"/>
                <a:ea typeface="Calibri" pitchFamily="34" charset="0"/>
                <a:cs typeface="Calibri" pitchFamily="34" charset="0"/>
                <a:sym typeface="Calibri"/>
              </a:rPr>
              <a:t>, pandas, </a:t>
            </a:r>
            <a:r>
              <a:rPr lang="en-US" sz="2000" dirty="0" err="1" smtClean="0">
                <a:solidFill>
                  <a:schemeClr val="dk1"/>
                </a:solidFill>
                <a:latin typeface="Calibri" pitchFamily="34" charset="0"/>
                <a:ea typeface="Calibri" pitchFamily="34" charset="0"/>
                <a:cs typeface="Calibri" pitchFamily="34" charset="0"/>
                <a:sym typeface="Calibri"/>
              </a:rPr>
              <a:t>Matplotlib</a:t>
            </a:r>
            <a:r>
              <a:rPr lang="en-US" sz="2000" dirty="0" smtClean="0">
                <a:solidFill>
                  <a:schemeClr val="dk1"/>
                </a:solidFill>
                <a:latin typeface="Calibri" pitchFamily="34" charset="0"/>
                <a:ea typeface="Calibri" pitchFamily="34" charset="0"/>
                <a:cs typeface="Calibri" pitchFamily="34" charset="0"/>
                <a:sym typeface="Calibri"/>
              </a:rPr>
              <a:t>, and </a:t>
            </a:r>
            <a:r>
              <a:rPr lang="en-US" sz="2000" dirty="0" err="1" smtClean="0">
                <a:solidFill>
                  <a:schemeClr val="dk1"/>
                </a:solidFill>
                <a:latin typeface="Calibri" pitchFamily="34" charset="0"/>
                <a:ea typeface="Calibri" pitchFamily="34" charset="0"/>
                <a:cs typeface="Calibri" pitchFamily="34" charset="0"/>
                <a:sym typeface="Calibri"/>
              </a:rPr>
              <a:t>Seaborn</a:t>
            </a:r>
            <a:r>
              <a:rPr lang="en-US" sz="2000" dirty="0" smtClean="0">
                <a:solidFill>
                  <a:schemeClr val="dk1"/>
                </a:solidFill>
                <a:latin typeface="Calibri" pitchFamily="34" charset="0"/>
                <a:ea typeface="Calibri" pitchFamily="34" charset="0"/>
                <a:cs typeface="Calibri" pitchFamily="34" charset="0"/>
                <a:sym typeface="Calibri"/>
              </a:rPr>
              <a:t> through projects and internships.</a:t>
            </a:r>
            <a:endParaRPr sz="2000" i="0" u="none" strike="noStrike" cap="none" dirty="0">
              <a:solidFill>
                <a:schemeClr val="dk1"/>
              </a:solidFill>
              <a:latin typeface="Calibri" pitchFamily="34" charset="0"/>
              <a:ea typeface="Calibri" pitchFamily="34" charset="0"/>
              <a:cs typeface="Calibri" pitchFamily="34" charset="0"/>
              <a:sym typeface="Calibri"/>
            </a:endParaRPr>
          </a:p>
          <a:p>
            <a:pPr marL="285750" indent="-285750">
              <a:buClr>
                <a:schemeClr val="dk1"/>
              </a:buClr>
              <a:buSzPts val="1800"/>
              <a:buFont typeface="Wingdings" pitchFamily="2" charset="2"/>
              <a:buChar char="Ø"/>
            </a:pPr>
            <a:r>
              <a:rPr lang="en-US" sz="2000" dirty="0" smtClean="0">
                <a:solidFill>
                  <a:schemeClr val="dk1"/>
                </a:solidFill>
                <a:latin typeface="Calibri" pitchFamily="34" charset="0"/>
                <a:ea typeface="Calibri" pitchFamily="34" charset="0"/>
                <a:cs typeface="Calibri" pitchFamily="34" charset="0"/>
                <a:sym typeface="Calibri"/>
              </a:rPr>
              <a:t>Feel free to reach out! You can do so by following the below links:</a:t>
            </a:r>
          </a:p>
          <a:p>
            <a:pPr marL="285750" indent="-285750">
              <a:buClr>
                <a:schemeClr val="dk1"/>
              </a:buClr>
              <a:buSzPts val="1800"/>
            </a:pPr>
            <a:r>
              <a:rPr lang="en-US" sz="2000" dirty="0" smtClean="0">
                <a:solidFill>
                  <a:schemeClr val="dk1"/>
                </a:solidFill>
                <a:latin typeface="Calibri" pitchFamily="34" charset="0"/>
                <a:ea typeface="Calibri" pitchFamily="34" charset="0"/>
                <a:cs typeface="Calibri" pitchFamily="34" charset="0"/>
                <a:sym typeface="Calibri"/>
              </a:rPr>
              <a:t>		</a:t>
            </a:r>
          </a:p>
          <a:p>
            <a:pPr marL="285750" indent="-285750">
              <a:buClr>
                <a:schemeClr val="dk1"/>
              </a:buClr>
              <a:buSzPts val="1800"/>
              <a:buFont typeface="Arial" pitchFamily="34" charset="0"/>
              <a:buChar char="•"/>
            </a:pPr>
            <a:r>
              <a:rPr lang="en-US" sz="2000" dirty="0" smtClean="0">
                <a:solidFill>
                  <a:schemeClr val="dk1"/>
                </a:solidFill>
                <a:latin typeface="Calibri" pitchFamily="34" charset="0"/>
                <a:ea typeface="Calibri" pitchFamily="34" charset="0"/>
                <a:cs typeface="Calibri" pitchFamily="34" charset="0"/>
                <a:sym typeface="Calibri"/>
              </a:rPr>
              <a:t>LinkedIn -  </a:t>
            </a:r>
            <a:r>
              <a:rPr lang="en-US" sz="2000" dirty="0" smtClean="0">
                <a:solidFill>
                  <a:schemeClr val="dk1"/>
                </a:solidFill>
                <a:latin typeface="Calibri" pitchFamily="34" charset="0"/>
                <a:ea typeface="Calibri" pitchFamily="34" charset="0"/>
                <a:cs typeface="Calibri" pitchFamily="34" charset="0"/>
                <a:sym typeface="Calibri"/>
                <a:hlinkClick r:id="rId3"/>
              </a:rPr>
              <a:t>https://www.linkedin.com/in/sudheermadugula/</a:t>
            </a:r>
            <a:endParaRPr lang="en-US" sz="2000" dirty="0" smtClean="0">
              <a:solidFill>
                <a:schemeClr val="dk1"/>
              </a:solidFill>
              <a:latin typeface="Calibri" pitchFamily="34" charset="0"/>
              <a:ea typeface="Calibri" pitchFamily="34" charset="0"/>
              <a:cs typeface="Calibri" pitchFamily="34" charset="0"/>
              <a:sym typeface="Calibri"/>
            </a:endParaRPr>
          </a:p>
          <a:p>
            <a:pPr marL="285750" lvl="2" indent="-285750">
              <a:buClr>
                <a:schemeClr val="dk1"/>
              </a:buClr>
              <a:buSzPts val="1800"/>
              <a:buFont typeface="Arial" pitchFamily="34" charset="0"/>
              <a:buChar char="•"/>
            </a:pPr>
            <a:r>
              <a:rPr lang="en-US" sz="2000" dirty="0" err="1" smtClean="0">
                <a:solidFill>
                  <a:schemeClr val="dk1"/>
                </a:solidFill>
                <a:latin typeface="Calibri" pitchFamily="34" charset="0"/>
                <a:ea typeface="Calibri" pitchFamily="34" charset="0"/>
                <a:cs typeface="Calibri" pitchFamily="34" charset="0"/>
                <a:sym typeface="Calibri"/>
              </a:rPr>
              <a:t>GitHub</a:t>
            </a:r>
            <a:r>
              <a:rPr lang="en-US" sz="2000" dirty="0" smtClean="0">
                <a:solidFill>
                  <a:schemeClr val="dk1"/>
                </a:solidFill>
                <a:latin typeface="Calibri" pitchFamily="34" charset="0"/>
                <a:ea typeface="Calibri" pitchFamily="34" charset="0"/>
                <a:cs typeface="Calibri" pitchFamily="34" charset="0"/>
                <a:sym typeface="Calibri"/>
              </a:rPr>
              <a:t>   -  </a:t>
            </a:r>
            <a:r>
              <a:rPr lang="en-US" sz="2000" dirty="0" smtClean="0">
                <a:solidFill>
                  <a:schemeClr val="dk1"/>
                </a:solidFill>
                <a:latin typeface="Calibri" pitchFamily="34" charset="0"/>
                <a:ea typeface="Calibri" pitchFamily="34" charset="0"/>
                <a:cs typeface="Calibri" pitchFamily="34" charset="0"/>
                <a:sym typeface="Calibri"/>
                <a:hlinkClick r:id="rId4"/>
              </a:rPr>
              <a:t>https://github.com/sudheerm18</a:t>
            </a:r>
            <a:endParaRPr lang="en-US" sz="2000" dirty="0" smtClean="0">
              <a:solidFill>
                <a:schemeClr val="dk1"/>
              </a:solidFill>
              <a:latin typeface="Calibri" pitchFamily="34" charset="0"/>
              <a:ea typeface="Calibri" pitchFamily="34" charset="0"/>
              <a:cs typeface="Calibri" pitchFamily="34" charset="0"/>
              <a:sym typeface="Calibri"/>
            </a:endParaRPr>
          </a:p>
          <a:p>
            <a:pPr marL="285750" indent="-285750">
              <a:buClr>
                <a:schemeClr val="dk1"/>
              </a:buClr>
              <a:buSzPts val="1800"/>
            </a:pPr>
            <a:r>
              <a:rPr lang="en-US" sz="2000" dirty="0" smtClean="0">
                <a:solidFill>
                  <a:schemeClr val="dk1"/>
                </a:solidFill>
                <a:latin typeface="Calibri" pitchFamily="34" charset="0"/>
                <a:ea typeface="Calibri" pitchFamily="34" charset="0"/>
                <a:cs typeface="Calibri" pitchFamily="34" charset="0"/>
                <a:sym typeface="Calibri"/>
              </a:rPr>
              <a:t>	</a:t>
            </a:r>
            <a:endParaRPr sz="2000" dirty="0">
              <a:solidFill>
                <a:schemeClr val="dk1"/>
              </a:solidFill>
              <a:latin typeface="Calibri" pitchFamily="34" charset="0"/>
              <a:ea typeface="Calibri" pitchFamily="34" charset="0"/>
              <a:cs typeface="Calibri"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16632"/>
            <a:ext cx="10515600" cy="1325563"/>
          </a:xfrm>
        </p:spPr>
        <p:txBody>
          <a:bodyPr>
            <a:normAutofit/>
          </a:bodyPr>
          <a:lstStyle/>
          <a:p>
            <a:r>
              <a:rPr lang="en-US" sz="3600" b="1" dirty="0" smtClean="0">
                <a:solidFill>
                  <a:srgbClr val="FF0000"/>
                </a:solidFill>
              </a:rPr>
              <a:t>Business Problem and Use Case-</a:t>
            </a:r>
            <a:endParaRPr lang="en-US" sz="3600" b="1" dirty="0">
              <a:solidFill>
                <a:srgbClr val="FF0000"/>
              </a:solidFill>
            </a:endParaRPr>
          </a:p>
        </p:txBody>
      </p:sp>
      <p:sp>
        <p:nvSpPr>
          <p:cNvPr id="3" name="Text Placeholder 2"/>
          <p:cNvSpPr>
            <a:spLocks noGrp="1"/>
          </p:cNvSpPr>
          <p:nvPr>
            <p:ph type="body" idx="1"/>
          </p:nvPr>
        </p:nvSpPr>
        <p:spPr>
          <a:xfrm>
            <a:off x="479376" y="1124744"/>
            <a:ext cx="10945216" cy="5040560"/>
          </a:xfrm>
        </p:spPr>
        <p:txBody>
          <a:bodyPr>
            <a:noAutofit/>
          </a:bodyPr>
          <a:lstStyle/>
          <a:p>
            <a:pPr algn="just">
              <a:lnSpc>
                <a:spcPct val="100000"/>
              </a:lnSpc>
              <a:buNone/>
            </a:pPr>
            <a:r>
              <a:rPr lang="en-US" sz="1900" b="1" dirty="0" smtClean="0"/>
              <a:t>Business Problem:</a:t>
            </a:r>
          </a:p>
          <a:p>
            <a:pPr algn="just">
              <a:lnSpc>
                <a:spcPct val="100000"/>
              </a:lnSpc>
              <a:buNone/>
            </a:pPr>
            <a:r>
              <a:rPr lang="en-US" sz="1900" b="1" dirty="0" smtClean="0"/>
              <a:t>Context: </a:t>
            </a:r>
            <a:r>
              <a:rPr lang="en-US" sz="1900" dirty="0" smtClean="0"/>
              <a:t>The recruitment landscape is competitive, and organizations rely on academic metrics </a:t>
            </a:r>
            <a:r>
              <a:rPr lang="en-US" sz="1900" dirty="0" smtClean="0"/>
              <a:t>to evaluate </a:t>
            </a:r>
            <a:r>
              <a:rPr lang="en-US" sz="1900" dirty="0" smtClean="0"/>
              <a:t>candidates.</a:t>
            </a:r>
          </a:p>
          <a:p>
            <a:pPr algn="just">
              <a:lnSpc>
                <a:spcPct val="100000"/>
              </a:lnSpc>
              <a:buNone/>
            </a:pPr>
            <a:r>
              <a:rPr lang="en-US" sz="1900" b="1" dirty="0" smtClean="0"/>
              <a:t>Challenge: </a:t>
            </a:r>
            <a:r>
              <a:rPr lang="en-US" sz="1900" dirty="0" smtClean="0"/>
              <a:t>Fresh graduates struggle to secure jobs, with a lack of clarity on the relationship </a:t>
            </a:r>
            <a:r>
              <a:rPr lang="en-US" sz="1900" dirty="0" smtClean="0"/>
              <a:t>between academic performance    (AMCAT </a:t>
            </a:r>
            <a:r>
              <a:rPr lang="en-US" sz="1900" dirty="0" smtClean="0"/>
              <a:t>scores) and salary outcomes</a:t>
            </a:r>
            <a:r>
              <a:rPr lang="en-US" sz="1900" dirty="0" smtClean="0"/>
              <a:t>.</a:t>
            </a:r>
            <a:endParaRPr lang="en-US" sz="1900" dirty="0" smtClean="0"/>
          </a:p>
          <a:p>
            <a:pPr algn="just">
              <a:lnSpc>
                <a:spcPct val="100000"/>
              </a:lnSpc>
              <a:buNone/>
            </a:pPr>
            <a:r>
              <a:rPr lang="en-US" sz="1900" b="1" dirty="0" smtClean="0"/>
              <a:t>Objective:</a:t>
            </a:r>
          </a:p>
          <a:p>
            <a:pPr algn="just">
              <a:lnSpc>
                <a:spcPct val="100000"/>
              </a:lnSpc>
              <a:buNone/>
            </a:pPr>
            <a:r>
              <a:rPr lang="en-US" sz="1900" b="1" dirty="0" smtClean="0"/>
              <a:t>	</a:t>
            </a:r>
            <a:r>
              <a:rPr lang="en-US" sz="1900" b="1" dirty="0" smtClean="0"/>
              <a:t>   </a:t>
            </a:r>
            <a:r>
              <a:rPr lang="en-US" sz="1900" dirty="0" smtClean="0"/>
              <a:t>Data-Driven </a:t>
            </a:r>
            <a:r>
              <a:rPr lang="en-US" sz="1900" dirty="0" smtClean="0"/>
              <a:t>Decisions: Inform hiring practices and salary negotiations through analysis of the AMCAT dataset.</a:t>
            </a:r>
          </a:p>
          <a:p>
            <a:pPr lvl="1" algn="just">
              <a:lnSpc>
                <a:spcPct val="100000"/>
              </a:lnSpc>
              <a:buNone/>
            </a:pPr>
            <a:r>
              <a:rPr lang="en-US" sz="1900" dirty="0" smtClean="0"/>
              <a:t>Identifying Trends: Uncover trends to improve recruitment strategies regarding specialization and expected salaries.</a:t>
            </a:r>
          </a:p>
          <a:p>
            <a:pPr algn="just">
              <a:lnSpc>
                <a:spcPct val="100000"/>
              </a:lnSpc>
              <a:buNone/>
            </a:pPr>
            <a:r>
              <a:rPr lang="en-US" sz="1900" b="1" dirty="0" smtClean="0"/>
              <a:t>Industry Relevance:</a:t>
            </a:r>
          </a:p>
          <a:p>
            <a:pPr lvl="1" algn="just">
              <a:lnSpc>
                <a:spcPct val="100000"/>
              </a:lnSpc>
              <a:buNone/>
            </a:pPr>
            <a:r>
              <a:rPr lang="en-US" sz="1900" dirty="0" smtClean="0"/>
              <a:t>Tech Industry Focus: Understanding salary influences is crucial for candidates and employers in fast-growing fields.</a:t>
            </a:r>
          </a:p>
          <a:p>
            <a:pPr lvl="1" algn="just">
              <a:lnSpc>
                <a:spcPct val="100000"/>
              </a:lnSpc>
              <a:buNone/>
            </a:pPr>
            <a:r>
              <a:rPr lang="en-US" sz="1900" dirty="0" smtClean="0"/>
              <a:t>Regional Insights: Analyze how geographical factors impact salary outcomes.</a:t>
            </a:r>
          </a:p>
          <a:p>
            <a:pPr algn="just">
              <a:lnSpc>
                <a:spcPct val="100000"/>
              </a:lnSpc>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Objective of the </a:t>
            </a:r>
            <a:r>
              <a:rPr lang="en-US" sz="3600" b="1" dirty="0" smtClean="0">
                <a:solidFill>
                  <a:srgbClr val="FF0000"/>
                </a:solidFill>
              </a:rPr>
              <a:t>Project-</a:t>
            </a:r>
            <a:endParaRPr lang="en-US" sz="3600" b="1" dirty="0">
              <a:solidFill>
                <a:srgbClr val="FF0000"/>
              </a:solidFill>
            </a:endParaRPr>
          </a:p>
        </p:txBody>
      </p:sp>
      <p:sp>
        <p:nvSpPr>
          <p:cNvPr id="3" name="Text Placeholder 2"/>
          <p:cNvSpPr>
            <a:spLocks noGrp="1"/>
          </p:cNvSpPr>
          <p:nvPr>
            <p:ph type="body" idx="1"/>
          </p:nvPr>
        </p:nvSpPr>
        <p:spPr>
          <a:xfrm>
            <a:off x="623392" y="1268760"/>
            <a:ext cx="11017224" cy="4896544"/>
          </a:xfrm>
        </p:spPr>
        <p:txBody>
          <a:bodyPr>
            <a:normAutofit fontScale="92500" lnSpcReduction="10000"/>
          </a:bodyPr>
          <a:lstStyle/>
          <a:p>
            <a:pPr>
              <a:buNone/>
            </a:pPr>
            <a:r>
              <a:rPr lang="en-US" sz="2000" b="1" dirty="0" smtClean="0"/>
              <a:t>Analyze Salary Trends:</a:t>
            </a:r>
          </a:p>
          <a:p>
            <a:pPr>
              <a:buNone/>
            </a:pPr>
            <a:r>
              <a:rPr lang="en-US" sz="2000" dirty="0" smtClean="0"/>
              <a:t>Investigate how academic performance, specifically AMCAT scores, affects salary outcomes for </a:t>
            </a:r>
            <a:r>
              <a:rPr lang="en-US" sz="2000" dirty="0" smtClean="0"/>
              <a:t>fresh</a:t>
            </a:r>
          </a:p>
          <a:p>
            <a:pPr>
              <a:buNone/>
            </a:pPr>
            <a:r>
              <a:rPr lang="en-US" sz="2000" dirty="0" smtClean="0"/>
              <a:t>graduates</a:t>
            </a:r>
            <a:r>
              <a:rPr lang="en-US" sz="2000" dirty="0" smtClean="0"/>
              <a:t>.</a:t>
            </a:r>
          </a:p>
          <a:p>
            <a:pPr>
              <a:buNone/>
            </a:pPr>
            <a:r>
              <a:rPr lang="en-US" sz="2000" b="1" dirty="0" smtClean="0"/>
              <a:t>Identify Relationships:</a:t>
            </a:r>
          </a:p>
          <a:p>
            <a:pPr>
              <a:buNone/>
            </a:pPr>
            <a:r>
              <a:rPr lang="en-US" sz="2000" dirty="0" smtClean="0"/>
              <a:t>Explore correlations between various factors such as specialization, college tier, and gender, and </a:t>
            </a:r>
            <a:r>
              <a:rPr lang="en-US" sz="2000" dirty="0" smtClean="0"/>
              <a:t>how</a:t>
            </a:r>
          </a:p>
          <a:p>
            <a:pPr>
              <a:buNone/>
            </a:pPr>
            <a:r>
              <a:rPr lang="en-US" sz="2000" dirty="0" smtClean="0"/>
              <a:t>they </a:t>
            </a:r>
            <a:r>
              <a:rPr lang="en-US" sz="2000" dirty="0" smtClean="0"/>
              <a:t>influence salary expectations.</a:t>
            </a:r>
          </a:p>
          <a:p>
            <a:pPr>
              <a:buNone/>
            </a:pPr>
            <a:r>
              <a:rPr lang="en-US" sz="2000" b="1" dirty="0" smtClean="0"/>
              <a:t>Validate Claims:</a:t>
            </a:r>
          </a:p>
          <a:p>
            <a:pPr>
              <a:buNone/>
            </a:pPr>
            <a:r>
              <a:rPr lang="en-US" sz="2000" dirty="0" smtClean="0"/>
              <a:t>Assess the claim regarding salary expectations for Computer Science graduates as stated in the </a:t>
            </a:r>
            <a:r>
              <a:rPr lang="en-US" sz="2000" dirty="0" smtClean="0"/>
              <a:t>Times</a:t>
            </a:r>
          </a:p>
          <a:p>
            <a:pPr>
              <a:buNone/>
            </a:pPr>
            <a:r>
              <a:rPr lang="en-US" sz="2000" dirty="0" smtClean="0"/>
              <a:t>of </a:t>
            </a:r>
            <a:r>
              <a:rPr lang="en-US" sz="2000" dirty="0" smtClean="0"/>
              <a:t>India article.</a:t>
            </a:r>
          </a:p>
          <a:p>
            <a:pPr>
              <a:buNone/>
            </a:pPr>
            <a:r>
              <a:rPr lang="en-US" sz="2000" dirty="0" smtClean="0"/>
              <a:t>Determine whether graduates in technical roles meet the expected salary range of 2.5-3 </a:t>
            </a:r>
            <a:r>
              <a:rPr lang="en-US" sz="2000" dirty="0" err="1" smtClean="0"/>
              <a:t>lakhs</a:t>
            </a:r>
            <a:r>
              <a:rPr lang="en-US" sz="2000" dirty="0" smtClean="0"/>
              <a:t>.</a:t>
            </a:r>
          </a:p>
          <a:p>
            <a:pPr>
              <a:buNone/>
            </a:pPr>
            <a:r>
              <a:rPr lang="en-US" sz="2000" b="1" dirty="0" smtClean="0"/>
              <a:t>Provide Insights:</a:t>
            </a:r>
          </a:p>
          <a:p>
            <a:pPr>
              <a:buNone/>
            </a:pPr>
            <a:r>
              <a:rPr lang="en-US" sz="2000" dirty="0" smtClean="0"/>
              <a:t>Offer data-driven insights to stakeholders, including recruiters and educational institutions, to </a:t>
            </a:r>
            <a:r>
              <a:rPr lang="en-US" sz="2000" dirty="0" smtClean="0"/>
              <a:t>inform</a:t>
            </a:r>
          </a:p>
          <a:p>
            <a:pPr>
              <a:buNone/>
            </a:pPr>
            <a:r>
              <a:rPr lang="en-US" sz="2000" dirty="0" smtClean="0"/>
              <a:t>hiring </a:t>
            </a:r>
            <a:r>
              <a:rPr lang="en-US" sz="2000" dirty="0" smtClean="0"/>
              <a:t>strategies and curriculum improvements.</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normAutofit/>
          </a:bodyPr>
          <a:lstStyle/>
          <a:p>
            <a:r>
              <a:rPr lang="en-US" sz="3200" b="1" dirty="0" smtClean="0">
                <a:solidFill>
                  <a:srgbClr val="FF0000"/>
                </a:solidFill>
              </a:rPr>
              <a:t>Summary of the </a:t>
            </a:r>
            <a:r>
              <a:rPr lang="en-US" sz="3200" b="1" dirty="0" smtClean="0">
                <a:solidFill>
                  <a:srgbClr val="FF0000"/>
                </a:solidFill>
              </a:rPr>
              <a:t>Dataset-</a:t>
            </a:r>
            <a:endParaRPr lang="en-US" sz="3200" b="1" dirty="0">
              <a:solidFill>
                <a:srgbClr val="FF0000"/>
              </a:solidFill>
            </a:endParaRPr>
          </a:p>
        </p:txBody>
      </p:sp>
      <p:sp>
        <p:nvSpPr>
          <p:cNvPr id="3" name="Text Placeholder 2"/>
          <p:cNvSpPr>
            <a:spLocks noGrp="1"/>
          </p:cNvSpPr>
          <p:nvPr>
            <p:ph type="body" idx="1"/>
          </p:nvPr>
        </p:nvSpPr>
        <p:spPr>
          <a:xfrm>
            <a:off x="695400" y="1268760"/>
            <a:ext cx="10515600" cy="3240360"/>
          </a:xfrm>
        </p:spPr>
        <p:txBody>
          <a:bodyPr>
            <a:normAutofit/>
          </a:bodyPr>
          <a:lstStyle/>
          <a:p>
            <a:pPr>
              <a:buFont typeface="Wingdings" pitchFamily="2" charset="2"/>
              <a:buChar char="Ø"/>
            </a:pPr>
            <a:r>
              <a:rPr lang="en-US" sz="2000" dirty="0" smtClean="0"/>
              <a:t>There are </a:t>
            </a:r>
            <a:r>
              <a:rPr lang="en-US" sz="2000" u="sng" dirty="0" smtClean="0"/>
              <a:t>38 columns </a:t>
            </a:r>
            <a:r>
              <a:rPr lang="en-US" sz="2000" dirty="0" smtClean="0"/>
              <a:t>in total that are used to find the individual impacts on salary</a:t>
            </a:r>
            <a:r>
              <a:rPr lang="en-US" sz="2000" dirty="0" smtClean="0"/>
              <a:t>.</a:t>
            </a:r>
          </a:p>
          <a:p>
            <a:pPr>
              <a:buFont typeface="Wingdings" pitchFamily="2" charset="2"/>
              <a:buChar char="Ø"/>
            </a:pPr>
            <a:r>
              <a:rPr lang="en-US" sz="2000" dirty="0" smtClean="0"/>
              <a:t> Out </a:t>
            </a:r>
            <a:r>
              <a:rPr lang="en-US" sz="2000" dirty="0" smtClean="0"/>
              <a:t>of 38 columns, there are </a:t>
            </a:r>
            <a:r>
              <a:rPr lang="en-US" sz="2000" u="sng" dirty="0" smtClean="0"/>
              <a:t>29 numerical columns </a:t>
            </a:r>
            <a:r>
              <a:rPr lang="en-US" sz="2000" dirty="0" smtClean="0"/>
              <a:t>and </a:t>
            </a:r>
            <a:r>
              <a:rPr lang="en-US" sz="2000" u="sng" dirty="0" smtClean="0"/>
              <a:t>9 categorical columns. </a:t>
            </a:r>
            <a:endParaRPr lang="en-US" sz="2000" u="sng" dirty="0" smtClean="0"/>
          </a:p>
          <a:p>
            <a:pPr>
              <a:buFont typeface="Wingdings" pitchFamily="2" charset="2"/>
              <a:buChar char="Ø"/>
            </a:pPr>
            <a:r>
              <a:rPr lang="en-US" sz="2000" dirty="0" smtClean="0"/>
              <a:t>With </a:t>
            </a:r>
            <a:r>
              <a:rPr lang="en-US" sz="2000" u="sng" dirty="0" smtClean="0"/>
              <a:t>3998 </a:t>
            </a:r>
            <a:r>
              <a:rPr lang="en-US" sz="2000" u="sng" dirty="0" smtClean="0"/>
              <a:t>Data points </a:t>
            </a:r>
            <a:r>
              <a:rPr lang="en-US" sz="2000" dirty="0" smtClean="0"/>
              <a:t>that make our analysis to the optimal insights with all the </a:t>
            </a:r>
            <a:r>
              <a:rPr lang="en-US" sz="2000" dirty="0" smtClean="0"/>
              <a:t>necessary     </a:t>
            </a:r>
          </a:p>
          <a:p>
            <a:pPr>
              <a:buNone/>
            </a:pPr>
            <a:r>
              <a:rPr lang="en-US" sz="2000" dirty="0" smtClean="0"/>
              <a:t>	Information.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200" b="1" dirty="0" smtClean="0">
                <a:solidFill>
                  <a:srgbClr val="FF0000"/>
                </a:solidFill>
              </a:rPr>
              <a:t>Data Checks to Perform-</a:t>
            </a:r>
            <a:endParaRPr lang="en-US" sz="3200" b="1" dirty="0">
              <a:solidFill>
                <a:srgbClr val="FF0000"/>
              </a:solidFill>
            </a:endParaRPr>
          </a:p>
        </p:txBody>
      </p:sp>
      <p:sp>
        <p:nvSpPr>
          <p:cNvPr id="3" name="Text Placeholder 2"/>
          <p:cNvSpPr>
            <a:spLocks noGrp="1"/>
          </p:cNvSpPr>
          <p:nvPr>
            <p:ph type="body" idx="1"/>
          </p:nvPr>
        </p:nvSpPr>
        <p:spPr>
          <a:xfrm>
            <a:off x="767408" y="1484784"/>
            <a:ext cx="10515600" cy="4351338"/>
          </a:xfrm>
        </p:spPr>
        <p:txBody>
          <a:bodyPr>
            <a:normAutofit/>
          </a:bodyPr>
          <a:lstStyle/>
          <a:p>
            <a:pPr>
              <a:buFont typeface="Wingdings" pitchFamily="2" charset="2"/>
              <a:buChar char="q"/>
            </a:pPr>
            <a:r>
              <a:rPr lang="en-US" sz="2000" dirty="0" smtClean="0"/>
              <a:t>Check </a:t>
            </a:r>
            <a:r>
              <a:rPr lang="en-US" sz="2000" dirty="0" smtClean="0"/>
              <a:t>missing values, duplicated values and various different columns</a:t>
            </a:r>
            <a:r>
              <a:rPr lang="en-US" sz="2000" dirty="0" smtClean="0"/>
              <a:t>.</a:t>
            </a:r>
          </a:p>
          <a:p>
            <a:pPr>
              <a:buFont typeface="Wingdings" pitchFamily="2" charset="2"/>
              <a:buChar char="q"/>
            </a:pPr>
            <a:r>
              <a:rPr lang="en-US" sz="2000" dirty="0" smtClean="0"/>
              <a:t> Check </a:t>
            </a:r>
            <a:r>
              <a:rPr lang="en-US" sz="2000" dirty="0" smtClean="0"/>
              <a:t>the </a:t>
            </a:r>
            <a:r>
              <a:rPr lang="en-US" sz="2000" dirty="0" smtClean="0"/>
              <a:t>data types </a:t>
            </a:r>
            <a:r>
              <a:rPr lang="en-US" sz="2000" dirty="0" smtClean="0"/>
              <a:t>and also look at the unique number of columns. </a:t>
            </a:r>
            <a:endParaRPr lang="en-US" sz="2000" dirty="0" smtClean="0"/>
          </a:p>
          <a:p>
            <a:pPr>
              <a:buFont typeface="Wingdings" pitchFamily="2" charset="2"/>
              <a:buChar char="q"/>
            </a:pPr>
            <a:r>
              <a:rPr lang="en-US" sz="2000" dirty="0" smtClean="0"/>
              <a:t>Check </a:t>
            </a:r>
            <a:r>
              <a:rPr lang="en-US" sz="2000" dirty="0" smtClean="0"/>
              <a:t>statistics of data set </a:t>
            </a:r>
            <a:endParaRPr lang="en-US" sz="2000" dirty="0" smtClean="0"/>
          </a:p>
          <a:p>
            <a:pPr>
              <a:buFont typeface="Wingdings" pitchFamily="2" charset="2"/>
              <a:buChar char="q"/>
            </a:pPr>
            <a:r>
              <a:rPr lang="en-US" sz="2000" dirty="0" smtClean="0"/>
              <a:t>Check </a:t>
            </a:r>
            <a:r>
              <a:rPr lang="en-US" sz="2000" dirty="0" smtClean="0"/>
              <a:t>various categories present in the different categorical column. </a:t>
            </a:r>
            <a:endParaRPr lang="en-US" sz="2000" dirty="0" smtClean="0"/>
          </a:p>
          <a:p>
            <a:pPr>
              <a:buFont typeface="Wingdings" pitchFamily="2" charset="2"/>
              <a:buChar char="q"/>
            </a:pPr>
            <a:r>
              <a:rPr lang="en-US" sz="2000" dirty="0" smtClean="0"/>
              <a:t>Drop </a:t>
            </a:r>
            <a:r>
              <a:rPr lang="en-US" sz="2000" dirty="0" smtClean="0"/>
              <a:t>unnecessary columns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200" b="1" dirty="0" smtClean="0">
                <a:solidFill>
                  <a:srgbClr val="FF0000"/>
                </a:solidFill>
              </a:rPr>
              <a:t>UNIVARIATE ANALYSIS-</a:t>
            </a:r>
            <a:endParaRPr lang="en-US" sz="3200" b="1" dirty="0">
              <a:solidFill>
                <a:srgbClr val="FF0000"/>
              </a:solidFill>
            </a:endParaRPr>
          </a:p>
        </p:txBody>
      </p:sp>
      <p:sp>
        <p:nvSpPr>
          <p:cNvPr id="3" name="Text Placeholder 2"/>
          <p:cNvSpPr>
            <a:spLocks noGrp="1"/>
          </p:cNvSpPr>
          <p:nvPr>
            <p:ph type="body" idx="1"/>
          </p:nvPr>
        </p:nvSpPr>
        <p:spPr>
          <a:xfrm>
            <a:off x="551384" y="1124744"/>
            <a:ext cx="6552728" cy="4824536"/>
          </a:xfrm>
        </p:spPr>
        <p:txBody>
          <a:bodyPr>
            <a:normAutofit/>
          </a:bodyPr>
          <a:lstStyle/>
          <a:p>
            <a:pPr>
              <a:buNone/>
            </a:pPr>
            <a:r>
              <a:rPr lang="en-US" sz="1900" b="1" dirty="0" smtClean="0"/>
              <a:t>Distribution:</a:t>
            </a:r>
          </a:p>
          <a:p>
            <a:pPr lvl="1">
              <a:buNone/>
            </a:pPr>
            <a:r>
              <a:rPr lang="en-US" sz="1900" dirty="0" smtClean="0"/>
              <a:t>Right-Skewed: Most candidates earn lower salaries; few earn significantly higher.</a:t>
            </a:r>
          </a:p>
          <a:p>
            <a:pPr lvl="1">
              <a:buNone/>
            </a:pPr>
            <a:r>
              <a:rPr lang="en-US" sz="1900" dirty="0" smtClean="0"/>
              <a:t>KDE Plot: Confirms concentration in lower salary range.</a:t>
            </a:r>
          </a:p>
          <a:p>
            <a:pPr>
              <a:buNone/>
            </a:pPr>
            <a:r>
              <a:rPr lang="en-US" sz="1900" b="1" dirty="0" smtClean="0"/>
              <a:t>Outlier Detection:</a:t>
            </a:r>
          </a:p>
          <a:p>
            <a:pPr lvl="1">
              <a:buNone/>
            </a:pPr>
            <a:r>
              <a:rPr lang="en-US" sz="1900" dirty="0" smtClean="0"/>
              <a:t>Outliers: Several high-salary outliers indicate candidates in senior roles or high-paying industries.</a:t>
            </a:r>
          </a:p>
          <a:p>
            <a:pPr lvl="1">
              <a:buNone/>
            </a:pPr>
            <a:r>
              <a:rPr lang="en-US" sz="1900" dirty="0" smtClean="0"/>
              <a:t>Median Salary: Central value, with a narrow IQR suggesting most earn similar lower to mid-range salaries.</a:t>
            </a:r>
          </a:p>
          <a:p>
            <a:pPr>
              <a:buNone/>
            </a:pPr>
            <a:r>
              <a:rPr lang="en-US" sz="1900" b="1" dirty="0" smtClean="0"/>
              <a:t>Insights:</a:t>
            </a:r>
          </a:p>
          <a:p>
            <a:pPr lvl="1">
              <a:buNone/>
            </a:pPr>
            <a:r>
              <a:rPr lang="en-US" sz="1900" dirty="0" smtClean="0"/>
              <a:t>Majority earn lower salaries; only a few command much higher pay.</a:t>
            </a:r>
          </a:p>
          <a:p>
            <a:pPr lvl="1">
              <a:buNone/>
            </a:pPr>
            <a:r>
              <a:rPr lang="en-US" sz="1900" dirty="0" smtClean="0"/>
              <a:t>Outliers suggest specific roles or locations warrant further analysis.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7009349" y="1628800"/>
            <a:ext cx="4879769" cy="38884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7651"/>
          </a:xfrm>
        </p:spPr>
        <p:txBody>
          <a:bodyPr>
            <a:normAutofit/>
          </a:bodyPr>
          <a:lstStyle/>
          <a:p>
            <a:r>
              <a:rPr lang="en-US" sz="3200" b="1" dirty="0" smtClean="0">
                <a:solidFill>
                  <a:srgbClr val="FF0000"/>
                </a:solidFill>
              </a:rPr>
              <a:t>The PDF of 12</a:t>
            </a:r>
            <a:r>
              <a:rPr lang="en-US" sz="3200" b="1" baseline="30000" dirty="0" smtClean="0">
                <a:solidFill>
                  <a:srgbClr val="FF0000"/>
                </a:solidFill>
              </a:rPr>
              <a:t>TH</a:t>
            </a:r>
            <a:r>
              <a:rPr lang="en-US" sz="3200" b="1" dirty="0" smtClean="0">
                <a:solidFill>
                  <a:srgbClr val="FF0000"/>
                </a:solidFill>
              </a:rPr>
              <a:t> Percentage Column-</a:t>
            </a:r>
            <a:endParaRPr lang="en-US" sz="3200" b="1" dirty="0">
              <a:solidFill>
                <a:srgbClr val="FF0000"/>
              </a:solidFill>
            </a:endParaRPr>
          </a:p>
        </p:txBody>
      </p:sp>
      <p:sp>
        <p:nvSpPr>
          <p:cNvPr id="3" name="Text Placeholder 2"/>
          <p:cNvSpPr>
            <a:spLocks noGrp="1"/>
          </p:cNvSpPr>
          <p:nvPr>
            <p:ph type="body" idx="1"/>
          </p:nvPr>
        </p:nvSpPr>
        <p:spPr>
          <a:xfrm>
            <a:off x="5231904" y="1268760"/>
            <a:ext cx="6411144" cy="4680520"/>
          </a:xfrm>
        </p:spPr>
        <p:txBody>
          <a:bodyPr>
            <a:normAutofit/>
          </a:bodyPr>
          <a:lstStyle/>
          <a:p>
            <a:pPr>
              <a:buNone/>
            </a:pPr>
            <a:r>
              <a:rPr lang="en-US" sz="1800" b="1" dirty="0" smtClean="0"/>
              <a:t>Distribution:</a:t>
            </a:r>
          </a:p>
          <a:p>
            <a:pPr lvl="1">
              <a:buNone/>
            </a:pPr>
            <a:r>
              <a:rPr lang="en-US" sz="1800" dirty="0" smtClean="0"/>
              <a:t>Right-Skewed: Most students scored high, with a majority above 60%.</a:t>
            </a:r>
          </a:p>
          <a:p>
            <a:pPr lvl="1">
              <a:buNone/>
            </a:pPr>
            <a:r>
              <a:rPr lang="en-US" sz="1800" dirty="0" smtClean="0"/>
              <a:t>KDE Plot: Peaks between 70-90%, indicating strong academic performance.</a:t>
            </a:r>
          </a:p>
          <a:p>
            <a:pPr>
              <a:buNone/>
            </a:pPr>
            <a:r>
              <a:rPr lang="en-US" sz="1800" b="1" dirty="0" smtClean="0"/>
              <a:t>Score Range:</a:t>
            </a:r>
          </a:p>
          <a:p>
            <a:pPr lvl="1">
              <a:buNone/>
            </a:pPr>
            <a:r>
              <a:rPr lang="en-US" sz="1800" dirty="0" smtClean="0"/>
              <a:t>Fewer students at the lower end (below 50%) and higher end (above 95%), suggesting extreme scores are less common.</a:t>
            </a:r>
          </a:p>
          <a:p>
            <a:pPr>
              <a:buNone/>
            </a:pPr>
            <a:endParaRPr lang="en-US" sz="1800" dirty="0"/>
          </a:p>
        </p:txBody>
      </p:sp>
      <p:pic>
        <p:nvPicPr>
          <p:cNvPr id="2050" name="Picture 2"/>
          <p:cNvPicPr>
            <a:picLocks noChangeAspect="1" noChangeArrowheads="1"/>
          </p:cNvPicPr>
          <p:nvPr/>
        </p:nvPicPr>
        <p:blipFill>
          <a:blip r:embed="rId2"/>
          <a:srcRect/>
          <a:stretch>
            <a:fillRect/>
          </a:stretch>
        </p:blipFill>
        <p:spPr bwMode="auto">
          <a:xfrm>
            <a:off x="191344" y="1556792"/>
            <a:ext cx="4944244" cy="393292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normAutofit/>
          </a:bodyPr>
          <a:lstStyle/>
          <a:p>
            <a:r>
              <a:rPr lang="en-US" sz="3200" b="1" dirty="0" smtClean="0">
                <a:solidFill>
                  <a:srgbClr val="FF0000"/>
                </a:solidFill>
              </a:rPr>
              <a:t>Outliers Detection on computer Programming Column-</a:t>
            </a:r>
            <a:endParaRPr lang="en-US" sz="3200" b="1" dirty="0">
              <a:solidFill>
                <a:srgbClr val="FF0000"/>
              </a:solidFill>
            </a:endParaRPr>
          </a:p>
        </p:txBody>
      </p:sp>
      <p:sp>
        <p:nvSpPr>
          <p:cNvPr id="3" name="Text Placeholder 2"/>
          <p:cNvSpPr>
            <a:spLocks noGrp="1"/>
          </p:cNvSpPr>
          <p:nvPr>
            <p:ph type="body" idx="1"/>
          </p:nvPr>
        </p:nvSpPr>
        <p:spPr>
          <a:xfrm>
            <a:off x="838200" y="1196752"/>
            <a:ext cx="5833864" cy="4980211"/>
          </a:xfrm>
        </p:spPr>
        <p:txBody>
          <a:bodyPr>
            <a:normAutofit/>
          </a:bodyPr>
          <a:lstStyle/>
          <a:p>
            <a:pPr algn="just">
              <a:buNone/>
            </a:pPr>
            <a:r>
              <a:rPr lang="en-US" sz="2000" b="1" dirty="0" smtClean="0"/>
              <a:t>Median Score: </a:t>
            </a:r>
            <a:r>
              <a:rPr lang="en-US" sz="2000" dirty="0" smtClean="0"/>
              <a:t>Around 75, with half of students scoring below and half above.</a:t>
            </a:r>
          </a:p>
          <a:p>
            <a:pPr algn="just">
              <a:buNone/>
            </a:pPr>
            <a:r>
              <a:rPr lang="en-US" sz="2000" b="1" dirty="0" err="1" smtClean="0"/>
              <a:t>Interquartile</a:t>
            </a:r>
            <a:r>
              <a:rPr lang="en-US" sz="2000" b="1" dirty="0" smtClean="0"/>
              <a:t> Range (IQR): </a:t>
            </a:r>
            <a:r>
              <a:rPr lang="en-US" sz="2000" dirty="0" smtClean="0"/>
              <a:t>Spans from 65 to 85, indicating consistent performance among the central 50% of scores.</a:t>
            </a:r>
          </a:p>
          <a:p>
            <a:pPr algn="just">
              <a:buNone/>
            </a:pPr>
            <a:r>
              <a:rPr lang="en-US" sz="2000" b="1" dirty="0" smtClean="0"/>
              <a:t>Outliers:</a:t>
            </a:r>
          </a:p>
          <a:p>
            <a:pPr algn="just">
              <a:buNone/>
            </a:pPr>
            <a:r>
              <a:rPr lang="en-US" sz="2000" dirty="0" smtClean="0"/>
              <a:t>High </a:t>
            </a:r>
            <a:r>
              <a:rPr lang="en-US" sz="2000" dirty="0" smtClean="0"/>
              <a:t>Outliers (above 90): Indicate </a:t>
            </a:r>
            <a:r>
              <a:rPr lang="en-US" sz="2000" dirty="0" smtClean="0"/>
              <a:t>exceptional</a:t>
            </a:r>
          </a:p>
          <a:p>
            <a:pPr algn="just">
              <a:buNone/>
            </a:pPr>
            <a:r>
              <a:rPr lang="en-US" sz="2000" dirty="0" smtClean="0"/>
              <a:t>performance</a:t>
            </a:r>
            <a:r>
              <a:rPr lang="en-US" sz="2000" dirty="0" smtClean="0"/>
              <a:t>, likely from students with strong programming </a:t>
            </a:r>
            <a:r>
              <a:rPr lang="en-US" sz="2000" dirty="0" smtClean="0"/>
              <a:t>skills.</a:t>
            </a:r>
          </a:p>
          <a:p>
            <a:pPr algn="just">
              <a:buNone/>
            </a:pPr>
            <a:r>
              <a:rPr lang="en-US" sz="2000" dirty="0" smtClean="0"/>
              <a:t>Low </a:t>
            </a:r>
            <a:r>
              <a:rPr lang="en-US" sz="2000" dirty="0" smtClean="0"/>
              <a:t>Outliers (below 50): Suggest significant struggles, raising concerns for technical roles.</a:t>
            </a:r>
          </a:p>
          <a:p>
            <a:pPr algn="just">
              <a:buNone/>
            </a:pPr>
            <a:endParaRPr lang="en-US" sz="2000" dirty="0"/>
          </a:p>
        </p:txBody>
      </p:sp>
      <p:pic>
        <p:nvPicPr>
          <p:cNvPr id="3074" name="Picture 2"/>
          <p:cNvPicPr>
            <a:picLocks noChangeAspect="1" noChangeArrowheads="1"/>
          </p:cNvPicPr>
          <p:nvPr/>
        </p:nvPicPr>
        <p:blipFill>
          <a:blip r:embed="rId2"/>
          <a:srcRect/>
          <a:stretch>
            <a:fillRect/>
          </a:stretch>
        </p:blipFill>
        <p:spPr bwMode="auto">
          <a:xfrm>
            <a:off x="6888088" y="1268761"/>
            <a:ext cx="5040560" cy="460851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1670</Words>
  <Application>Microsoft Office PowerPoint</Application>
  <PresentationFormat>Custom</PresentationFormat>
  <Paragraphs>176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Wingdings</vt:lpstr>
      <vt:lpstr>Lato Black</vt:lpstr>
      <vt:lpstr>Libre Baskerville</vt:lpstr>
      <vt:lpstr>Office Theme</vt:lpstr>
      <vt:lpstr>Slide 1</vt:lpstr>
      <vt:lpstr>Slide 2</vt:lpstr>
      <vt:lpstr>Business Problem and Use Case-</vt:lpstr>
      <vt:lpstr>Objective of the Project-</vt:lpstr>
      <vt:lpstr>Summary of the Dataset-</vt:lpstr>
      <vt:lpstr>Data Checks to Perform-</vt:lpstr>
      <vt:lpstr>UNIVARIATE ANALYSIS-</vt:lpstr>
      <vt:lpstr>The PDF of 12TH Percentage Column-</vt:lpstr>
      <vt:lpstr>Outliers Detection on computer Programming Column-</vt:lpstr>
      <vt:lpstr>Conscientiousness Score PDF-</vt:lpstr>
      <vt:lpstr>Finding Outliers on Neuroticism Column-</vt:lpstr>
      <vt:lpstr>BIVARIATE ANALYSIS- (Numerical vs Numerical):</vt:lpstr>
      <vt:lpstr>Correlation Heatmap across several Numerical columns and considering salary as target variable-</vt:lpstr>
      <vt:lpstr>Let us see how salaries are vary’s in Gender- (Categorical VS Numerical):</vt:lpstr>
      <vt:lpstr>Checking Average Salary by Degree-</vt:lpstr>
      <vt:lpstr>Stacked Bar Plot: Degree by College State- (Categorical VS Categorical): </vt:lpstr>
      <vt:lpstr>Research Question:1 (Determine whether fresh graduates earn 2.5-3 lakhs annually as stated in the article.)</vt:lpstr>
      <vt:lpstr>Research Question:2 (Is there a relationship between gender and specialization? (i.e. Does the preference of Specialisation depend on the Gender?) -</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Sudheer Madugula</cp:lastModifiedBy>
  <cp:revision>18</cp:revision>
  <dcterms:created xsi:type="dcterms:W3CDTF">2021-02-16T05:19:01Z</dcterms:created>
  <dcterms:modified xsi:type="dcterms:W3CDTF">2024-10-04T08:14:24Z</dcterms:modified>
</cp:coreProperties>
</file>