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16"/>
  </p:notesMasterIdLst>
  <p:handoutMasterIdLst>
    <p:handoutMasterId r:id="rId17"/>
  </p:handoutMasterIdLst>
  <p:sldIdLst>
    <p:sldId id="262" r:id="rId5"/>
    <p:sldId id="268" r:id="rId6"/>
    <p:sldId id="269" r:id="rId7"/>
    <p:sldId id="270" r:id="rId8"/>
    <p:sldId id="271" r:id="rId9"/>
    <p:sldId id="272" r:id="rId10"/>
    <p:sldId id="273" r:id="rId11"/>
    <p:sldId id="274" r:id="rId12"/>
    <p:sldId id="275" r:id="rId13"/>
    <p:sldId id="27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7"/>
  </p:normalViewPr>
  <p:slideViewPr>
    <p:cSldViewPr snapToGrid="0" snapToObjects="1">
      <p:cViewPr varScale="1">
        <p:scale>
          <a:sx n="89" d="100"/>
          <a:sy n="89" d="100"/>
        </p:scale>
        <p:origin x="466" y="149"/>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4/3/2024</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11</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0"/>
            <a:ext cx="11251756" cy="6857990"/>
          </a:xfrm>
        </p:spPr>
        <p:txBody>
          <a:bodyPr anchor="ctr">
            <a:noAutofit/>
          </a:bodyPr>
          <a:lstStyle/>
          <a:p>
            <a:pPr algn="l"/>
            <a:br>
              <a:rPr lang="en-US" sz="11700" b="1" dirty="0"/>
            </a:br>
            <a:r>
              <a:rPr lang="en-US" sz="11700" b="1" dirty="0" err="1">
                <a:latin typeface="Times New Roman" panose="02020603050405020304" pitchFamily="18" charset="0"/>
                <a:cs typeface="Times New Roman" panose="02020603050405020304" pitchFamily="18" charset="0"/>
              </a:rPr>
              <a:t>Pytorch</a:t>
            </a:r>
            <a:r>
              <a:rPr lang="en-US" sz="11700" b="1" dirty="0">
                <a:latin typeface="Times New Roman" panose="02020603050405020304" pitchFamily="18" charset="0"/>
                <a:cs typeface="Times New Roman" panose="02020603050405020304" pitchFamily="18" charset="0"/>
              </a:rPr>
              <a:t> </a:t>
            </a:r>
            <a:br>
              <a:rPr lang="en-US" sz="11700" b="1" dirty="0">
                <a:latin typeface="Times New Roman" panose="02020603050405020304" pitchFamily="18" charset="0"/>
                <a:cs typeface="Times New Roman" panose="02020603050405020304" pitchFamily="18" charset="0"/>
              </a:rPr>
            </a:br>
            <a:r>
              <a:rPr lang="en-US" sz="11700" b="1" dirty="0">
                <a:solidFill>
                  <a:schemeClr val="tx2"/>
                </a:solidFill>
                <a:latin typeface="Times New Roman" panose="02020603050405020304" pitchFamily="18" charset="0"/>
                <a:cs typeface="Times New Roman" panose="02020603050405020304" pitchFamily="18" charset="0"/>
              </a:rPr>
              <a:t>yolo-v3</a:t>
            </a:r>
            <a:br>
              <a:rPr lang="en-US" sz="11700" b="1" dirty="0">
                <a:solidFill>
                  <a:schemeClr val="tx2"/>
                </a:solidFill>
              </a:rPr>
            </a:br>
            <a:r>
              <a:rPr lang="en-US" sz="11700" b="1" dirty="0">
                <a:solidFill>
                  <a:schemeClr val="tx2"/>
                </a:solidFill>
              </a:rPr>
              <a:t>          </a:t>
            </a:r>
            <a:r>
              <a:rPr lang="en-US" b="1" dirty="0">
                <a:solidFill>
                  <a:schemeClr val="tx2"/>
                </a:solidFill>
              </a:rPr>
              <a:t>- </a:t>
            </a:r>
            <a:r>
              <a:rPr lang="en-US" b="1" i="1" dirty="0" err="1">
                <a:solidFill>
                  <a:schemeClr val="tx2"/>
                </a:solidFill>
                <a:latin typeface="Times New Roman" panose="02020603050405020304" pitchFamily="18" charset="0"/>
                <a:cs typeface="Times New Roman" panose="02020603050405020304" pitchFamily="18" charset="0"/>
              </a:rPr>
              <a:t>sudheshna</a:t>
            </a:r>
            <a:r>
              <a:rPr lang="en-US" b="1" i="1" dirty="0">
                <a:solidFill>
                  <a:schemeClr val="tx2"/>
                </a:solidFill>
                <a:latin typeface="Times New Roman" panose="02020603050405020304" pitchFamily="18" charset="0"/>
                <a:cs typeface="Times New Roman" panose="02020603050405020304" pitchFamily="18" charset="0"/>
              </a:rPr>
              <a:t> m</a:t>
            </a:r>
            <a:br>
              <a:rPr lang="en-US" b="1" i="1" dirty="0">
                <a:solidFill>
                  <a:schemeClr val="tx2"/>
                </a:solidFill>
                <a:latin typeface="Times New Roman" panose="02020603050405020304" pitchFamily="18" charset="0"/>
                <a:cs typeface="Times New Roman" panose="02020603050405020304" pitchFamily="18" charset="0"/>
              </a:rPr>
            </a:br>
            <a:r>
              <a:rPr lang="en-US" b="1" i="1" dirty="0">
                <a:solidFill>
                  <a:schemeClr val="tx2"/>
                </a:solidFill>
                <a:latin typeface="Times New Roman" panose="02020603050405020304" pitchFamily="18" charset="0"/>
                <a:cs typeface="Times New Roman" panose="02020603050405020304" pitchFamily="18" charset="0"/>
              </a:rPr>
              <a:t>                              </a:t>
            </a:r>
            <a:r>
              <a:rPr lang="en-US" sz="2800" b="1" i="1" dirty="0">
                <a:solidFill>
                  <a:schemeClr val="tx2"/>
                </a:solidFill>
                <a:latin typeface="Times New Roman" panose="02020603050405020304" pitchFamily="18" charset="0"/>
                <a:cs typeface="Times New Roman" panose="02020603050405020304" pitchFamily="18" charset="0"/>
              </a:rPr>
              <a:t>( </a:t>
            </a:r>
            <a:r>
              <a:rPr lang="en-US" sz="2800" b="1" i="1" dirty="0" err="1">
                <a:solidFill>
                  <a:schemeClr val="tx2"/>
                </a:solidFill>
                <a:latin typeface="Times New Roman" panose="02020603050405020304" pitchFamily="18" charset="0"/>
                <a:cs typeface="Times New Roman" panose="02020603050405020304" pitchFamily="18" charset="0"/>
              </a:rPr>
              <a:t>b.tech</a:t>
            </a:r>
            <a:r>
              <a:rPr lang="en-US" sz="2800" b="1" i="1" dirty="0">
                <a:solidFill>
                  <a:schemeClr val="tx2"/>
                </a:solidFill>
                <a:latin typeface="Times New Roman" panose="02020603050405020304" pitchFamily="18" charset="0"/>
                <a:cs typeface="Times New Roman" panose="02020603050405020304" pitchFamily="18" charset="0"/>
              </a:rPr>
              <a:t> – ai &amp; ds )</a:t>
            </a:r>
            <a:br>
              <a:rPr lang="en-US" sz="11700" b="1" i="1" dirty="0">
                <a:latin typeface="Times New Roman" panose="02020603050405020304" pitchFamily="18" charset="0"/>
                <a:cs typeface="Times New Roman" panose="02020603050405020304" pitchFamily="18" charset="0"/>
              </a:rPr>
            </a:br>
            <a:endParaRPr lang="en-US" sz="117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10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23188E-6A11-1B54-4B3E-B6B8838579F5}"/>
              </a:ext>
            </a:extLst>
          </p:cNvPr>
          <p:cNvPicPr>
            <a:picLocks noChangeAspect="1"/>
          </p:cNvPicPr>
          <p:nvPr/>
        </p:nvPicPr>
        <p:blipFill>
          <a:blip r:embed="rId2"/>
          <a:stretch>
            <a:fillRect/>
          </a:stretch>
        </p:blipFill>
        <p:spPr>
          <a:xfrm>
            <a:off x="1621765" y="595222"/>
            <a:ext cx="8341744" cy="5667555"/>
          </a:xfrm>
          <a:prstGeom prst="rect">
            <a:avLst/>
          </a:prstGeom>
        </p:spPr>
      </p:pic>
    </p:spTree>
    <p:extLst>
      <p:ext uri="{BB962C8B-B14F-4D97-AF65-F5344CB8AC3E}">
        <p14:creationId xmlns:p14="http://schemas.microsoft.com/office/powerpoint/2010/main" val="266467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609600"/>
            <a:ext cx="8676222" cy="5083833"/>
          </a:xfrm>
        </p:spPr>
        <p:txBody>
          <a:bodyPr>
            <a:noAutofit/>
          </a:bodyPr>
          <a:lstStyle/>
          <a:p>
            <a:pPr algn="l"/>
            <a:r>
              <a:rPr lang="en-US" sz="11700" b="1" dirty="0">
                <a:latin typeface="Times New Roman" panose="02020603050405020304" pitchFamily="18" charset="0"/>
                <a:cs typeface="Times New Roman" panose="02020603050405020304" pitchFamily="18" charset="0"/>
              </a:rPr>
              <a:t>Thank </a:t>
            </a:r>
            <a:br>
              <a:rPr lang="en-US" sz="11700" b="1" dirty="0">
                <a:latin typeface="Times New Roman" panose="02020603050405020304" pitchFamily="18" charset="0"/>
                <a:cs typeface="Times New Roman" panose="02020603050405020304" pitchFamily="18" charset="0"/>
              </a:rPr>
            </a:br>
            <a:r>
              <a:rPr lang="en-US" sz="11700" dirty="0">
                <a:solidFill>
                  <a:schemeClr val="tx1"/>
                </a:solidFill>
                <a:latin typeface="Times New Roman" panose="02020603050405020304" pitchFamily="18" charset="0"/>
                <a:cs typeface="Times New Roman" panose="02020603050405020304" pitchFamily="18" charset="0"/>
              </a:rPr>
              <a:t>You…</a:t>
            </a:r>
          </a:p>
        </p:txBody>
      </p:sp>
      <p:sp>
        <p:nvSpPr>
          <p:cNvPr id="4" name="Subtitle 3">
            <a:extLst>
              <a:ext uri="{FF2B5EF4-FFF2-40B4-BE49-F238E27FC236}">
                <a16:creationId xmlns:a16="http://schemas.microsoft.com/office/drawing/2014/main" id="{D49C5163-C20C-4544-B7B1-4C17B8DBE161}"/>
              </a:ext>
            </a:extLst>
          </p:cNvPr>
          <p:cNvSpPr>
            <a:spLocks noGrp="1"/>
          </p:cNvSpPr>
          <p:nvPr>
            <p:ph type="subTitle" idx="1"/>
          </p:nvPr>
        </p:nvSpPr>
        <p:spPr>
          <a:xfrm>
            <a:off x="1751012" y="7125417"/>
            <a:ext cx="8676222" cy="172529"/>
          </a:xfrm>
        </p:spPr>
        <p:txBody>
          <a:bodyPr>
            <a:normAutofit fontScale="25000" lnSpcReduction="20000"/>
          </a:bodyPr>
          <a:lstStyle/>
          <a:p>
            <a:pPr algn="l"/>
            <a:endParaRPr lang="en-US" dirty="0"/>
          </a:p>
        </p:txBody>
      </p:sp>
    </p:spTree>
    <p:extLst>
      <p:ext uri="{BB962C8B-B14F-4D97-AF65-F5344CB8AC3E}">
        <p14:creationId xmlns:p14="http://schemas.microsoft.com/office/powerpoint/2010/main" val="538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454A-1323-8A9B-6679-0A1D2086C52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CC43C02E-8791-ACC3-C146-2FE8BFF8A7F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PROJECT OVERVIEW</a:t>
            </a:r>
          </a:p>
          <a:p>
            <a:r>
              <a:rPr lang="en-IN" dirty="0">
                <a:latin typeface="Times New Roman" panose="02020603050405020304" pitchFamily="18" charset="0"/>
                <a:cs typeface="Times New Roman" panose="02020603050405020304" pitchFamily="18" charset="0"/>
              </a:rPr>
              <a:t>END USERS</a:t>
            </a:r>
          </a:p>
          <a:p>
            <a:r>
              <a:rPr lang="en-IN"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WOW content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MODELLING</a:t>
            </a:r>
          </a:p>
          <a:p>
            <a:r>
              <a:rPr lang="en-IN"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80389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5A50-7F7F-2C74-7D70-85576EDB1832}"/>
              </a:ext>
            </a:extLst>
          </p:cNvPr>
          <p:cNvSpPr>
            <a:spLocks noGrp="1"/>
          </p:cNvSpPr>
          <p:nvPr>
            <p:ph type="title"/>
          </p:nvPr>
        </p:nvSpPr>
        <p:spPr/>
        <p:txBody>
          <a:bodyPr/>
          <a:lstStyle/>
          <a:p>
            <a:r>
              <a:rPr lang="en-IN" b="1" dirty="0"/>
              <a:t>Problem </a:t>
            </a:r>
            <a:r>
              <a:rPr lang="en-IN" b="1"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ACDC69DA-2150-C7BB-48C7-5BBEBAF432BB}"/>
              </a:ext>
            </a:extLst>
          </p:cNvPr>
          <p:cNvSpPr>
            <a:spLocks noGrp="1"/>
          </p:cNvSpPr>
          <p:nvPr>
            <p:ph idx="1"/>
          </p:nvPr>
        </p:nvSpPr>
        <p:spPr/>
        <p:txBody>
          <a:bodyPr>
            <a:normAutofit/>
          </a:bodyPr>
          <a:lstStyle/>
          <a:p>
            <a:r>
              <a:rPr lang="en-US" b="0" i="0" dirty="0">
                <a:solidFill>
                  <a:srgbClr val="ECECEC"/>
                </a:solidFill>
                <a:effectLst/>
                <a:latin typeface="Times New Roman" panose="02020603050405020304" pitchFamily="18" charset="0"/>
                <a:cs typeface="Times New Roman" panose="02020603050405020304" pitchFamily="18" charset="0"/>
              </a:rPr>
              <a:t>implement the yolo v3 architecture using </a:t>
            </a:r>
            <a:r>
              <a:rPr lang="en-US" b="0" i="0" dirty="0" err="1">
                <a:solidFill>
                  <a:srgbClr val="ECECEC"/>
                </a:solidFill>
                <a:effectLst/>
                <a:latin typeface="Times New Roman" panose="02020603050405020304" pitchFamily="18" charset="0"/>
                <a:cs typeface="Times New Roman" panose="02020603050405020304" pitchFamily="18" charset="0"/>
              </a:rPr>
              <a:t>pytorch</a:t>
            </a:r>
            <a:r>
              <a:rPr lang="en-US" b="0" i="0" dirty="0">
                <a:solidFill>
                  <a:srgbClr val="ECECEC"/>
                </a:solidFill>
                <a:effectLst/>
                <a:latin typeface="Times New Roman" panose="02020603050405020304" pitchFamily="18" charset="0"/>
                <a:cs typeface="Times New Roman" panose="02020603050405020304" pitchFamily="18" charset="0"/>
              </a:rPr>
              <a:t>, including the backbone network, detection heads, and feature extraction layers.</a:t>
            </a:r>
          </a:p>
          <a:p>
            <a:r>
              <a:rPr lang="en-US" b="0" i="0" dirty="0">
                <a:solidFill>
                  <a:srgbClr val="ECECEC"/>
                </a:solidFill>
                <a:effectLst/>
                <a:latin typeface="Times New Roman" panose="02020603050405020304" pitchFamily="18" charset="0"/>
                <a:cs typeface="Times New Roman" panose="02020603050405020304" pitchFamily="18" charset="0"/>
              </a:rPr>
              <a:t>collect and preprocess a suitable dataset for training and evaluation, ensuring a diverse range of object classes and sufficient variability in object poses, scales, and environments.</a:t>
            </a:r>
            <a:endParaRPr lang="en-US" dirty="0">
              <a:solidFill>
                <a:srgbClr val="ECECEC"/>
              </a:solidFill>
              <a:effectLst/>
              <a:latin typeface="Times New Roman" panose="02020603050405020304" pitchFamily="18" charset="0"/>
              <a:cs typeface="Times New Roman" panose="02020603050405020304" pitchFamily="18" charset="0"/>
            </a:endParaRPr>
          </a:p>
          <a:p>
            <a:r>
              <a:rPr lang="en-US" b="0" i="0" dirty="0">
                <a:solidFill>
                  <a:srgbClr val="ECECEC"/>
                </a:solidFill>
                <a:effectLst/>
                <a:latin typeface="Times New Roman" panose="02020603050405020304" pitchFamily="18" charset="0"/>
                <a:cs typeface="Times New Roman" panose="02020603050405020304" pitchFamily="18" charset="0"/>
              </a:rPr>
              <a:t>explore techniques for optimizing the model's performance in terms of speed and memory usage without compromising detection accuracy. this may involve model quantization, pruning, or other optimization methods.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05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9D59-B7CA-8B27-9D0D-DD4AAB39EE1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Project</a:t>
            </a:r>
            <a:r>
              <a:rPr lang="en-IN" b="1" dirty="0"/>
              <a:t> </a:t>
            </a:r>
            <a:r>
              <a:rPr lang="en-IN"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D07E1DF1-C65A-1756-1B9B-79A22F9D90B0}"/>
              </a:ext>
            </a:extLst>
          </p:cNvPr>
          <p:cNvSpPr>
            <a:spLocks noGrp="1"/>
          </p:cNvSpPr>
          <p:nvPr>
            <p:ph idx="1"/>
          </p:nvPr>
        </p:nvSpPr>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this project aims to implement yolov3 object detection using </a:t>
            </a:r>
            <a:r>
              <a:rPr lang="en-US" b="0" i="0" dirty="0" err="1">
                <a:solidFill>
                  <a:srgbClr val="ECECEC"/>
                </a:solidFill>
                <a:effectLst/>
                <a:latin typeface="Times New Roman" panose="02020603050405020304" pitchFamily="18" charset="0"/>
                <a:cs typeface="Times New Roman" panose="02020603050405020304" pitchFamily="18" charset="0"/>
              </a:rPr>
              <a:t>pytorch</a:t>
            </a:r>
            <a:r>
              <a:rPr lang="en-US" b="0" i="0" dirty="0">
                <a:solidFill>
                  <a:srgbClr val="ECECEC"/>
                </a:solidFill>
                <a:effectLst/>
                <a:latin typeface="Times New Roman" panose="02020603050405020304" pitchFamily="18" charset="0"/>
                <a:cs typeface="Times New Roman" panose="02020603050405020304" pitchFamily="18" charset="0"/>
              </a:rPr>
              <a:t>, facilitating real-time detection of objects in images and videos.</a:t>
            </a:r>
          </a:p>
          <a:p>
            <a:r>
              <a:rPr lang="en-US" b="0" i="0" dirty="0">
                <a:solidFill>
                  <a:srgbClr val="ECECEC"/>
                </a:solidFill>
                <a:effectLst/>
                <a:latin typeface="Times New Roman" panose="02020603050405020304" pitchFamily="18" charset="0"/>
                <a:cs typeface="Times New Roman" panose="02020603050405020304" pitchFamily="18" charset="0"/>
              </a:rPr>
              <a:t>by leveraging </a:t>
            </a:r>
            <a:r>
              <a:rPr lang="en-US" b="0" i="0" dirty="0" err="1">
                <a:solidFill>
                  <a:srgbClr val="ECECEC"/>
                </a:solidFill>
                <a:effectLst/>
                <a:latin typeface="Times New Roman" panose="02020603050405020304" pitchFamily="18" charset="0"/>
                <a:cs typeface="Times New Roman" panose="02020603050405020304" pitchFamily="18" charset="0"/>
              </a:rPr>
              <a:t>pytorch's</a:t>
            </a:r>
            <a:r>
              <a:rPr lang="en-US" b="0" i="0" dirty="0">
                <a:solidFill>
                  <a:srgbClr val="ECECEC"/>
                </a:solidFill>
                <a:effectLst/>
                <a:latin typeface="Times New Roman" panose="02020603050405020304" pitchFamily="18" charset="0"/>
                <a:cs typeface="Times New Roman" panose="02020603050405020304" pitchFamily="18" charset="0"/>
              </a:rPr>
              <a:t> flexibility and yolov3's efficiency, the project aims to provide a robust solution for various applications such as surveillance, autonomous vehicles, and augmented reality.</a:t>
            </a:r>
          </a:p>
          <a:p>
            <a:r>
              <a:rPr lang="en-US" b="0" i="0" dirty="0">
                <a:solidFill>
                  <a:srgbClr val="ECECEC"/>
                </a:solidFill>
                <a:effectLst/>
                <a:latin typeface="Times New Roman" panose="02020603050405020304" pitchFamily="18" charset="0"/>
                <a:cs typeface="Times New Roman" panose="02020603050405020304" pitchFamily="18" charset="0"/>
              </a:rPr>
              <a:t> the deliverables will include a </a:t>
            </a:r>
            <a:r>
              <a:rPr lang="en-US" b="0" i="0" dirty="0" err="1">
                <a:solidFill>
                  <a:srgbClr val="ECECEC"/>
                </a:solidFill>
                <a:effectLst/>
                <a:latin typeface="Times New Roman" panose="02020603050405020304" pitchFamily="18" charset="0"/>
                <a:cs typeface="Times New Roman" panose="02020603050405020304" pitchFamily="18" charset="0"/>
              </a:rPr>
              <a:t>pytorch</a:t>
            </a:r>
            <a:r>
              <a:rPr lang="en-US" b="0" i="0" dirty="0">
                <a:solidFill>
                  <a:srgbClr val="ECECEC"/>
                </a:solidFill>
                <a:effectLst/>
                <a:latin typeface="Times New Roman" panose="02020603050405020304" pitchFamily="18" charset="0"/>
                <a:cs typeface="Times New Roman" panose="02020603050405020304" pitchFamily="18" charset="0"/>
              </a:rPr>
              <a:t> implementation of yolov3, trained model weights, evaluation results, and comprehensive documentation detailing the methodology and implementation specifics.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91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23F3-94D0-03AB-3BA4-444B8D44226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3E825D1E-8414-2780-5FF5-F62A6D764D52}"/>
              </a:ext>
            </a:extLst>
          </p:cNvPr>
          <p:cNvSpPr>
            <a:spLocks noGrp="1"/>
          </p:cNvSpPr>
          <p:nvPr>
            <p:ph idx="1"/>
          </p:nvPr>
        </p:nvSpPr>
        <p:spPr/>
        <p:txBody>
          <a:bodyPr/>
          <a:lstStyle/>
          <a:p>
            <a:r>
              <a:rPr lang="en-IN" b="0" i="0" dirty="0">
                <a:solidFill>
                  <a:srgbClr val="ECECEC"/>
                </a:solidFill>
                <a:effectLst/>
                <a:latin typeface="Times New Roman" panose="02020603050405020304" pitchFamily="18" charset="0"/>
                <a:cs typeface="Times New Roman" panose="02020603050405020304" pitchFamily="18" charset="0"/>
              </a:rPr>
              <a:t>Developers</a:t>
            </a:r>
          </a:p>
          <a:p>
            <a:r>
              <a:rPr lang="en-IN" b="0" i="0" dirty="0">
                <a:solidFill>
                  <a:srgbClr val="ECECEC"/>
                </a:solidFill>
                <a:effectLst/>
                <a:latin typeface="Times New Roman" panose="02020603050405020304" pitchFamily="18" charset="0"/>
                <a:cs typeface="Times New Roman" panose="02020603050405020304" pitchFamily="18" charset="0"/>
              </a:rPr>
              <a:t>Researchers</a:t>
            </a:r>
          </a:p>
          <a:p>
            <a:r>
              <a:rPr lang="en-IN" b="0" i="0" dirty="0">
                <a:solidFill>
                  <a:srgbClr val="ECECEC"/>
                </a:solidFill>
                <a:effectLst/>
                <a:latin typeface="Times New Roman" panose="02020603050405020304" pitchFamily="18" charset="0"/>
                <a:cs typeface="Times New Roman" panose="02020603050405020304" pitchFamily="18" charset="0"/>
              </a:rPr>
              <a:t>Autonomous Vehicle Industry</a:t>
            </a:r>
            <a:endParaRPr lang="en-IN" dirty="0">
              <a:solidFill>
                <a:srgbClr val="ECECEC"/>
              </a:solidFill>
              <a:effectLst/>
              <a:latin typeface="Times New Roman" panose="02020603050405020304" pitchFamily="18" charset="0"/>
              <a:cs typeface="Times New Roman" panose="02020603050405020304" pitchFamily="18" charset="0"/>
            </a:endParaRPr>
          </a:p>
          <a:p>
            <a:r>
              <a:rPr lang="en-IN" b="0" i="0" dirty="0">
                <a:solidFill>
                  <a:srgbClr val="ECECEC"/>
                </a:solidFill>
                <a:effectLst/>
                <a:latin typeface="Times New Roman" panose="02020603050405020304" pitchFamily="18" charset="0"/>
                <a:cs typeface="Times New Roman" panose="02020603050405020304" pitchFamily="18" charset="0"/>
              </a:rPr>
              <a:t>Security and Surveillance Companies</a:t>
            </a:r>
          </a:p>
          <a:p>
            <a:r>
              <a:rPr lang="en-IN" b="0" i="0" dirty="0">
                <a:solidFill>
                  <a:srgbClr val="ECECEC"/>
                </a:solidFill>
                <a:effectLst/>
                <a:latin typeface="Times New Roman" panose="02020603050405020304" pitchFamily="18" charset="0"/>
                <a:cs typeface="Times New Roman" panose="02020603050405020304" pitchFamily="18" charset="0"/>
              </a:rPr>
              <a:t>Medical Imaging</a:t>
            </a:r>
            <a:endParaRPr lang="en-IN" dirty="0">
              <a:solidFill>
                <a:srgbClr val="ECECEC"/>
              </a:solidFill>
              <a:effectLst/>
              <a:latin typeface="Times New Roman" panose="02020603050405020304" pitchFamily="18" charset="0"/>
              <a:cs typeface="Times New Roman" panose="02020603050405020304" pitchFamily="18" charset="0"/>
            </a:endParaRPr>
          </a:p>
          <a:p>
            <a:r>
              <a:rPr lang="en-IN" b="0" i="0" dirty="0">
                <a:solidFill>
                  <a:srgbClr val="ECECEC"/>
                </a:solidFill>
                <a:effectLst/>
                <a:latin typeface="Times New Roman" panose="02020603050405020304" pitchFamily="18" charset="0"/>
                <a:cs typeface="Times New Roman" panose="02020603050405020304" pitchFamily="18" charset="0"/>
              </a:rPr>
              <a:t>Augmented Reality Developers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89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C428-7E94-2A69-B3D7-CDD8B53FAB6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SOLUTION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4AB6F6-850E-C6AB-3354-D73F02B475D3}"/>
              </a:ext>
            </a:extLst>
          </p:cNvPr>
          <p:cNvSpPr>
            <a:spLocks noGrp="1"/>
          </p:cNvSpPr>
          <p:nvPr>
            <p:ph idx="1"/>
          </p:nvPr>
        </p:nvSpPr>
        <p:spPr/>
        <p:txBody>
          <a:bodyPr>
            <a:normAutofit lnSpcReduction="10000"/>
          </a:bodyPr>
          <a:lstStyle/>
          <a:p>
            <a:r>
              <a:rPr lang="en-US" b="0" i="0" dirty="0">
                <a:solidFill>
                  <a:srgbClr val="ECECEC"/>
                </a:solidFill>
                <a:effectLst/>
                <a:latin typeface="Times New Roman" panose="02020603050405020304" pitchFamily="18" charset="0"/>
                <a:cs typeface="Times New Roman" panose="02020603050405020304" pitchFamily="18" charset="0"/>
              </a:rPr>
              <a:t>Understand the architecture, prepare annotated datasets, implement the model with backbone network and detection heads, define the loss function, set up training pipeline with data loading and optimization, evaluate using metrics like </a:t>
            </a:r>
            <a:r>
              <a:rPr lang="en-US" b="0" i="0" dirty="0" err="1">
                <a:solidFill>
                  <a:srgbClr val="ECECEC"/>
                </a:solidFill>
                <a:effectLst/>
                <a:latin typeface="Times New Roman" panose="02020603050405020304" pitchFamily="18" charset="0"/>
                <a:cs typeface="Times New Roman" panose="02020603050405020304" pitchFamily="18" charset="0"/>
              </a:rPr>
              <a:t>mAP</a:t>
            </a:r>
            <a:r>
              <a:rPr lang="en-US" b="0" i="0" dirty="0">
                <a:solidFill>
                  <a:srgbClr val="ECECEC"/>
                </a:solidFill>
                <a:effectLst/>
                <a:latin typeface="Times New Roman" panose="02020603050405020304" pitchFamily="18" charset="0"/>
                <a:cs typeface="Times New Roman" panose="02020603050405020304" pitchFamily="18" charset="0"/>
              </a:rPr>
              <a:t>, deploy for inference, optimize for speed and memory usage, and thoroughly document the process. Leveraging </a:t>
            </a:r>
            <a:r>
              <a:rPr lang="en-US" b="0" i="0" dirty="0" err="1">
                <a:solidFill>
                  <a:srgbClr val="ECECEC"/>
                </a:solidFill>
                <a:effectLst/>
                <a:latin typeface="Times New Roman" panose="02020603050405020304" pitchFamily="18" charset="0"/>
                <a:cs typeface="Times New Roman" panose="02020603050405020304" pitchFamily="18" charset="0"/>
              </a:rPr>
              <a:t>PyTorch's</a:t>
            </a:r>
            <a:r>
              <a:rPr lang="en-US" b="0" i="0" dirty="0">
                <a:solidFill>
                  <a:srgbClr val="ECECEC"/>
                </a:solidFill>
                <a:effectLst/>
                <a:latin typeface="Times New Roman" panose="02020603050405020304" pitchFamily="18" charset="0"/>
                <a:cs typeface="Times New Roman" panose="02020603050405020304" pitchFamily="18" charset="0"/>
              </a:rPr>
              <a:t> flexibility, this solution provides real-time object detection capabilities for various applications, including autonomous vehicles, surveillance, and augmented reality, with the potential for further optimization and customization to meet specific requirements. Numerous open-source implementations are available for reference and integration into projects, facilitating efficient development.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5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D025-4E9F-7A8D-9ABD-5DD00AFF8A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WOW content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2550F1-6610-4407-B8C2-35E21B5CBEA4}"/>
              </a:ext>
            </a:extLst>
          </p:cNvPr>
          <p:cNvSpPr>
            <a:spLocks noGrp="1"/>
          </p:cNvSpPr>
          <p:nvPr>
            <p:ph idx="1"/>
          </p:nvPr>
        </p:nvSpPr>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Experience the cutting-edge of computer vision with </a:t>
            </a:r>
            <a:r>
              <a:rPr lang="en-US" b="0" i="0" dirty="0" err="1">
                <a:solidFill>
                  <a:srgbClr val="ECECEC"/>
                </a:solidFill>
                <a:effectLst/>
                <a:latin typeface="Times New Roman" panose="02020603050405020304" pitchFamily="18" charset="0"/>
                <a:cs typeface="Times New Roman" panose="02020603050405020304" pitchFamily="18" charset="0"/>
              </a:rPr>
              <a:t>PyTorch</a:t>
            </a:r>
            <a:r>
              <a:rPr lang="en-US" b="0" i="0" dirty="0">
                <a:solidFill>
                  <a:srgbClr val="ECECEC"/>
                </a:solidFill>
                <a:effectLst/>
                <a:latin typeface="Times New Roman" panose="02020603050405020304" pitchFamily="18" charset="0"/>
                <a:cs typeface="Times New Roman" panose="02020603050405020304" pitchFamily="18" charset="0"/>
              </a:rPr>
              <a:t> YOLOv3, a powerhouse for real-time object detection.</a:t>
            </a:r>
          </a:p>
          <a:p>
            <a:r>
              <a:rPr lang="en-US" b="0" i="0" dirty="0">
                <a:solidFill>
                  <a:srgbClr val="ECECEC"/>
                </a:solidFill>
                <a:effectLst/>
                <a:latin typeface="Times New Roman" panose="02020603050405020304" pitchFamily="18" charset="0"/>
                <a:cs typeface="Times New Roman" panose="02020603050405020304" pitchFamily="18" charset="0"/>
              </a:rPr>
              <a:t>Unleash the potential of YOLOv3's robust feature extraction and detection heads, enabling lightning-fast recognition of diverse objects in images and videos. </a:t>
            </a:r>
            <a:endParaRPr lang="en-US" dirty="0">
              <a:solidFill>
                <a:srgbClr val="ECECEC"/>
              </a:solidFill>
              <a:effectLst/>
              <a:latin typeface="Times New Roman" panose="02020603050405020304" pitchFamily="18" charset="0"/>
              <a:cs typeface="Times New Roman" panose="02020603050405020304" pitchFamily="18" charset="0"/>
            </a:endParaRPr>
          </a:p>
          <a:p>
            <a:r>
              <a:rPr lang="en-IN" b="0" i="0" dirty="0">
                <a:solidFill>
                  <a:srgbClr val="ECECEC"/>
                </a:solidFill>
                <a:effectLst/>
                <a:latin typeface="Times New Roman" panose="02020603050405020304" pitchFamily="18" charset="0"/>
                <a:cs typeface="Times New Roman" panose="02020603050405020304" pitchFamily="18" charset="0"/>
              </a:rPr>
              <a:t>From autonomous vehicles navigating complex environments to surveillance systems ensuring public safety, </a:t>
            </a:r>
            <a:r>
              <a:rPr lang="en-IN" b="0" i="0" dirty="0" err="1">
                <a:solidFill>
                  <a:srgbClr val="ECECEC"/>
                </a:solidFill>
                <a:effectLst/>
                <a:latin typeface="Times New Roman" panose="02020603050405020304" pitchFamily="18" charset="0"/>
                <a:cs typeface="Times New Roman" panose="02020603050405020304" pitchFamily="18" charset="0"/>
              </a:rPr>
              <a:t>PyTorch</a:t>
            </a:r>
            <a:r>
              <a:rPr lang="en-IN" b="0" i="0" dirty="0">
                <a:solidFill>
                  <a:srgbClr val="ECECEC"/>
                </a:solidFill>
                <a:effectLst/>
                <a:latin typeface="Times New Roman" panose="02020603050405020304" pitchFamily="18" charset="0"/>
                <a:cs typeface="Times New Roman" panose="02020603050405020304" pitchFamily="18" charset="0"/>
              </a:rPr>
              <a:t> YOLOv3 empowers innovation across industries.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10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0E9F-509B-624F-0B44-4D564D1396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MODELLING</a:t>
            </a:r>
            <a:br>
              <a:rPr lang="en-IN" dirty="0"/>
            </a:br>
            <a:endParaRPr lang="en-IN" dirty="0"/>
          </a:p>
        </p:txBody>
      </p:sp>
      <p:sp>
        <p:nvSpPr>
          <p:cNvPr id="3" name="Content Placeholder 2">
            <a:extLst>
              <a:ext uri="{FF2B5EF4-FFF2-40B4-BE49-F238E27FC236}">
                <a16:creationId xmlns:a16="http://schemas.microsoft.com/office/drawing/2014/main" id="{65892270-FCD8-C2DC-7413-29B669E8E156}"/>
              </a:ext>
            </a:extLst>
          </p:cNvPr>
          <p:cNvSpPr>
            <a:spLocks noGrp="1"/>
          </p:cNvSpPr>
          <p:nvPr>
            <p:ph idx="1"/>
          </p:nvPr>
        </p:nvSpPr>
        <p:spPr>
          <a:xfrm>
            <a:off x="1141413" y="2213811"/>
            <a:ext cx="9905998" cy="4251157"/>
          </a:xfrm>
        </p:spPr>
        <p:txBody>
          <a:bodyPr>
            <a:normAutofit lnSpcReduction="10000"/>
          </a:bodyPr>
          <a:lstStyle/>
          <a:p>
            <a:r>
              <a:rPr lang="en-IN" b="1" i="0" dirty="0">
                <a:solidFill>
                  <a:srgbClr val="ECECEC"/>
                </a:solidFill>
                <a:effectLst/>
                <a:latin typeface="Times New Roman" panose="02020603050405020304" pitchFamily="18" charset="0"/>
                <a:cs typeface="Times New Roman" panose="02020603050405020304" pitchFamily="18" charset="0"/>
              </a:rPr>
              <a:t>Backbone Network</a:t>
            </a:r>
          </a:p>
          <a:p>
            <a:r>
              <a:rPr lang="en-IN" b="1" i="0" dirty="0">
                <a:solidFill>
                  <a:srgbClr val="ECECEC"/>
                </a:solidFill>
                <a:effectLst/>
                <a:latin typeface="Times New Roman" panose="02020603050405020304" pitchFamily="18" charset="0"/>
                <a:cs typeface="Times New Roman" panose="02020603050405020304" pitchFamily="18" charset="0"/>
              </a:rPr>
              <a:t>Feature Extraction</a:t>
            </a:r>
          </a:p>
          <a:p>
            <a:r>
              <a:rPr lang="en-IN" b="1" i="0" dirty="0">
                <a:solidFill>
                  <a:srgbClr val="ECECEC"/>
                </a:solidFill>
                <a:effectLst/>
                <a:latin typeface="Times New Roman" panose="02020603050405020304" pitchFamily="18" charset="0"/>
                <a:cs typeface="Times New Roman" panose="02020603050405020304" pitchFamily="18" charset="0"/>
              </a:rPr>
              <a:t>Detection Heads</a:t>
            </a:r>
            <a:endParaRPr lang="en-IN" b="1" dirty="0">
              <a:solidFill>
                <a:srgbClr val="ECECEC"/>
              </a:solidFill>
              <a:effectLst/>
              <a:latin typeface="Times New Roman" panose="02020603050405020304" pitchFamily="18" charset="0"/>
              <a:cs typeface="Times New Roman" panose="02020603050405020304" pitchFamily="18" charset="0"/>
            </a:endParaRPr>
          </a:p>
          <a:p>
            <a:r>
              <a:rPr lang="en-IN" b="1" i="0" dirty="0">
                <a:solidFill>
                  <a:srgbClr val="ECECEC"/>
                </a:solidFill>
                <a:effectLst/>
                <a:latin typeface="Times New Roman" panose="02020603050405020304" pitchFamily="18" charset="0"/>
                <a:cs typeface="Times New Roman" panose="02020603050405020304" pitchFamily="18" charset="0"/>
              </a:rPr>
              <a:t>Loss Function</a:t>
            </a:r>
          </a:p>
          <a:p>
            <a:r>
              <a:rPr lang="en-IN" b="1" i="0" dirty="0">
                <a:solidFill>
                  <a:srgbClr val="ECECEC"/>
                </a:solidFill>
                <a:effectLst/>
                <a:latin typeface="Times New Roman" panose="02020603050405020304" pitchFamily="18" charset="0"/>
                <a:cs typeface="Times New Roman" panose="02020603050405020304" pitchFamily="18" charset="0"/>
              </a:rPr>
              <a:t>Training Pipeline</a:t>
            </a:r>
            <a:endParaRPr lang="en-IN" b="1" dirty="0">
              <a:solidFill>
                <a:srgbClr val="ECECEC"/>
              </a:solidFill>
              <a:effectLst/>
              <a:latin typeface="Times New Roman" panose="02020603050405020304" pitchFamily="18" charset="0"/>
              <a:cs typeface="Times New Roman" panose="02020603050405020304" pitchFamily="18" charset="0"/>
            </a:endParaRPr>
          </a:p>
          <a:p>
            <a:r>
              <a:rPr lang="en-IN" b="1" i="0" dirty="0">
                <a:solidFill>
                  <a:srgbClr val="ECECEC"/>
                </a:solidFill>
                <a:effectLst/>
                <a:latin typeface="Times New Roman" panose="02020603050405020304" pitchFamily="18" charset="0"/>
                <a:cs typeface="Times New Roman" panose="02020603050405020304" pitchFamily="18" charset="0"/>
              </a:rPr>
              <a:t>Evaluation Metrics</a:t>
            </a:r>
          </a:p>
          <a:p>
            <a:r>
              <a:rPr lang="en-IN" b="1" i="0" dirty="0">
                <a:solidFill>
                  <a:srgbClr val="ECECEC"/>
                </a:solidFill>
                <a:effectLst/>
                <a:latin typeface="Times New Roman" panose="02020603050405020304" pitchFamily="18" charset="0"/>
                <a:cs typeface="Times New Roman" panose="02020603050405020304" pitchFamily="18" charset="0"/>
              </a:rPr>
              <a:t>Inference</a:t>
            </a:r>
            <a:endParaRPr lang="en-IN" b="1" dirty="0">
              <a:solidFill>
                <a:srgbClr val="ECECEC"/>
              </a:solidFill>
              <a:effectLst/>
              <a:latin typeface="Times New Roman" panose="02020603050405020304" pitchFamily="18" charset="0"/>
              <a:cs typeface="Times New Roman" panose="02020603050405020304" pitchFamily="18" charset="0"/>
            </a:endParaRPr>
          </a:p>
          <a:p>
            <a:r>
              <a:rPr lang="en-IN" b="1" i="0" dirty="0">
                <a:solidFill>
                  <a:srgbClr val="ECECEC"/>
                </a:solidFill>
                <a:effectLst/>
                <a:latin typeface="Times New Roman" panose="02020603050405020304" pitchFamily="18" charset="0"/>
                <a:cs typeface="Times New Roman" panose="02020603050405020304" pitchFamily="18" charset="0"/>
              </a:rPr>
              <a:t>Optimization</a:t>
            </a:r>
          </a:p>
          <a:p>
            <a:r>
              <a:rPr lang="en-IN" b="1" i="0" dirty="0">
                <a:solidFill>
                  <a:srgbClr val="ECECEC"/>
                </a:solidFill>
                <a:effectLst/>
                <a:latin typeface="Times New Roman" panose="02020603050405020304" pitchFamily="18" charset="0"/>
                <a:cs typeface="Times New Roman" panose="02020603050405020304" pitchFamily="18" charset="0"/>
              </a:rPr>
              <a:t>Documentation</a:t>
            </a:r>
          </a:p>
          <a:p>
            <a:r>
              <a:rPr lang="en-IN" b="1" i="0" dirty="0">
                <a:solidFill>
                  <a:srgbClr val="ECECEC"/>
                </a:solidFill>
                <a:effectLst/>
                <a:latin typeface="Times New Roman" panose="02020603050405020304" pitchFamily="18" charset="0"/>
                <a:cs typeface="Times New Roman" panose="02020603050405020304" pitchFamily="18" charset="0"/>
              </a:rPr>
              <a:t>Testing and Validation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99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2289-AC32-E428-D9FE-E0A599CE5B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A2C7B53-E501-076C-9DA0-C6994C7E0B77}"/>
              </a:ext>
            </a:extLst>
          </p:cNvPr>
          <p:cNvPicPr>
            <a:picLocks noGrp="1" noChangeAspect="1"/>
          </p:cNvPicPr>
          <p:nvPr>
            <p:ph idx="1"/>
          </p:nvPr>
        </p:nvPicPr>
        <p:blipFill>
          <a:blip r:embed="rId2"/>
          <a:stretch>
            <a:fillRect/>
          </a:stretch>
        </p:blipFill>
        <p:spPr>
          <a:xfrm>
            <a:off x="2754702" y="1884871"/>
            <a:ext cx="6225396" cy="4766095"/>
          </a:xfrm>
        </p:spPr>
      </p:pic>
    </p:spTree>
    <p:extLst>
      <p:ext uri="{BB962C8B-B14F-4D97-AF65-F5344CB8AC3E}">
        <p14:creationId xmlns:p14="http://schemas.microsoft.com/office/powerpoint/2010/main" val="996476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2.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1B8520-39D0-4E39-88E2-3CE8E9A6E44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School design</Template>
  <TotalTime>344</TotalTime>
  <Words>418</Words>
  <Application>Microsoft Office PowerPoint</Application>
  <PresentationFormat>Widescreen</PresentationFormat>
  <Paragraphs>45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Times New Roman</vt:lpstr>
      <vt:lpstr>Mesh</vt:lpstr>
      <vt:lpstr> Pytorch  yolo-v3           - sudheshna m                               ( b.tech – ai &amp; ds ) </vt:lpstr>
      <vt:lpstr>Agenda</vt:lpstr>
      <vt:lpstr>Problem statement</vt:lpstr>
      <vt:lpstr>Project overview</vt:lpstr>
      <vt:lpstr>End users</vt:lpstr>
      <vt:lpstr>SOLUTION </vt:lpstr>
      <vt:lpstr>WOW content </vt:lpstr>
      <vt:lpstr>MODELLING </vt:lpstr>
      <vt:lpstr>RESULTS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Pytorch  yolo-v3           - sudheshna m                               ( b.tech – ai &amp; ds ) </dc:title>
  <dc:creator>Dharanidharan M</dc:creator>
  <cp:lastModifiedBy>Dharanidharan M</cp:lastModifiedBy>
  <cp:revision>1</cp:revision>
  <dcterms:created xsi:type="dcterms:W3CDTF">2024-04-03T06:53:09Z</dcterms:created>
  <dcterms:modified xsi:type="dcterms:W3CDTF">2024-04-03T12:37:21Z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