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BD84E-2AA9-3A26-4B72-ACCD70135AE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12065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800">
                <a:solidFill>
                  <a:srgbClr val="0078D7">
                    <a:alpha val="50000"/>
                  </a:srgbClr>
                </a:solidFill>
                <a:latin typeface="Arial Black" panose="020B0A04020102020204" pitchFamily="34" charset="0"/>
              </a:rPr>
              <a:t>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/>
          </a:p>
          <a:p>
            <a:r>
              <a:rPr sz="3200" b="1">
                <a:solidFill>
                  <a:srgbClr val="003366"/>
                </a:solidFill>
              </a:rPr>
              <a:t>💎 Before vs After X Gem – All in One 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1097280"/>
            <a:ext cx="384048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B40000"/>
                </a:solidFill>
              </a:defRPr>
            </a:pPr>
            <a:r>
              <a:t>▶ Before X Gem</a:t>
            </a:r>
          </a:p>
          <a:p>
            <a:pPr lvl="1">
              <a:defRPr sz="1400">
                <a:solidFill>
                  <a:srgbClr val="B40000"/>
                </a:solidFill>
              </a:defRPr>
            </a:pPr>
            <a:r>
              <a:t>• Developer buried in messy code</a:t>
            </a:r>
          </a:p>
          <a:p>
            <a:pPr lvl="1">
              <a:defRPr sz="1400">
                <a:solidFill>
                  <a:srgbClr val="B40000"/>
                </a:solidFill>
              </a:defRPr>
            </a:pPr>
            <a:r>
              <a:t>• "Where is that setup logic again?!"</a:t>
            </a:r>
          </a:p>
          <a:p>
            <a:pPr lvl="1">
              <a:defRPr sz="1400">
                <a:solidFill>
                  <a:srgbClr val="B40000"/>
                </a:solidFill>
              </a:defRPr>
            </a:pPr>
            <a:r>
              <a:t>• 40% extra logic bloated the repo</a:t>
            </a:r>
          </a:p>
          <a:p>
            <a:pPr lvl="1">
              <a:defRPr sz="1400">
                <a:solidFill>
                  <a:srgbClr val="B40000"/>
                </a:solidFill>
              </a:defRPr>
            </a:pPr>
            <a:r>
              <a:t>• Inconsistent logic across features</a:t>
            </a:r>
          </a:p>
          <a:p>
            <a:pPr lvl="1">
              <a:defRPr sz="1400">
                <a:solidFill>
                  <a:srgbClr val="B40000"/>
                </a:solidFill>
              </a:defRPr>
            </a:pPr>
            <a:r>
              <a:t>• No code reuse – everything repeated</a:t>
            </a:r>
          </a:p>
          <a:p>
            <a:pPr lvl="1">
              <a:defRPr sz="1400">
                <a:solidFill>
                  <a:srgbClr val="B40000"/>
                </a:solidFill>
              </a:defRPr>
            </a:pPr>
            <a:r>
              <a:t>• Fixes scattered across feature files</a:t>
            </a:r>
          </a:p>
          <a:p>
            <a:pPr lvl="1">
              <a:defRPr sz="1400">
                <a:solidFill>
                  <a:srgbClr val="B40000"/>
                </a:solidFill>
              </a:defRPr>
            </a:pPr>
            <a:r>
              <a:t>• High maintenance cost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097280"/>
            <a:ext cx="384048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008800"/>
                </a:solidFill>
              </a:defRPr>
            </a:pPr>
            <a:r>
              <a:t>▶ After X Gem</a:t>
            </a:r>
          </a:p>
          <a:p>
            <a:pPr lvl="1">
              <a:defRPr sz="1400">
                <a:solidFill>
                  <a:srgbClr val="008800"/>
                </a:solidFill>
              </a:defRPr>
            </a:pPr>
            <a:r>
              <a:t>• Developer smiling beside shiny X Gem *</a:t>
            </a:r>
          </a:p>
          <a:p>
            <a:pPr lvl="1">
              <a:defRPr sz="1400">
                <a:solidFill>
                  <a:srgbClr val="008800"/>
                </a:solidFill>
              </a:defRPr>
            </a:pPr>
            <a:r>
              <a:t>• "Ahh... clean, reusable setup!"</a:t>
            </a:r>
          </a:p>
          <a:p>
            <a:pPr lvl="1">
              <a:defRPr sz="1400">
                <a:solidFill>
                  <a:srgbClr val="008800"/>
                </a:solidFill>
              </a:defRPr>
            </a:pPr>
            <a:r>
              <a:t>• 40% reduction in prep code</a:t>
            </a:r>
          </a:p>
          <a:p>
            <a:pPr lvl="1">
              <a:defRPr sz="1400">
                <a:solidFill>
                  <a:srgbClr val="008800"/>
                </a:solidFill>
              </a:defRPr>
            </a:pPr>
            <a:r>
              <a:t>• Standardized test data setup</a:t>
            </a:r>
          </a:p>
          <a:p>
            <a:pPr lvl="1">
              <a:defRPr sz="1400">
                <a:solidFill>
                  <a:srgbClr val="008800"/>
                </a:solidFill>
              </a:defRPr>
            </a:pPr>
            <a:r>
              <a:t>• Reusable gem across teams</a:t>
            </a:r>
          </a:p>
          <a:p>
            <a:pPr lvl="1">
              <a:defRPr sz="1400">
                <a:solidFill>
                  <a:srgbClr val="008800"/>
                </a:solidFill>
              </a:defRPr>
            </a:pPr>
            <a:r>
              <a:t>• One central gem to update</a:t>
            </a:r>
          </a:p>
          <a:p>
            <a:pPr lvl="1">
              <a:defRPr sz="1400">
                <a:solidFill>
                  <a:srgbClr val="008800"/>
                </a:solidFill>
              </a:defRPr>
            </a:pPr>
            <a:r>
              <a:t>• Easy to scale and maintain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389120"/>
            <a:ext cx="1371600" cy="640080"/>
          </a:xfrm>
          <a:prstGeom prst="rect">
            <a:avLst/>
          </a:prstGeom>
          <a:solidFill>
            <a:srgbClr val="FFEBE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200"/>
            </a:pPr>
            <a:r>
              <a:t>Feature A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5212080"/>
            <a:ext cx="1371600" cy="640080"/>
          </a:xfrm>
          <a:prstGeom prst="rect">
            <a:avLst/>
          </a:prstGeom>
          <a:solidFill>
            <a:srgbClr val="FFEBE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200"/>
            </a:pPr>
            <a:r>
              <a:t>Feature B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6035040"/>
            <a:ext cx="1371600" cy="640080"/>
          </a:xfrm>
          <a:prstGeom prst="rect">
            <a:avLst/>
          </a:prstGeom>
          <a:solidFill>
            <a:srgbClr val="FFEBE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200"/>
            </a:pPr>
            <a:r>
              <a:t>Feature C</a:t>
            </a:r>
          </a:p>
        </p:txBody>
      </p:sp>
      <p:sp>
        <p:nvSpPr>
          <p:cNvPr id="8" name="Oval 7"/>
          <p:cNvSpPr/>
          <p:nvPr/>
        </p:nvSpPr>
        <p:spPr>
          <a:xfrm>
            <a:off x="2743200" y="5212080"/>
            <a:ext cx="1371600" cy="640080"/>
          </a:xfrm>
          <a:prstGeom prst="ellipse">
            <a:avLst/>
          </a:prstGeom>
          <a:solidFill>
            <a:srgbClr val="0088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>
                <a:solidFill>
                  <a:srgbClr val="FFFFFF"/>
                </a:solidFill>
              </a:defRPr>
            </a:pPr>
            <a:r>
              <a:t>💎 X Gem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5212080"/>
            <a:ext cx="1371600" cy="640080"/>
          </a:xfrm>
          <a:prstGeom prst="rect">
            <a:avLst/>
          </a:prstGeom>
          <a:solidFill>
            <a:srgbClr val="EBFFE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200"/>
            </a:pPr>
            <a:r>
              <a:t>Shared Setup</a:t>
            </a:r>
          </a:p>
        </p:txBody>
      </p:sp>
      <p:cxnSp>
        <p:nvCxnSpPr>
          <p:cNvPr id="10" name="Connector 10">
            <a:extLst>
              <a:ext uri="{FF2B5EF4-FFF2-40B4-BE49-F238E27FC236}">
                <a16:creationId xmlns:a16="http://schemas.microsoft.com/office/drawing/2014/main" id="{6C12DFE2-21ED-E5B0-68CF-9AE11F95F13C}"/>
              </a:ext>
            </a:extLst>
          </p:cNvPr>
          <p:cNvCxnSpPr>
            <a:cxnSpLocks/>
          </p:cNvCxnSpPr>
          <p:nvPr/>
        </p:nvCxnSpPr>
        <p:spPr>
          <a:xfrm>
            <a:off x="2395728" y="4754880"/>
            <a:ext cx="804672" cy="5715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>
            <a:extLst>
              <a:ext uri="{FF2B5EF4-FFF2-40B4-BE49-F238E27FC236}">
                <a16:creationId xmlns:a16="http://schemas.microsoft.com/office/drawing/2014/main" id="{2AE3F007-8889-F0CE-34D6-546C241A65B8}"/>
              </a:ext>
            </a:extLst>
          </p:cNvPr>
          <p:cNvCxnSpPr>
            <a:cxnSpLocks/>
          </p:cNvCxnSpPr>
          <p:nvPr/>
        </p:nvCxnSpPr>
        <p:spPr>
          <a:xfrm flipV="1">
            <a:off x="2194560" y="5852160"/>
            <a:ext cx="676656" cy="38862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💎 Before vs After X Gem – All in One 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1097280"/>
            <a:ext cx="3657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1200"/>
              </a:spcAft>
              <a:defRPr sz="2000" b="1">
                <a:solidFill>
                  <a:srgbClr val="B40000"/>
                </a:solidFill>
              </a:defRPr>
            </a:pPr>
            <a:r>
              <a:rPr dirty="0"/>
              <a:t>▶ Before X Gem</a:t>
            </a:r>
          </a:p>
          <a:p>
            <a:pPr>
              <a:defRPr sz="1400">
                <a:solidFill>
                  <a:srgbClr val="B40000"/>
                </a:solidFill>
              </a:defRPr>
            </a:pPr>
            <a:r>
              <a:rPr dirty="0"/>
              <a:t>- Developer buried in messy code</a:t>
            </a:r>
          </a:p>
          <a:p>
            <a:pPr>
              <a:defRPr sz="1400">
                <a:solidFill>
                  <a:srgbClr val="B40000"/>
                </a:solidFill>
              </a:defRPr>
            </a:pPr>
            <a:r>
              <a:rPr dirty="0"/>
              <a:t>- "Where is that setup logic again?!"</a:t>
            </a:r>
          </a:p>
          <a:p>
            <a:pPr>
              <a:defRPr sz="1400">
                <a:solidFill>
                  <a:srgbClr val="B40000"/>
                </a:solidFill>
              </a:defRPr>
            </a:pPr>
            <a:r>
              <a:rPr dirty="0"/>
              <a:t>- 40% extra logic bloated the repo</a:t>
            </a:r>
          </a:p>
          <a:p>
            <a:pPr>
              <a:defRPr sz="1400">
                <a:solidFill>
                  <a:srgbClr val="B40000"/>
                </a:solidFill>
              </a:defRPr>
            </a:pPr>
            <a:r>
              <a:rPr dirty="0"/>
              <a:t>- Inconsistent logic across features</a:t>
            </a:r>
          </a:p>
          <a:p>
            <a:pPr>
              <a:defRPr sz="1400">
                <a:solidFill>
                  <a:srgbClr val="B40000"/>
                </a:solidFill>
              </a:defRPr>
            </a:pPr>
            <a:r>
              <a:rPr dirty="0"/>
              <a:t>- No code reuse – everything repeated</a:t>
            </a:r>
          </a:p>
          <a:p>
            <a:pPr>
              <a:defRPr sz="1400">
                <a:solidFill>
                  <a:srgbClr val="B40000"/>
                </a:solidFill>
              </a:defRPr>
            </a:pPr>
            <a:r>
              <a:rPr dirty="0"/>
              <a:t>- Fixes scattered across feature files</a:t>
            </a:r>
          </a:p>
          <a:p>
            <a:pPr>
              <a:defRPr sz="1400">
                <a:solidFill>
                  <a:srgbClr val="B40000"/>
                </a:solidFill>
              </a:defRPr>
            </a:pPr>
            <a:r>
              <a:rPr dirty="0"/>
              <a:t>- High maintenance cost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4880" y="1097280"/>
            <a:ext cx="3657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2000" b="1">
                <a:solidFill>
                  <a:srgbClr val="008000"/>
                </a:solidFill>
              </a:defRPr>
            </a:pPr>
            <a:r>
              <a:t>▶ After X Gem</a:t>
            </a:r>
          </a:p>
          <a:p>
            <a:pPr>
              <a:defRPr sz="1400">
                <a:solidFill>
                  <a:srgbClr val="008000"/>
                </a:solidFill>
              </a:defRPr>
            </a:pPr>
            <a:r>
              <a:t>+ Developer smiling beside shiny X Gem *</a:t>
            </a:r>
          </a:p>
          <a:p>
            <a:pPr>
              <a:defRPr sz="1400">
                <a:solidFill>
                  <a:srgbClr val="008000"/>
                </a:solidFill>
              </a:defRPr>
            </a:pPr>
            <a:r>
              <a:t>+ "Ahh... clean, reusable setup!"</a:t>
            </a:r>
          </a:p>
          <a:p>
            <a:pPr>
              <a:defRPr sz="1400">
                <a:solidFill>
                  <a:srgbClr val="008000"/>
                </a:solidFill>
              </a:defRPr>
            </a:pPr>
            <a:r>
              <a:t>+ 40% reduction in prep code</a:t>
            </a:r>
          </a:p>
          <a:p>
            <a:pPr>
              <a:defRPr sz="1400">
                <a:solidFill>
                  <a:srgbClr val="008000"/>
                </a:solidFill>
              </a:defRPr>
            </a:pPr>
            <a:r>
              <a:t>+ Standardized test data setup</a:t>
            </a:r>
          </a:p>
          <a:p>
            <a:pPr>
              <a:defRPr sz="1400">
                <a:solidFill>
                  <a:srgbClr val="008000"/>
                </a:solidFill>
              </a:defRPr>
            </a:pPr>
            <a:r>
              <a:t>+ Reusable gem across teams</a:t>
            </a:r>
          </a:p>
          <a:p>
            <a:pPr>
              <a:defRPr sz="1400">
                <a:solidFill>
                  <a:srgbClr val="008000"/>
                </a:solidFill>
              </a:defRPr>
            </a:pPr>
            <a:r>
              <a:t>+ One central gem to update</a:t>
            </a:r>
          </a:p>
          <a:p>
            <a:pPr>
              <a:defRPr sz="1400">
                <a:solidFill>
                  <a:srgbClr val="008000"/>
                </a:solidFill>
              </a:defRPr>
            </a:pPr>
            <a:r>
              <a:t>+ Easy to scale and maintain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3949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3366"/>
                </a:solidFill>
              </a:defRPr>
            </a:pPr>
            <a:r>
              <a:t>📉 Dependency Reduction with X Gem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7280" y="6035040"/>
            <a:ext cx="1371600" cy="457200"/>
          </a:xfrm>
          <a:prstGeom prst="rect">
            <a:avLst/>
          </a:prstGeom>
          <a:solidFill>
            <a:srgbClr val="FF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B40000"/>
                </a:solidFill>
              </a:defRPr>
            </a:pPr>
            <a:r>
              <a:t>Feature A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280" y="6675120"/>
            <a:ext cx="1371600" cy="457200"/>
          </a:xfrm>
          <a:prstGeom prst="rect">
            <a:avLst/>
          </a:prstGeom>
          <a:solidFill>
            <a:srgbClr val="FF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B40000"/>
                </a:solidFill>
              </a:defRPr>
            </a:pPr>
            <a:r>
              <a:t>Feature B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280" y="7315200"/>
            <a:ext cx="1371600" cy="457200"/>
          </a:xfrm>
          <a:prstGeom prst="rect">
            <a:avLst/>
          </a:prstGeom>
          <a:solidFill>
            <a:srgbClr val="FF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B40000"/>
                </a:solidFill>
              </a:defRPr>
            </a:pPr>
            <a:r>
              <a:t>Feature C</a:t>
            </a:r>
          </a:p>
        </p:txBody>
      </p:sp>
      <p:sp>
        <p:nvSpPr>
          <p:cNvPr id="9" name="Oval 8"/>
          <p:cNvSpPr/>
          <p:nvPr/>
        </p:nvSpPr>
        <p:spPr>
          <a:xfrm>
            <a:off x="3474720" y="6675120"/>
            <a:ext cx="1828800" cy="731520"/>
          </a:xfrm>
          <a:prstGeom prst="ellipse">
            <a:avLst/>
          </a:prstGeom>
          <a:solidFill>
            <a:srgbClr val="E6FF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008000"/>
                </a:solidFill>
              </a:defRPr>
            </a:pPr>
            <a:r>
              <a:t>💎 X Gem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17920" y="6675120"/>
            <a:ext cx="1645920" cy="457200"/>
          </a:xfrm>
          <a:prstGeom prst="rect">
            <a:avLst/>
          </a:prstGeom>
          <a:solidFill>
            <a:srgbClr val="E6FF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008000"/>
                </a:solidFill>
              </a:defRPr>
            </a:pPr>
            <a:r>
              <a:t>1 shared setup</a:t>
            </a:r>
          </a:p>
        </p:txBody>
      </p:sp>
      <p:cxnSp>
        <p:nvCxnSpPr>
          <p:cNvPr id="11" name="Connector 10"/>
          <p:cNvCxnSpPr/>
          <p:nvPr/>
        </p:nvCxnSpPr>
        <p:spPr>
          <a:xfrm>
            <a:off x="2468880" y="6263640"/>
            <a:ext cx="1005840" cy="77724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2468880" y="6903720"/>
            <a:ext cx="1005840" cy="13716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V="1">
            <a:off x="2468880" y="7040880"/>
            <a:ext cx="1005840" cy="50292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 flipV="1">
            <a:off x="5303520" y="6903720"/>
            <a:ext cx="914400" cy="13716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249</Words>
  <Application>Microsoft Office PowerPoint</Application>
  <PresentationFormat>On-screen Show (4:3)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Gogurla, Ramu</cp:lastModifiedBy>
  <cp:revision>3</cp:revision>
  <dcterms:created xsi:type="dcterms:W3CDTF">2013-01-27T09:14:16Z</dcterms:created>
  <dcterms:modified xsi:type="dcterms:W3CDTF">2025-07-24T08:06:14Z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bedbe1-f62b-4f62-96b0-2c18948c8e42_Enabled">
    <vt:lpwstr>true</vt:lpwstr>
  </property>
  <property fmtid="{D5CDD505-2E9C-101B-9397-08002B2CF9AE}" pid="3" name="MSIP_Label_36bedbe1-f62b-4f62-96b0-2c18948c8e42_SetDate">
    <vt:lpwstr>2025-07-24T08:00:43Z</vt:lpwstr>
  </property>
  <property fmtid="{D5CDD505-2E9C-101B-9397-08002B2CF9AE}" pid="4" name="MSIP_Label_36bedbe1-f62b-4f62-96b0-2c18948c8e42_Method">
    <vt:lpwstr>Privileged</vt:lpwstr>
  </property>
  <property fmtid="{D5CDD505-2E9C-101B-9397-08002B2CF9AE}" pid="5" name="MSIP_Label_36bedbe1-f62b-4f62-96b0-2c18948c8e42_Name">
    <vt:lpwstr>36bedbe1-f62b-4f62-96b0-2c18948c8e42</vt:lpwstr>
  </property>
  <property fmtid="{D5CDD505-2E9C-101B-9397-08002B2CF9AE}" pid="6" name="MSIP_Label_36bedbe1-f62b-4f62-96b0-2c18948c8e42_SiteId">
    <vt:lpwstr>7bc8ad67-ee7f-43cb-8a42-1ada7dcc636e</vt:lpwstr>
  </property>
  <property fmtid="{D5CDD505-2E9C-101B-9397-08002B2CF9AE}" pid="7" name="MSIP_Label_36bedbe1-f62b-4f62-96b0-2c18948c8e42_ActionId">
    <vt:lpwstr>3527e8fe-6cb6-47f0-b39a-a1ef22ff55dc</vt:lpwstr>
  </property>
  <property fmtid="{D5CDD505-2E9C-101B-9397-08002B2CF9AE}" pid="8" name="MSIP_Label_36bedbe1-f62b-4f62-96b0-2c18948c8e42_ContentBits">
    <vt:lpwstr>2</vt:lpwstr>
  </property>
  <property fmtid="{D5CDD505-2E9C-101B-9397-08002B2CF9AE}" pid="9" name="MSIP_Label_36bedbe1-f62b-4f62-96b0-2c18948c8e42_Tag">
    <vt:lpwstr>10, 0, 1, 1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Classification: Public</vt:lpwstr>
  </property>
</Properties>
</file>