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3" r:id="rId5"/>
    <p:sldMasterId id="214748372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Barlow ExtraLight"/>
      <p:regular r:id="rId22"/>
      <p:bold r:id="rId23"/>
      <p:italic r:id="rId24"/>
      <p:boldItalic r:id="rId25"/>
    </p:embeddedFont>
    <p:embeddedFont>
      <p:font typeface="DM Sans Medium"/>
      <p:regular r:id="rId26"/>
      <p:bold r:id="rId27"/>
      <p:italic r:id="rId28"/>
      <p:boldItalic r:id="rId29"/>
    </p:embeddedFont>
    <p:embeddedFont>
      <p:font typeface="Hepta Slab Medium"/>
      <p:regular r:id="rId30"/>
      <p:bold r:id="rId31"/>
    </p:embeddedFont>
    <p:embeddedFont>
      <p:font typeface="Hepta Slab Light"/>
      <p:regular r:id="rId32"/>
      <p:bold r:id="rId33"/>
    </p:embeddedFont>
    <p:embeddedFont>
      <p:font typeface="Hepta Slab"/>
      <p:regular r:id="rId34"/>
      <p:bold r:id="rId35"/>
    </p:embeddedFont>
    <p:embeddedFont>
      <p:font typeface="Barlow Medium"/>
      <p:regular r:id="rId36"/>
      <p:bold r:id="rId37"/>
      <p:italic r:id="rId38"/>
      <p:boldItalic r:id="rId39"/>
    </p:embeddedFont>
    <p:embeddedFont>
      <p:font typeface="Barlow Light"/>
      <p:regular r:id="rId40"/>
      <p:bold r:id="rId41"/>
      <p:italic r:id="rId42"/>
      <p:boldItalic r:id="rId43"/>
    </p:embeddedFont>
    <p:embeddedFont>
      <p:font typeface="Barlow"/>
      <p:regular r:id="rId44"/>
      <p:bold r:id="rId45"/>
      <p:italic r:id="rId46"/>
      <p:boldItalic r:id="rId47"/>
    </p:embeddedFont>
    <p:embeddedFont>
      <p:font typeface="Merriweather"/>
      <p:regular r:id="rId48"/>
      <p:bold r:id="rId49"/>
      <p:italic r:id="rId50"/>
      <p:boldItalic r:id="rId51"/>
    </p:embeddedFont>
    <p:embeddedFont>
      <p:font typeface="DM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FDDB15-3422-4DF3-8FA5-82EA86A48AD4}">
  <a:tblStyle styleId="{F0FDDB15-3422-4DF3-8FA5-82EA86A48A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regular.fntdata"/><Relationship Id="rId42" Type="http://schemas.openxmlformats.org/officeDocument/2006/relationships/font" Target="fonts/BarlowLight-italic.fntdata"/><Relationship Id="rId41" Type="http://schemas.openxmlformats.org/officeDocument/2006/relationships/font" Target="fonts/BarlowLight-bold.fntdata"/><Relationship Id="rId44" Type="http://schemas.openxmlformats.org/officeDocument/2006/relationships/font" Target="fonts/Barlow-regular.fntdata"/><Relationship Id="rId43" Type="http://schemas.openxmlformats.org/officeDocument/2006/relationships/font" Target="fonts/BarlowLight-boldItalic.fntdata"/><Relationship Id="rId46" Type="http://schemas.openxmlformats.org/officeDocument/2006/relationships/font" Target="fonts/Barlow-italic.fntdata"/><Relationship Id="rId45" Type="http://schemas.openxmlformats.org/officeDocument/2006/relationships/font" Target="fonts/Barlow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Merriweather-regular.fntdata"/><Relationship Id="rId47" Type="http://schemas.openxmlformats.org/officeDocument/2006/relationships/font" Target="fonts/Barlow-boldItalic.fntdata"/><Relationship Id="rId49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ptaSlabMedium-bold.fntdata"/><Relationship Id="rId30" Type="http://schemas.openxmlformats.org/officeDocument/2006/relationships/font" Target="fonts/HeptaSlabMedium-regular.fntdata"/><Relationship Id="rId33" Type="http://schemas.openxmlformats.org/officeDocument/2006/relationships/font" Target="fonts/HeptaSlabLight-bold.fntdata"/><Relationship Id="rId32" Type="http://schemas.openxmlformats.org/officeDocument/2006/relationships/font" Target="fonts/HeptaSlabLight-regular.fntdata"/><Relationship Id="rId35" Type="http://schemas.openxmlformats.org/officeDocument/2006/relationships/font" Target="fonts/HeptaSlab-bold.fntdata"/><Relationship Id="rId34" Type="http://schemas.openxmlformats.org/officeDocument/2006/relationships/font" Target="fonts/HeptaSlab-regular.fntdata"/><Relationship Id="rId37" Type="http://schemas.openxmlformats.org/officeDocument/2006/relationships/font" Target="fonts/BarlowMedium-bold.fntdata"/><Relationship Id="rId36" Type="http://schemas.openxmlformats.org/officeDocument/2006/relationships/font" Target="fonts/BarlowMedium-regular.fntdata"/><Relationship Id="rId39" Type="http://schemas.openxmlformats.org/officeDocument/2006/relationships/font" Target="fonts/BarlowMedium-boldItalic.fntdata"/><Relationship Id="rId38" Type="http://schemas.openxmlformats.org/officeDocument/2006/relationships/font" Target="fonts/BarlowMedium-italic.fntdata"/><Relationship Id="rId20" Type="http://schemas.openxmlformats.org/officeDocument/2006/relationships/slide" Target="slides/slide13.xml"/><Relationship Id="rId22" Type="http://schemas.openxmlformats.org/officeDocument/2006/relationships/font" Target="fonts/BarlowExtraLight-regular.fntdata"/><Relationship Id="rId21" Type="http://schemas.openxmlformats.org/officeDocument/2006/relationships/slide" Target="slides/slide14.xml"/><Relationship Id="rId24" Type="http://schemas.openxmlformats.org/officeDocument/2006/relationships/font" Target="fonts/BarlowExtraLight-italic.fntdata"/><Relationship Id="rId23" Type="http://schemas.openxmlformats.org/officeDocument/2006/relationships/font" Target="fonts/BarlowExtraLight-bold.fntdata"/><Relationship Id="rId26" Type="http://schemas.openxmlformats.org/officeDocument/2006/relationships/font" Target="fonts/DMSansMedium-regular.fntdata"/><Relationship Id="rId25" Type="http://schemas.openxmlformats.org/officeDocument/2006/relationships/font" Target="fonts/BarlowExtraLight-boldItalic.fntdata"/><Relationship Id="rId28" Type="http://schemas.openxmlformats.org/officeDocument/2006/relationships/font" Target="fonts/DMSansMedium-italic.fntdata"/><Relationship Id="rId27" Type="http://schemas.openxmlformats.org/officeDocument/2006/relationships/font" Target="fonts/DMSansMedium-bold.fntdata"/><Relationship Id="rId29" Type="http://schemas.openxmlformats.org/officeDocument/2006/relationships/font" Target="fonts/DMSansMedium-boldItalic.fntdata"/><Relationship Id="rId51" Type="http://schemas.openxmlformats.org/officeDocument/2006/relationships/font" Target="fonts/Merriweather-boldItalic.fntdata"/><Relationship Id="rId50" Type="http://schemas.openxmlformats.org/officeDocument/2006/relationships/font" Target="fonts/Merriweather-italic.fntdata"/><Relationship Id="rId53" Type="http://schemas.openxmlformats.org/officeDocument/2006/relationships/font" Target="fonts/DMSans-bold.fntdata"/><Relationship Id="rId52" Type="http://schemas.openxmlformats.org/officeDocument/2006/relationships/font" Target="fonts/DMSans-regular.fntdata"/><Relationship Id="rId11" Type="http://schemas.openxmlformats.org/officeDocument/2006/relationships/slide" Target="slides/slide4.xml"/><Relationship Id="rId55" Type="http://schemas.openxmlformats.org/officeDocument/2006/relationships/font" Target="fonts/DMSans-boldItalic.fntdata"/><Relationship Id="rId10" Type="http://schemas.openxmlformats.org/officeDocument/2006/relationships/slide" Target="slides/slide3.xml"/><Relationship Id="rId54" Type="http://schemas.openxmlformats.org/officeDocument/2006/relationships/font" Target="fonts/DM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16fa7bd21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16fa7bd21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1700f6338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1700f6338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1700f6338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1700f633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1700f6338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1700f6338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16fa7bd218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16fa7bd218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16fa7bd218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316fa7bd218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16fa7bd218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16fa7bd218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16fa7bd218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16fa7bd218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16fa7bd218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16fa7bd218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16fa7bd218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16fa7bd218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16fa7bd218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16fa7bd218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16fa7bd218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16fa7bd218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16fa7bd218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16fa7bd218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1700f6338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1700f6338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8" name="Google Shape;328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9" name="Google Shape;32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2" name="Google Shape;33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6" name="Google Shape;33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339" name="Google Shape;339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0" name="Google Shape;340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1" name="Google Shape;34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344" name="Google Shape;34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8" name="Google Shape;34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1" name="Google Shape;35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5" name="Google Shape;355;p5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6" name="Google Shape;356;p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57" name="Google Shape;35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360" name="Google Shape;36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3" name="Google Shape;363;p5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4" name="Google Shape;36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369" name="Google Shape;36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1" name="Google Shape;371;p5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2" name="Google Shape;372;p5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3" name="Google Shape;373;p5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4" name="Google Shape;374;p5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5" name="Google Shape;375;p5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378" name="Google Shape;378;p6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9" name="Google Shape;379;p6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80" name="Google Shape;38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6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4" name="Google Shape;384;p6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5" name="Google Shape;385;p6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6" name="Google Shape;386;p6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7" name="Google Shape;387;p6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91" name="Google Shape;391;p6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92" name="Google Shape;392;p62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93" name="Google Shape;393;p6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4" name="Google Shape;394;p62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5" name="Google Shape;395;p62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6" name="Google Shape;396;p62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6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0" name="Google Shape;400;p6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1" name="Google Shape;401;p6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2" name="Google Shape;402;p6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3" name="Google Shape;403;p6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4" name="Google Shape;404;p6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5" name="Google Shape;405;p6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6" name="Google Shape;406;p6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7" name="Google Shape;407;p6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410" name="Google Shape;410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6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4" name="Google Shape;414;p6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6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6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7" name="Google Shape;41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419" name="Google Shape;419;p6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0" name="Google Shape;420;p6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6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Google Shape;424;p6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6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6" name="Google Shape;426;p6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6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8" name="Google Shape;428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430" name="Google Shape;430;p6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1" name="Google Shape;431;p6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2" name="Google Shape;432;p6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6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Google Shape;439;p6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Google Shape;440;p6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Google Shape;441;p6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2" name="Google Shape;442;p6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6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6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445" name="Google Shape;445;p6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6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6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9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0" name="Google Shape;450;p69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1" name="Google Shape;451;p69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2" name="Google Shape;452;p69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453" name="Google Shape;453;p69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0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6" name="Google Shape;456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0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8" name="Google Shape;458;p70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9" name="Google Shape;459;p70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0" name="Google Shape;460;p70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1" name="Google Shape;461;p70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2" name="Google Shape;462;p70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71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66" name="Google Shape;466;p71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7" name="Google Shape;467;p71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72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71" name="Google Shape;471;p72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2" name="Google Shape;472;p72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3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475" name="Google Shape;475;p73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6" name="Google Shape;476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73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478" name="Google Shape;478;p73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9" name="Google Shape;479;p7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4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2" name="Google Shape;482;p74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3" name="Google Shape;483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74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485" name="Google Shape;485;p74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6" name="Google Shape;486;p74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7" name="Google Shape;487;p74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5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0" name="Google Shape;490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75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2" name="Google Shape;492;p75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93" name="Google Shape;493;p75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494" name="Google Shape;494;p7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76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98" name="Google Shape;498;p76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99" name="Google Shape;499;p76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00" name="Google Shape;500;p76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01" name="Google Shape;501;p76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02" name="Google Shape;502;p76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03" name="Google Shape;503;p76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04" name="Google Shape;504;p76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05" name="Google Shape;505;p76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06" name="Google Shape;506;p76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07" name="Google Shape;507;p76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08" name="Google Shape;508;p76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09" name="Google Shape;509;p76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10" name="Google Shape;510;p76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11" name="Google Shape;511;p76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12" name="Google Shape;512;p76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13" name="Google Shape;513;p76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14" name="Google Shape;514;p76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15" name="Google Shape;515;p76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16" name="Google Shape;516;p76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17" name="Google Shape;517;p76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18" name="Google Shape;518;p76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19" name="Google Shape;519;p76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20" name="Google Shape;520;p76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21" name="Google Shape;521;p76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22" name="Google Shape;522;p76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23" name="Google Shape;523;p76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24" name="Google Shape;524;p76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25" name="Google Shape;525;p76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77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9" name="Google Shape;529;p77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3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0.xml"/><Relationship Id="rId28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74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24" name="Google Shape;324;p47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25" name="Google Shape;32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8"/>
          <p:cNvSpPr txBox="1"/>
          <p:nvPr>
            <p:ph type="ctrTitle"/>
          </p:nvPr>
        </p:nvSpPr>
        <p:spPr>
          <a:xfrm>
            <a:off x="196950" y="223825"/>
            <a:ext cx="8011800" cy="26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latin typeface="Times New Roman"/>
                <a:ea typeface="Times New Roman"/>
                <a:cs typeface="Times New Roman"/>
                <a:sym typeface="Times New Roman"/>
              </a:rPr>
              <a:t>Super Egg Drop Problem</a:t>
            </a:r>
            <a:endParaRPr b="0"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latin typeface="Times New Roman"/>
                <a:ea typeface="Times New Roman"/>
                <a:cs typeface="Times New Roman"/>
                <a:sym typeface="Times New Roman"/>
              </a:rPr>
              <a:t>Leetcode 887</a:t>
            </a:r>
            <a:endParaRPr b="0"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uper Egg Drop Problem (LeetCode #887)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78"/>
          <p:cNvSpPr txBox="1"/>
          <p:nvPr>
            <p:ph idx="2" type="subTitle"/>
          </p:nvPr>
        </p:nvSpPr>
        <p:spPr>
          <a:xfrm>
            <a:off x="137150" y="396550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Presented by: Sudhir Ray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lue and green wave pattern. " id="536" name="Google Shape;536;p78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797" l="0" r="0" t="797"/>
          <a:stretch/>
        </p:blipFill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7"/>
          <p:cNvSpPr txBox="1"/>
          <p:nvPr>
            <p:ph idx="1" type="subTitle"/>
          </p:nvPr>
        </p:nvSpPr>
        <p:spPr>
          <a:xfrm>
            <a:off x="411175" y="1371575"/>
            <a:ext cx="4209000" cy="27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</a:t>
            </a:r>
            <a:r>
              <a:rPr lang="en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</a:t>
            </a: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all zeros.</a:t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with </a:t>
            </a:r>
            <a:r>
              <a:rPr lang="en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0</a:t>
            </a: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dp[m][k] = 0</a:t>
            </a: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floors tested, so </a:t>
            </a:r>
            <a:r>
              <a:rPr lang="en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increases.</a:t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1</a:t>
            </a: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calculate:</a:t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dp[1][1] = 1</a:t>
            </a: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 floor with 1 egg).</a:t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dp[1][2] = 1</a:t>
            </a: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 floor with 2 eggs).</a:t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floors testable = 1 &lt; 6.</a:t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87"/>
          <p:cNvSpPr txBox="1"/>
          <p:nvPr>
            <p:ph idx="3" type="body"/>
          </p:nvPr>
        </p:nvSpPr>
        <p:spPr>
          <a:xfrm>
            <a:off x="583525" y="30025"/>
            <a:ext cx="3864300" cy="8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Visualization (k = 2, n=6)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5" name="Google Shape;59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9125"/>
            <a:ext cx="4277025" cy="219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6" name="Google Shape;596;p87"/>
          <p:cNvGraphicFramePr/>
          <p:nvPr/>
        </p:nvGraphicFramePr>
        <p:xfrm>
          <a:off x="4839625" y="290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{F0FDDB15-3422-4DF3-8FA5-82EA86A48AD4}</a:tableStyleId>
              </a:tblPr>
              <a:tblGrid>
                <a:gridCol w="1002350"/>
                <a:gridCol w="967025"/>
                <a:gridCol w="1037675"/>
                <a:gridCol w="1002350"/>
              </a:tblGrid>
              <a:tr h="40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Moves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egg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egg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eggs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8"/>
          <p:cNvSpPr txBox="1"/>
          <p:nvPr>
            <p:ph idx="1" type="subTitle"/>
          </p:nvPr>
        </p:nvSpPr>
        <p:spPr>
          <a:xfrm>
            <a:off x="411175" y="665375"/>
            <a:ext cx="4209000" cy="43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</a:t>
            </a:r>
            <a:r>
              <a:rPr lang="en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</a:t>
            </a: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all zeros.</a:t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with </a:t>
            </a:r>
            <a:r>
              <a:rPr lang="en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0</a:t>
            </a: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dp[m][k] = 0</a:t>
            </a: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floors tested, so </a:t>
            </a:r>
            <a:r>
              <a:rPr lang="en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increases.</a:t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1</a:t>
            </a: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calculate:</a:t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dp[1][1] = 1</a:t>
            </a: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 floor with 1 egg).</a:t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dp[1][2] = 1</a:t>
            </a: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 floor with 2 eggs).</a:t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floors testable = 1 &lt; 6.</a:t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2</a:t>
            </a: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calculate:</a:t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dp[2][1] = 2</a:t>
            </a: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 floors with 1 egg).</a:t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dp[2][2] = 3</a:t>
            </a: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(3 floors with 2 eggs).</a:t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floors testable = 3 &lt; 6.</a:t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88"/>
          <p:cNvSpPr txBox="1"/>
          <p:nvPr>
            <p:ph idx="3" type="body"/>
          </p:nvPr>
        </p:nvSpPr>
        <p:spPr>
          <a:xfrm>
            <a:off x="583525" y="30025"/>
            <a:ext cx="3864300" cy="8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Visualization (k = 2, n=6)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3" name="Google Shape;603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9125"/>
            <a:ext cx="4277025" cy="219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4" name="Google Shape;604;p88"/>
          <p:cNvGraphicFramePr/>
          <p:nvPr/>
        </p:nvGraphicFramePr>
        <p:xfrm>
          <a:off x="4705813" y="286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{F0FDDB15-3422-4DF3-8FA5-82EA86A48AD4}</a:tableStyleId>
              </a:tblPr>
              <a:tblGrid>
                <a:gridCol w="1002350"/>
                <a:gridCol w="1002350"/>
                <a:gridCol w="1002350"/>
                <a:gridCol w="1002350"/>
              </a:tblGrid>
              <a:tr h="42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Moves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egg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egg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eggs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9"/>
          <p:cNvSpPr txBox="1"/>
          <p:nvPr>
            <p:ph idx="1" type="subTitle"/>
          </p:nvPr>
        </p:nvSpPr>
        <p:spPr>
          <a:xfrm>
            <a:off x="411175" y="665375"/>
            <a:ext cx="4209000" cy="49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" sz="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</a:t>
            </a: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</a:t>
            </a:r>
            <a:r>
              <a:rPr lang="en" sz="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all zeros.</a:t>
            </a:r>
            <a:endParaRPr sz="9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" sz="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with </a:t>
            </a: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0</a:t>
            </a:r>
            <a:r>
              <a:rPr lang="en" sz="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9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dp[m][k] = 0</a:t>
            </a:r>
            <a:r>
              <a:rPr lang="en" sz="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floors tested, so </a:t>
            </a: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increases.</a:t>
            </a:r>
            <a:endParaRPr sz="9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" sz="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1</a:t>
            </a:r>
            <a:r>
              <a:rPr lang="en" sz="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calculate:</a:t>
            </a:r>
            <a:endParaRPr sz="9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dp[1][1] = 1</a:t>
            </a:r>
            <a:r>
              <a:rPr lang="en" sz="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 floor with 1 egg).</a:t>
            </a:r>
            <a:endParaRPr sz="9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dp[1][2] = 1</a:t>
            </a:r>
            <a:r>
              <a:rPr lang="en" sz="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 floor with 2 eggs).</a:t>
            </a:r>
            <a:endParaRPr sz="9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floors testable = 1 &lt; 6.</a:t>
            </a:r>
            <a:endParaRPr sz="9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" sz="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2</a:t>
            </a:r>
            <a:r>
              <a:rPr lang="en" sz="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calculate:</a:t>
            </a:r>
            <a:endParaRPr sz="9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dp[2][1] = 2</a:t>
            </a:r>
            <a:r>
              <a:rPr lang="en" sz="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 floors with 1 egg).</a:t>
            </a:r>
            <a:endParaRPr sz="9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dp[2][2] = 3</a:t>
            </a:r>
            <a:r>
              <a:rPr lang="en" sz="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(3 floors with 2 eggs).</a:t>
            </a:r>
            <a:endParaRPr sz="9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floors testable = 3 &lt; 6.</a:t>
            </a:r>
            <a:endParaRPr sz="9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" sz="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3</a:t>
            </a:r>
            <a:r>
              <a:rPr lang="en" sz="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calculate:</a:t>
            </a:r>
            <a:endParaRPr sz="9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dp[3][1] = 3</a:t>
            </a:r>
            <a:r>
              <a:rPr lang="en" sz="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(3 floors with 1 egg).</a:t>
            </a:r>
            <a:endParaRPr sz="9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dp[3][2] = 6</a:t>
            </a:r>
            <a:r>
              <a:rPr lang="en" sz="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(6 floors with 2 eggs).</a:t>
            </a:r>
            <a:endParaRPr sz="9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floors testable =</a:t>
            </a:r>
            <a:r>
              <a:rPr lang="en" sz="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≥ 6.</a:t>
            </a:r>
            <a:endParaRPr sz="8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</a:t>
            </a:r>
            <a:r>
              <a:rPr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3</a:t>
            </a:r>
            <a:r>
              <a:rPr lang="en" sz="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89"/>
          <p:cNvSpPr txBox="1"/>
          <p:nvPr>
            <p:ph idx="3" type="body"/>
          </p:nvPr>
        </p:nvSpPr>
        <p:spPr>
          <a:xfrm>
            <a:off x="583525" y="30025"/>
            <a:ext cx="3864300" cy="8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Visualization (k = 2, n=6)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1" name="Google Shape;611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9125"/>
            <a:ext cx="4277025" cy="219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2" name="Google Shape;612;p89"/>
          <p:cNvGraphicFramePr/>
          <p:nvPr/>
        </p:nvGraphicFramePr>
        <p:xfrm>
          <a:off x="4839625" y="282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{F0FDDB15-3422-4DF3-8FA5-82EA86A48AD4}</a:tableStyleId>
              </a:tblPr>
              <a:tblGrid>
                <a:gridCol w="1002350"/>
                <a:gridCol w="1002350"/>
                <a:gridCol w="1002350"/>
                <a:gridCol w="1002350"/>
              </a:tblGrid>
              <a:tr h="42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Moves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egg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egg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eggs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90"/>
          <p:cNvSpPr txBox="1"/>
          <p:nvPr>
            <p:ph idx="1" type="subTitle"/>
          </p:nvPr>
        </p:nvSpPr>
        <p:spPr>
          <a:xfrm>
            <a:off x="975300" y="1510150"/>
            <a:ext cx="7193400" cy="16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 Complexity: O(m * k) </a:t>
            </a:r>
            <a:endParaRPr sz="1100">
              <a:solidFill>
                <a:srgbClr val="262626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Space Complexity: O(k * √n)</a:t>
            </a:r>
            <a:endParaRPr sz="1800">
              <a:solidFill>
                <a:srgbClr val="262626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90"/>
          <p:cNvSpPr txBox="1"/>
          <p:nvPr>
            <p:ph idx="3" type="body"/>
          </p:nvPr>
        </p:nvSpPr>
        <p:spPr>
          <a:xfrm>
            <a:off x="975300" y="142050"/>
            <a:ext cx="7193400" cy="11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Complexity Analysis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Google Shape;619;p90"/>
          <p:cNvSpPr txBox="1"/>
          <p:nvPr/>
        </p:nvSpPr>
        <p:spPr>
          <a:xfrm>
            <a:off x="9062925" y="3095525"/>
            <a:ext cx="914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1"/>
          <p:cNvSpPr txBox="1"/>
          <p:nvPr>
            <p:ph idx="3" type="body"/>
          </p:nvPr>
        </p:nvSpPr>
        <p:spPr>
          <a:xfrm>
            <a:off x="975300" y="1637250"/>
            <a:ext cx="7193400" cy="11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9"/>
          <p:cNvSpPr txBox="1"/>
          <p:nvPr>
            <p:ph idx="1" type="subTitle"/>
          </p:nvPr>
        </p:nvSpPr>
        <p:spPr>
          <a:xfrm>
            <a:off x="975300" y="1699600"/>
            <a:ext cx="7193400" cy="29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You are given </a:t>
            </a:r>
            <a:r>
              <a:rPr b="1"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identical eggs and you have access to a building with </a:t>
            </a:r>
            <a:r>
              <a:rPr b="1"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floors labeled from 1 to n.</a:t>
            </a:r>
            <a:endParaRPr sz="1400">
              <a:solidFill>
                <a:srgbClr val="262626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You know that there exists a floor f where 0 &lt;= f &lt;= n such that any egg dropped at a floor </a:t>
            </a:r>
            <a:r>
              <a:rPr b="1"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higher</a:t>
            </a:r>
            <a:r>
              <a:rPr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than f will </a:t>
            </a:r>
            <a:r>
              <a:rPr b="1"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break</a:t>
            </a:r>
            <a:r>
              <a:rPr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and any egg dropped </a:t>
            </a:r>
            <a:r>
              <a:rPr b="1"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 or below</a:t>
            </a:r>
            <a:r>
              <a:rPr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floor f will </a:t>
            </a:r>
            <a:r>
              <a:rPr b="1"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not break</a:t>
            </a:r>
            <a:r>
              <a:rPr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rgbClr val="262626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Each move, you may take an unbroken egg and drop it from any floor x (where 1 &lt;= x &lt;= n). If the egg breaks, you can no longer use it. However, if the egg does not break, you may </a:t>
            </a:r>
            <a:r>
              <a:rPr b="1"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reuse</a:t>
            </a:r>
            <a:r>
              <a:rPr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it in future moves.</a:t>
            </a:r>
            <a:endParaRPr sz="1400">
              <a:solidFill>
                <a:srgbClr val="262626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</a:t>
            </a:r>
            <a:r>
              <a:rPr i="1"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minimum number of moves</a:t>
            </a:r>
            <a:r>
              <a:rPr i="1"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that you need to determine </a:t>
            </a:r>
            <a:r>
              <a:rPr b="1" i="1"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certainty</a:t>
            </a:r>
            <a:r>
              <a:rPr i="1"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what the value of </a:t>
            </a:r>
            <a:r>
              <a:rPr lang="en" sz="14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 is.</a:t>
            </a:r>
            <a:endParaRPr sz="1400">
              <a:solidFill>
                <a:srgbClr val="262626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79"/>
          <p:cNvSpPr txBox="1"/>
          <p:nvPr>
            <p:ph idx="3" type="body"/>
          </p:nvPr>
        </p:nvSpPr>
        <p:spPr>
          <a:xfrm>
            <a:off x="975450" y="388750"/>
            <a:ext cx="7193400" cy="11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0"/>
          <p:cNvSpPr txBox="1"/>
          <p:nvPr>
            <p:ph idx="1" type="subTitle"/>
          </p:nvPr>
        </p:nvSpPr>
        <p:spPr>
          <a:xfrm>
            <a:off x="975300" y="1699600"/>
            <a:ext cx="7193400" cy="33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an egg breaks, it cannot be reused</a:t>
            </a:r>
            <a:r>
              <a:rPr lang="en" sz="18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262626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an egg does not break, it can be reused.</a:t>
            </a:r>
            <a:endParaRPr sz="1800">
              <a:solidFill>
                <a:srgbClr val="262626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 &lt;= k &lt;= 100</a:t>
            </a:r>
            <a:endParaRPr sz="1800">
              <a:solidFill>
                <a:srgbClr val="262626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 &lt;= n &lt;= 10</a:t>
            </a:r>
            <a:r>
              <a:rPr baseline="30000" lang="en" sz="18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aseline="30000" sz="1800">
              <a:solidFill>
                <a:srgbClr val="262626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80"/>
          <p:cNvSpPr txBox="1"/>
          <p:nvPr>
            <p:ph idx="3" type="body"/>
          </p:nvPr>
        </p:nvSpPr>
        <p:spPr>
          <a:xfrm>
            <a:off x="975450" y="388750"/>
            <a:ext cx="7193400" cy="11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1"/>
          <p:cNvSpPr txBox="1"/>
          <p:nvPr>
            <p:ph idx="1" type="subTitle"/>
          </p:nvPr>
        </p:nvSpPr>
        <p:spPr>
          <a:xfrm>
            <a:off x="975300" y="1699600"/>
            <a:ext cx="7193400" cy="33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hlink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r>
              <a:rPr lang="en" sz="1800">
                <a:solidFill>
                  <a:schemeClr val="hlink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k (number of eggs) = 1, n (number of floors) = 2</a:t>
            </a:r>
            <a:endParaRPr sz="1800">
              <a:solidFill>
                <a:schemeClr val="hlink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hlink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r>
              <a:rPr lang="en" sz="1800">
                <a:solidFill>
                  <a:schemeClr val="hlink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 sz="1800">
              <a:solidFill>
                <a:schemeClr val="hlink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hlink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Explanation: </a:t>
            </a:r>
            <a:endParaRPr sz="1800">
              <a:solidFill>
                <a:schemeClr val="hlink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hlink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Drop the egg from floor 1. If it breaks, we know that f = 0.</a:t>
            </a:r>
            <a:endParaRPr sz="1800">
              <a:solidFill>
                <a:schemeClr val="hlink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hlink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Otherwise, drop the egg from floor 2. If it breaks, we know that f = 1.</a:t>
            </a:r>
            <a:endParaRPr sz="1800">
              <a:solidFill>
                <a:schemeClr val="hlink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hlink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it does not break, then we know f = 2.</a:t>
            </a:r>
            <a:endParaRPr sz="1800">
              <a:solidFill>
                <a:schemeClr val="hlink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hlink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Hence, we need at minimum 2 moves to determine with certainty what the value of f is.</a:t>
            </a:r>
            <a:endParaRPr sz="1800">
              <a:solidFill>
                <a:srgbClr val="262626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81"/>
          <p:cNvSpPr txBox="1"/>
          <p:nvPr>
            <p:ph idx="3" type="body"/>
          </p:nvPr>
        </p:nvSpPr>
        <p:spPr>
          <a:xfrm>
            <a:off x="975450" y="388750"/>
            <a:ext cx="7193400" cy="11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>
                <a:latin typeface="Times New Roman"/>
                <a:ea typeface="Times New Roman"/>
                <a:cs typeface="Times New Roman"/>
                <a:sym typeface="Times New Roman"/>
              </a:rPr>
              <a:t>Problem Example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2"/>
          <p:cNvSpPr txBox="1"/>
          <p:nvPr>
            <p:ph idx="1" type="subTitle"/>
          </p:nvPr>
        </p:nvSpPr>
        <p:spPr>
          <a:xfrm>
            <a:off x="975300" y="1699600"/>
            <a:ext cx="7193400" cy="21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 Brute Force:</a:t>
            </a:r>
            <a:endParaRPr sz="1800">
              <a:solidFill>
                <a:srgbClr val="262626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- Drop from every floor until the critical floor is found.</a:t>
            </a:r>
            <a:endParaRPr sz="1800">
              <a:solidFill>
                <a:srgbClr val="262626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 Dynamic Programming (DP):</a:t>
            </a:r>
            <a:endParaRPr sz="1800">
              <a:solidFill>
                <a:srgbClr val="262626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262626"/>
                </a:solidFill>
                <a:highlight>
                  <a:srgbClr val="F0F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- Use a 2D table dp[k][n] to store the minimum attempts.</a:t>
            </a:r>
            <a:endParaRPr sz="1800">
              <a:solidFill>
                <a:srgbClr val="262626"/>
              </a:solidFill>
              <a:highlight>
                <a:srgbClr val="F0F0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82"/>
          <p:cNvSpPr txBox="1"/>
          <p:nvPr>
            <p:ph idx="3" type="body"/>
          </p:nvPr>
        </p:nvSpPr>
        <p:spPr>
          <a:xfrm>
            <a:off x="975450" y="388750"/>
            <a:ext cx="7193400" cy="11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>
                <a:latin typeface="Times New Roman"/>
                <a:ea typeface="Times New Roman"/>
                <a:cs typeface="Times New Roman"/>
                <a:sym typeface="Times New Roman"/>
              </a:rPr>
              <a:t>Solution Strategies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3"/>
          <p:cNvSpPr txBox="1"/>
          <p:nvPr>
            <p:ph idx="1" type="subTitle"/>
          </p:nvPr>
        </p:nvSpPr>
        <p:spPr>
          <a:xfrm>
            <a:off x="975300" y="1490275"/>
            <a:ext cx="7193400" cy="35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Programming (DP) table</a:t>
            </a: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tabular representation used to solve problems involving overlapping subproblems and optimal substructure, common in </a:t>
            </a:r>
            <a:r>
              <a:rPr b="1"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programming</a:t>
            </a: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 stores the solutions to subproblems, so they don’t need to be recomputed, making the algorithm more efficient.</a:t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structure of DP table is usually a 1D or 2D array (sometimes higher dimensions) where each cell represents the solution to a subproblem. The indices of the table correspond to states in the problem.</a:t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83"/>
          <p:cNvSpPr txBox="1"/>
          <p:nvPr>
            <p:ph idx="3" type="body"/>
          </p:nvPr>
        </p:nvSpPr>
        <p:spPr>
          <a:xfrm>
            <a:off x="975450" y="388750"/>
            <a:ext cx="7193400" cy="11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Dynamic Programming (DP) Table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4"/>
          <p:cNvSpPr txBox="1"/>
          <p:nvPr>
            <p:ph idx="1" type="subTitle"/>
          </p:nvPr>
        </p:nvSpPr>
        <p:spPr>
          <a:xfrm>
            <a:off x="975300" y="1141675"/>
            <a:ext cx="7510800" cy="46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Overview:</a:t>
            </a:r>
            <a:endParaRPr sz="13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directly computing the minimum attempts required to test </a:t>
            </a:r>
            <a:r>
              <a:rPr lang="en" sz="13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3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floors, the code focuses on </a:t>
            </a:r>
            <a:r>
              <a:rPr b="1" lang="en" sz="13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floors can be tested</a:t>
            </a:r>
            <a:r>
              <a:rPr lang="en" sz="13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a given number of moves (</a:t>
            </a:r>
            <a:r>
              <a:rPr lang="en" sz="13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3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eggs (</a:t>
            </a:r>
            <a:r>
              <a:rPr lang="en" sz="13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3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3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the DP table:</a:t>
            </a:r>
            <a:endParaRPr sz="13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Rows: Number of eggs (k).</a:t>
            </a:r>
            <a:endParaRPr sz="13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Columns: Number of floors (n).</a:t>
            </a:r>
            <a:endParaRPr sz="13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cases:</a:t>
            </a:r>
            <a:endParaRPr sz="13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dp[k][1] = 1: One floor, one attempt.</a:t>
            </a:r>
            <a:endParaRPr sz="13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dp[1][n] = n: One egg, test every floor.</a:t>
            </a:r>
            <a:endParaRPr sz="13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Transition formula:</a:t>
            </a:r>
            <a:endParaRPr sz="13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dp[</a:t>
            </a:r>
            <a:r>
              <a:rPr lang="en" sz="13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3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][k]=dp[</a:t>
            </a:r>
            <a:r>
              <a:rPr lang="en" sz="13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3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−1][k−1]+dp[</a:t>
            </a:r>
            <a:r>
              <a:rPr lang="en" sz="13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3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−1][k]+1</a:t>
            </a:r>
            <a:endParaRPr sz="13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84"/>
          <p:cNvSpPr txBox="1"/>
          <p:nvPr>
            <p:ph idx="3" type="body"/>
          </p:nvPr>
        </p:nvSpPr>
        <p:spPr>
          <a:xfrm>
            <a:off x="975300" y="142050"/>
            <a:ext cx="7193400" cy="11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Dynamic Programming Solution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5"/>
          <p:cNvSpPr txBox="1"/>
          <p:nvPr>
            <p:ph idx="1" type="subTitle"/>
          </p:nvPr>
        </p:nvSpPr>
        <p:spPr>
          <a:xfrm>
            <a:off x="975300" y="1510150"/>
            <a:ext cx="7193400" cy="3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hlink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superEggDrop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hlink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dp = [[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* (k +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 +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000">
              <a:solidFill>
                <a:schemeClr val="hlink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 =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dp[m][k] &lt; n:</a:t>
            </a:r>
            <a:endParaRPr sz="1000">
              <a:solidFill>
                <a:schemeClr val="hlink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 +=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eggs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k +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chemeClr val="hlink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dp[m][eggs] = dp[m -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][eggs -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+ dp[m -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][eggs] +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</a:t>
            </a:r>
            <a:endParaRPr sz="1000">
              <a:solidFill>
                <a:schemeClr val="hlink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00">
              <a:solidFill>
                <a:schemeClr val="hlink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p85"/>
          <p:cNvSpPr txBox="1"/>
          <p:nvPr>
            <p:ph idx="3" type="body"/>
          </p:nvPr>
        </p:nvSpPr>
        <p:spPr>
          <a:xfrm>
            <a:off x="975300" y="142050"/>
            <a:ext cx="7193400" cy="11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Code Implementation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79" name="Google Shape;579;p85"/>
          <p:cNvGraphicFramePr/>
          <p:nvPr/>
        </p:nvGraphicFramePr>
        <p:xfrm>
          <a:off x="5431600" y="156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{F0FDDB15-3422-4DF3-8FA5-82EA86A48AD4}</a:tableStyleId>
              </a:tblPr>
              <a:tblGrid>
                <a:gridCol w="765150"/>
                <a:gridCol w="765150"/>
                <a:gridCol w="765150"/>
                <a:gridCol w="765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0" name="Google Shape;580;p85"/>
          <p:cNvSpPr txBox="1"/>
          <p:nvPr/>
        </p:nvSpPr>
        <p:spPr>
          <a:xfrm>
            <a:off x="5414200" y="756850"/>
            <a:ext cx="30954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" sz="1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 2</a:t>
            </a:r>
            <a:r>
              <a:rPr lang="en" sz="1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= 3</a:t>
            </a:r>
            <a:r>
              <a:rPr lang="en" sz="1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table would look like this: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6"/>
          <p:cNvSpPr txBox="1"/>
          <p:nvPr>
            <p:ph idx="1" type="subTitle"/>
          </p:nvPr>
        </p:nvSpPr>
        <p:spPr>
          <a:xfrm>
            <a:off x="411175" y="1632900"/>
            <a:ext cx="4209000" cy="18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</a:t>
            </a:r>
            <a:r>
              <a:rPr lang="en" sz="1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</a:t>
            </a:r>
            <a:r>
              <a:rPr lang="en" sz="1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all zeros.</a:t>
            </a:r>
            <a:endParaRPr sz="18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with </a:t>
            </a:r>
            <a:r>
              <a:rPr lang="en" sz="1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0</a:t>
            </a:r>
            <a:r>
              <a:rPr lang="en" sz="1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dp[m][k] = 0</a:t>
            </a:r>
            <a:r>
              <a:rPr lang="en" sz="1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floors tested, so </a:t>
            </a:r>
            <a:r>
              <a:rPr lang="en" sz="1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increases.</a:t>
            </a:r>
            <a:endParaRPr sz="18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Google Shape;586;p86"/>
          <p:cNvSpPr txBox="1"/>
          <p:nvPr>
            <p:ph idx="3" type="body"/>
          </p:nvPr>
        </p:nvSpPr>
        <p:spPr>
          <a:xfrm>
            <a:off x="583525" y="0"/>
            <a:ext cx="3864300" cy="14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Visualization (k = 2, n=6)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7" name="Google Shape;58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9125"/>
            <a:ext cx="4277025" cy="219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8" name="Google Shape;588;p86"/>
          <p:cNvGraphicFramePr/>
          <p:nvPr/>
        </p:nvGraphicFramePr>
        <p:xfrm>
          <a:off x="4572000" y="310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{F0FDDB15-3422-4DF3-8FA5-82EA86A48AD4}</a:tableStyleId>
              </a:tblPr>
              <a:tblGrid>
                <a:gridCol w="1069250"/>
                <a:gridCol w="1060250"/>
                <a:gridCol w="1078275"/>
                <a:gridCol w="1069250"/>
              </a:tblGrid>
              <a:tr h="5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Moves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egg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egg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egg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