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awQJrxflJmSfOUy0OMJtjhRSE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2020" l="0" r="0" t="-2020"/>
          <a:stretch/>
        </p:blipFill>
        <p:spPr>
          <a:xfrm>
            <a:off x="-498850" y="1392225"/>
            <a:ext cx="1071725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Tiered Application Design</a:t>
            </a:r>
            <a:br>
              <a:rPr b="1" lang="en-US"/>
            </a:br>
            <a:endParaRPr/>
          </a:p>
        </p:txBody>
      </p:sp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96788"/>
            <a:ext cx="9784976" cy="527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Encryption</a:t>
            </a:r>
            <a:br>
              <a:rPr b="1" lang="en-US"/>
            </a:br>
            <a:endParaRPr/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447" y="1062318"/>
            <a:ext cx="9090212" cy="533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626" y="294699"/>
            <a:ext cx="10183022" cy="637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838200" y="365126"/>
            <a:ext cx="10515600" cy="71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US" sz="2200"/>
            </a:br>
            <a:r>
              <a:rPr b="1" lang="en-US" sz="2200">
                <a:solidFill>
                  <a:srgbClr val="00B050"/>
                </a:solidFill>
              </a:rPr>
              <a:t>Service Models</a:t>
            </a:r>
            <a:br>
              <a:rPr b="1" lang="en-US" sz="2200">
                <a:solidFill>
                  <a:srgbClr val="00B050"/>
                </a:solidFill>
              </a:rPr>
            </a:br>
            <a:r>
              <a:rPr b="1" lang="en-US" sz="2200">
                <a:solidFill>
                  <a:srgbClr val="00B050"/>
                </a:solidFill>
              </a:rPr>
              <a:t>End-To-End Application Implementation Layers</a:t>
            </a:r>
            <a:br>
              <a:rPr b="1" lang="en-US"/>
            </a:br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318" y="1119187"/>
            <a:ext cx="9345706" cy="5308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IaaS</a:t>
            </a: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378005"/>
            <a:ext cx="9247030" cy="611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PaaS</a:t>
            </a: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588" y="537314"/>
            <a:ext cx="9708397" cy="586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SaaS</a:t>
            </a: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612" y="176516"/>
            <a:ext cx="9350187" cy="640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br>
              <a:rPr b="1" lang="en-US" sz="2800">
                <a:solidFill>
                  <a:srgbClr val="00B050"/>
                </a:solidFill>
              </a:rPr>
            </a:br>
            <a:r>
              <a:rPr b="1" lang="en-US" sz="2800">
                <a:solidFill>
                  <a:srgbClr val="00B050"/>
                </a:solidFill>
              </a:rPr>
              <a:t>High Availability vs. Fault Tolerance</a:t>
            </a:r>
            <a:br>
              <a:rPr b="1" lang="en-US" sz="2800">
                <a:solidFill>
                  <a:srgbClr val="00B05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High availability sometimes need downtime whereas Fault tolerance don’t. Fault tolerance is more expensive than High availability.</a:t>
            </a:r>
            <a:br>
              <a:rPr b="1" lang="en-US" sz="2800">
                <a:solidFill>
                  <a:srgbClr val="00B050"/>
                </a:solidFill>
              </a:rPr>
            </a:b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326" y="1594434"/>
            <a:ext cx="9843247" cy="48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RPO vs. RTO</a:t>
            </a:r>
            <a:br>
              <a:rPr b="1" lang="en-US"/>
            </a:br>
            <a:endParaRPr/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094" y="1048872"/>
            <a:ext cx="7180729" cy="554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50"/>
                </a:solidFill>
              </a:rPr>
              <a:t>Horizontal Scaling</a:t>
            </a:r>
            <a:br>
              <a:rPr b="1" lang="en-US" sz="2800">
                <a:solidFill>
                  <a:srgbClr val="00B050"/>
                </a:solidFill>
              </a:rPr>
            </a:b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894" y="1196788"/>
            <a:ext cx="9412941" cy="503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