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4" name="Google Shape;134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0" name="Google Shape;140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7" name="Google Shape;8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2" name="Google Shape;9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8" name="Google Shape;9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4" name="Google Shape;10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0" name="Google Shape;110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6" name="Google Shape;116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2" name="Google Shape;122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8" name="Google Shape;128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/>
          <p:cNvPicPr preferRelativeResize="0"/>
          <p:nvPr/>
        </p:nvPicPr>
        <p:blipFill rotWithShape="1">
          <a:blip r:embed="rId3">
            <a:alphaModFix/>
          </a:blip>
          <a:srcRect b="1409" l="0" r="0" t="-1410"/>
          <a:stretch/>
        </p:blipFill>
        <p:spPr>
          <a:xfrm>
            <a:off x="-5153025" y="-3625500"/>
            <a:ext cx="20880750" cy="1070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800"/>
              <a:buFont typeface="Calibri"/>
              <a:buNone/>
            </a:pPr>
            <a:r>
              <a:rPr b="1" lang="en-US" sz="2800">
                <a:solidFill>
                  <a:srgbClr val="00B050"/>
                </a:solidFill>
              </a:rPr>
              <a:t>Tiered Application Design</a:t>
            </a:r>
            <a:br>
              <a:rPr b="1" lang="en-US"/>
            </a:br>
            <a:endParaRPr/>
          </a:p>
        </p:txBody>
      </p:sp>
      <p:pic>
        <p:nvPicPr>
          <p:cNvPr id="137" name="Google Shape;13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196788"/>
            <a:ext cx="9784976" cy="52729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800"/>
              <a:buFont typeface="Calibri"/>
              <a:buNone/>
            </a:pPr>
            <a:r>
              <a:rPr b="1" lang="en-US" sz="2800">
                <a:solidFill>
                  <a:srgbClr val="00B050"/>
                </a:solidFill>
              </a:rPr>
              <a:t>Encryption</a:t>
            </a:r>
            <a:br>
              <a:rPr b="1" lang="en-US"/>
            </a:br>
            <a:endParaRPr/>
          </a:p>
        </p:txBody>
      </p:sp>
      <p:pic>
        <p:nvPicPr>
          <p:cNvPr id="143" name="Google Shape;143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6447" y="1062318"/>
            <a:ext cx="9090212" cy="53384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9626" y="294699"/>
            <a:ext cx="10183022" cy="63765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>
            <p:ph type="title"/>
          </p:nvPr>
        </p:nvSpPr>
        <p:spPr>
          <a:xfrm>
            <a:off x="838200" y="365126"/>
            <a:ext cx="10515600" cy="710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br>
              <a:rPr b="1" lang="en-US" sz="2200"/>
            </a:br>
            <a:r>
              <a:rPr b="1" lang="en-US" sz="2200">
                <a:solidFill>
                  <a:srgbClr val="00B050"/>
                </a:solidFill>
              </a:rPr>
              <a:t>Service Models</a:t>
            </a:r>
            <a:br>
              <a:rPr b="1" lang="en-US" sz="2200">
                <a:solidFill>
                  <a:srgbClr val="00B050"/>
                </a:solidFill>
              </a:rPr>
            </a:br>
            <a:r>
              <a:rPr b="1" lang="en-US" sz="2200">
                <a:solidFill>
                  <a:srgbClr val="00B050"/>
                </a:solidFill>
              </a:rPr>
              <a:t>End-To-End Application Implementation Layers</a:t>
            </a:r>
            <a:br>
              <a:rPr b="1" lang="en-US"/>
            </a:br>
            <a:endParaRPr/>
          </a:p>
        </p:txBody>
      </p:sp>
      <p:pic>
        <p:nvPicPr>
          <p:cNvPr id="95" name="Google Shape;9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2318" y="1119187"/>
            <a:ext cx="9345706" cy="53085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800"/>
              <a:buFont typeface="Calibri"/>
              <a:buNone/>
            </a:pPr>
            <a:r>
              <a:rPr b="1" lang="en-US" sz="2800">
                <a:solidFill>
                  <a:srgbClr val="00B050"/>
                </a:solidFill>
              </a:rPr>
              <a:t>IaaS</a:t>
            </a:r>
            <a:endParaRPr b="1" sz="2800">
              <a:solidFill>
                <a:srgbClr val="00B050"/>
              </a:solidFill>
            </a:endParaRPr>
          </a:p>
        </p:txBody>
      </p:sp>
      <p:pic>
        <p:nvPicPr>
          <p:cNvPr id="101" name="Google Shape;10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8801" y="378005"/>
            <a:ext cx="9247030" cy="61129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800"/>
              <a:buFont typeface="Calibri"/>
              <a:buNone/>
            </a:pPr>
            <a:r>
              <a:rPr b="1" lang="en-US" sz="2800">
                <a:solidFill>
                  <a:srgbClr val="00B050"/>
                </a:solidFill>
              </a:rPr>
              <a:t>PaaS</a:t>
            </a:r>
            <a:endParaRPr b="1" sz="2800">
              <a:solidFill>
                <a:srgbClr val="00B050"/>
              </a:solidFill>
            </a:endParaRPr>
          </a:p>
        </p:txBody>
      </p:sp>
      <p:pic>
        <p:nvPicPr>
          <p:cNvPr id="107" name="Google Shape;10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82588" y="537314"/>
            <a:ext cx="9708397" cy="58634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800"/>
              <a:buFont typeface="Calibri"/>
              <a:buNone/>
            </a:pPr>
            <a:r>
              <a:rPr b="1" lang="en-US" sz="2800">
                <a:solidFill>
                  <a:srgbClr val="00B050"/>
                </a:solidFill>
              </a:rPr>
              <a:t>SaaS</a:t>
            </a:r>
            <a:endParaRPr b="1" sz="2800">
              <a:solidFill>
                <a:srgbClr val="00B050"/>
              </a:solidFill>
            </a:endParaRPr>
          </a:p>
        </p:txBody>
      </p:sp>
      <p:pic>
        <p:nvPicPr>
          <p:cNvPr id="113" name="Google Shape;11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03612" y="176516"/>
            <a:ext cx="9350187" cy="64045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800"/>
              <a:buFont typeface="Calibri"/>
              <a:buNone/>
            </a:pPr>
            <a:br>
              <a:rPr b="1" lang="en-US" sz="2800">
                <a:solidFill>
                  <a:srgbClr val="00B050"/>
                </a:solidFill>
              </a:rPr>
            </a:br>
            <a:r>
              <a:rPr b="1" lang="en-US" sz="2800">
                <a:solidFill>
                  <a:srgbClr val="00B050"/>
                </a:solidFill>
              </a:rPr>
              <a:t>High Availability vs. Fault Tolerance</a:t>
            </a:r>
            <a:br>
              <a:rPr b="1" lang="en-US" sz="2800">
                <a:solidFill>
                  <a:srgbClr val="00B050"/>
                </a:solidFill>
              </a:rPr>
            </a:br>
            <a:r>
              <a:rPr b="1" lang="en-US" sz="2000">
                <a:solidFill>
                  <a:srgbClr val="002060"/>
                </a:solidFill>
              </a:rPr>
              <a:t>High availability sometimes need downtime whereas Fault tolerance don’t. Fault tolerance is more expensive than High availability.</a:t>
            </a:r>
            <a:br>
              <a:rPr b="1" lang="en-US" sz="2800">
                <a:solidFill>
                  <a:srgbClr val="00B050"/>
                </a:solidFill>
              </a:rPr>
            </a:br>
            <a:endParaRPr b="1" sz="2800">
              <a:solidFill>
                <a:srgbClr val="00B050"/>
              </a:solidFill>
            </a:endParaRPr>
          </a:p>
        </p:txBody>
      </p:sp>
      <p:pic>
        <p:nvPicPr>
          <p:cNvPr id="119" name="Google Shape;11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07326" y="1458509"/>
            <a:ext cx="9843247" cy="481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800"/>
              <a:buFont typeface="Calibri"/>
              <a:buNone/>
            </a:pPr>
            <a:r>
              <a:rPr b="1" lang="en-US" sz="2800">
                <a:solidFill>
                  <a:srgbClr val="00B050"/>
                </a:solidFill>
              </a:rPr>
              <a:t>RPO vs. RTO</a:t>
            </a:r>
            <a:br>
              <a:rPr b="1" lang="en-US"/>
            </a:br>
            <a:endParaRPr/>
          </a:p>
        </p:txBody>
      </p:sp>
      <p:pic>
        <p:nvPicPr>
          <p:cNvPr id="125" name="Google Shape;125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27094" y="1048872"/>
            <a:ext cx="7180729" cy="55471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800"/>
              <a:buFont typeface="Calibri"/>
              <a:buNone/>
            </a:pPr>
            <a:r>
              <a:rPr b="1" lang="en-US" sz="2800">
                <a:solidFill>
                  <a:srgbClr val="00B050"/>
                </a:solidFill>
              </a:rPr>
              <a:t>Horizontal Scaling</a:t>
            </a:r>
            <a:br>
              <a:rPr b="1" lang="en-US" sz="2800">
                <a:solidFill>
                  <a:srgbClr val="00B050"/>
                </a:solidFill>
              </a:rPr>
            </a:br>
            <a:endParaRPr b="1" sz="2800">
              <a:solidFill>
                <a:srgbClr val="00B050"/>
              </a:solidFill>
            </a:endParaRPr>
          </a:p>
        </p:txBody>
      </p:sp>
      <p:pic>
        <p:nvPicPr>
          <p:cNvPr id="131" name="Google Shape;131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9894" y="1196788"/>
            <a:ext cx="9412941" cy="50328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