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99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2556" y="1241234"/>
            <a:ext cx="424815" cy="51435"/>
          </a:xfrm>
          <a:custGeom>
            <a:avLst/>
            <a:gdLst/>
            <a:ahLst/>
            <a:cxnLst/>
            <a:rect l="l" t="t" r="r" b="b"/>
            <a:pathLst>
              <a:path w="424815" h="51434">
                <a:moveTo>
                  <a:pt x="424802" y="0"/>
                </a:moveTo>
                <a:lnTo>
                  <a:pt x="0" y="0"/>
                </a:lnTo>
                <a:lnTo>
                  <a:pt x="0" y="19050"/>
                </a:lnTo>
                <a:lnTo>
                  <a:pt x="0" y="31877"/>
                </a:lnTo>
                <a:lnTo>
                  <a:pt x="0" y="50927"/>
                </a:lnTo>
                <a:lnTo>
                  <a:pt x="424802" y="50927"/>
                </a:lnTo>
                <a:lnTo>
                  <a:pt x="424802" y="31877"/>
                </a:lnTo>
                <a:lnTo>
                  <a:pt x="424802" y="19050"/>
                </a:lnTo>
                <a:lnTo>
                  <a:pt x="424802" y="0"/>
                </a:lnTo>
                <a:close/>
              </a:path>
            </a:pathLst>
          </a:custGeom>
          <a:solidFill>
            <a:srgbClr val="039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94880" y="323659"/>
            <a:ext cx="8014334" cy="4630420"/>
          </a:xfrm>
          <a:custGeom>
            <a:avLst/>
            <a:gdLst/>
            <a:ahLst/>
            <a:cxnLst/>
            <a:rect l="l" t="t" r="r" b="b"/>
            <a:pathLst>
              <a:path w="8014334" h="4630420">
                <a:moveTo>
                  <a:pt x="2895244" y="1226820"/>
                </a:moveTo>
                <a:lnTo>
                  <a:pt x="335940" y="1226820"/>
                </a:lnTo>
                <a:lnTo>
                  <a:pt x="335940" y="1440180"/>
                </a:lnTo>
                <a:lnTo>
                  <a:pt x="2895244" y="1440180"/>
                </a:lnTo>
                <a:lnTo>
                  <a:pt x="2895244" y="1226820"/>
                </a:lnTo>
                <a:close/>
              </a:path>
              <a:path w="8014334" h="4630420">
                <a:moveTo>
                  <a:pt x="3535070" y="3189732"/>
                </a:moveTo>
                <a:lnTo>
                  <a:pt x="335940" y="3189732"/>
                </a:lnTo>
                <a:lnTo>
                  <a:pt x="335940" y="3403092"/>
                </a:lnTo>
                <a:lnTo>
                  <a:pt x="3535070" y="3403092"/>
                </a:lnTo>
                <a:lnTo>
                  <a:pt x="3535070" y="3189732"/>
                </a:lnTo>
                <a:close/>
              </a:path>
              <a:path w="8014334" h="4630420">
                <a:moveTo>
                  <a:pt x="5027993" y="490728"/>
                </a:moveTo>
                <a:lnTo>
                  <a:pt x="335940" y="490728"/>
                </a:lnTo>
                <a:lnTo>
                  <a:pt x="335940" y="704088"/>
                </a:lnTo>
                <a:lnTo>
                  <a:pt x="5027993" y="704088"/>
                </a:lnTo>
                <a:lnTo>
                  <a:pt x="5027993" y="490728"/>
                </a:lnTo>
                <a:close/>
              </a:path>
              <a:path w="8014334" h="4630420">
                <a:moveTo>
                  <a:pt x="5454548" y="4416552"/>
                </a:moveTo>
                <a:lnTo>
                  <a:pt x="335940" y="4416552"/>
                </a:lnTo>
                <a:lnTo>
                  <a:pt x="335940" y="4629912"/>
                </a:lnTo>
                <a:lnTo>
                  <a:pt x="5454548" y="4629912"/>
                </a:lnTo>
                <a:lnTo>
                  <a:pt x="5454548" y="4416552"/>
                </a:lnTo>
                <a:close/>
              </a:path>
              <a:path w="8014334" h="4630420">
                <a:moveTo>
                  <a:pt x="6520929" y="1962912"/>
                </a:moveTo>
                <a:lnTo>
                  <a:pt x="335940" y="1962912"/>
                </a:lnTo>
                <a:lnTo>
                  <a:pt x="335940" y="2176272"/>
                </a:lnTo>
                <a:lnTo>
                  <a:pt x="6520929" y="2176272"/>
                </a:lnTo>
                <a:lnTo>
                  <a:pt x="6520929" y="1962912"/>
                </a:lnTo>
                <a:close/>
              </a:path>
              <a:path w="8014334" h="4630420">
                <a:moveTo>
                  <a:pt x="7267384" y="2208276"/>
                </a:moveTo>
                <a:lnTo>
                  <a:pt x="0" y="2208276"/>
                </a:lnTo>
                <a:lnTo>
                  <a:pt x="0" y="2421636"/>
                </a:lnTo>
                <a:lnTo>
                  <a:pt x="7267384" y="2421636"/>
                </a:lnTo>
                <a:lnTo>
                  <a:pt x="7267384" y="2208276"/>
                </a:lnTo>
                <a:close/>
              </a:path>
              <a:path w="8014334" h="4630420">
                <a:moveTo>
                  <a:pt x="7374026" y="3680460"/>
                </a:moveTo>
                <a:lnTo>
                  <a:pt x="335940" y="3680460"/>
                </a:lnTo>
                <a:lnTo>
                  <a:pt x="335940" y="3893820"/>
                </a:lnTo>
                <a:lnTo>
                  <a:pt x="7374026" y="3893820"/>
                </a:lnTo>
                <a:lnTo>
                  <a:pt x="7374026" y="3680460"/>
                </a:lnTo>
                <a:close/>
              </a:path>
              <a:path w="8014334" h="4630420">
                <a:moveTo>
                  <a:pt x="7374026" y="2453640"/>
                </a:moveTo>
                <a:lnTo>
                  <a:pt x="335940" y="2453640"/>
                </a:lnTo>
                <a:lnTo>
                  <a:pt x="335940" y="2667000"/>
                </a:lnTo>
                <a:lnTo>
                  <a:pt x="7374026" y="2667000"/>
                </a:lnTo>
                <a:lnTo>
                  <a:pt x="7374026" y="2453640"/>
                </a:lnTo>
                <a:close/>
              </a:path>
              <a:path w="8014334" h="4630420">
                <a:moveTo>
                  <a:pt x="7374026" y="1472184"/>
                </a:moveTo>
                <a:lnTo>
                  <a:pt x="0" y="1472184"/>
                </a:lnTo>
                <a:lnTo>
                  <a:pt x="0" y="1685544"/>
                </a:lnTo>
                <a:lnTo>
                  <a:pt x="7374026" y="1685544"/>
                </a:lnTo>
                <a:lnTo>
                  <a:pt x="7374026" y="1472184"/>
                </a:lnTo>
                <a:close/>
              </a:path>
              <a:path w="8014334" h="4630420">
                <a:moveTo>
                  <a:pt x="7587297" y="4171188"/>
                </a:moveTo>
                <a:lnTo>
                  <a:pt x="335940" y="4171188"/>
                </a:lnTo>
                <a:lnTo>
                  <a:pt x="335940" y="4384548"/>
                </a:lnTo>
                <a:lnTo>
                  <a:pt x="7587297" y="4384548"/>
                </a:lnTo>
                <a:lnTo>
                  <a:pt x="7587297" y="4171188"/>
                </a:lnTo>
                <a:close/>
              </a:path>
              <a:path w="8014334" h="4630420">
                <a:moveTo>
                  <a:pt x="7693939" y="3435096"/>
                </a:moveTo>
                <a:lnTo>
                  <a:pt x="0" y="3435096"/>
                </a:lnTo>
                <a:lnTo>
                  <a:pt x="0" y="3648456"/>
                </a:lnTo>
                <a:lnTo>
                  <a:pt x="7693939" y="3648456"/>
                </a:lnTo>
                <a:lnTo>
                  <a:pt x="7693939" y="3435096"/>
                </a:lnTo>
                <a:close/>
              </a:path>
              <a:path w="8014334" h="4630420">
                <a:moveTo>
                  <a:pt x="7693939" y="2699004"/>
                </a:moveTo>
                <a:lnTo>
                  <a:pt x="335940" y="2699004"/>
                </a:lnTo>
                <a:lnTo>
                  <a:pt x="335940" y="2912364"/>
                </a:lnTo>
                <a:lnTo>
                  <a:pt x="7693939" y="2912364"/>
                </a:lnTo>
                <a:lnTo>
                  <a:pt x="7693939" y="2699004"/>
                </a:lnTo>
                <a:close/>
              </a:path>
              <a:path w="8014334" h="4630420">
                <a:moveTo>
                  <a:pt x="7693939" y="0"/>
                </a:moveTo>
                <a:lnTo>
                  <a:pt x="0" y="0"/>
                </a:lnTo>
                <a:lnTo>
                  <a:pt x="0" y="213360"/>
                </a:lnTo>
                <a:lnTo>
                  <a:pt x="7693939" y="213360"/>
                </a:lnTo>
                <a:lnTo>
                  <a:pt x="7693939" y="0"/>
                </a:lnTo>
                <a:close/>
              </a:path>
              <a:path w="8014334" h="4630420">
                <a:moveTo>
                  <a:pt x="7800581" y="2944368"/>
                </a:moveTo>
                <a:lnTo>
                  <a:pt x="335940" y="2944368"/>
                </a:lnTo>
                <a:lnTo>
                  <a:pt x="335940" y="3157728"/>
                </a:lnTo>
                <a:lnTo>
                  <a:pt x="7800581" y="3157728"/>
                </a:lnTo>
                <a:lnTo>
                  <a:pt x="7800581" y="2944368"/>
                </a:lnTo>
                <a:close/>
              </a:path>
              <a:path w="8014334" h="4630420">
                <a:moveTo>
                  <a:pt x="7800581" y="736092"/>
                </a:moveTo>
                <a:lnTo>
                  <a:pt x="0" y="736092"/>
                </a:lnTo>
                <a:lnTo>
                  <a:pt x="0" y="949452"/>
                </a:lnTo>
                <a:lnTo>
                  <a:pt x="7800581" y="949452"/>
                </a:lnTo>
                <a:lnTo>
                  <a:pt x="7800581" y="736092"/>
                </a:lnTo>
                <a:close/>
              </a:path>
              <a:path w="8014334" h="4630420">
                <a:moveTo>
                  <a:pt x="7907210" y="3925824"/>
                </a:moveTo>
                <a:lnTo>
                  <a:pt x="335940" y="3925824"/>
                </a:lnTo>
                <a:lnTo>
                  <a:pt x="335940" y="4139184"/>
                </a:lnTo>
                <a:lnTo>
                  <a:pt x="7907210" y="4139184"/>
                </a:lnTo>
                <a:lnTo>
                  <a:pt x="7907210" y="3925824"/>
                </a:lnTo>
                <a:close/>
              </a:path>
              <a:path w="8014334" h="4630420">
                <a:moveTo>
                  <a:pt x="7907210" y="1717548"/>
                </a:moveTo>
                <a:lnTo>
                  <a:pt x="335940" y="1717548"/>
                </a:lnTo>
                <a:lnTo>
                  <a:pt x="335940" y="1930908"/>
                </a:lnTo>
                <a:lnTo>
                  <a:pt x="7907210" y="1930908"/>
                </a:lnTo>
                <a:lnTo>
                  <a:pt x="7907210" y="1717548"/>
                </a:lnTo>
                <a:close/>
              </a:path>
              <a:path w="8014334" h="4630420">
                <a:moveTo>
                  <a:pt x="7907210" y="981456"/>
                </a:moveTo>
                <a:lnTo>
                  <a:pt x="335940" y="981456"/>
                </a:lnTo>
                <a:lnTo>
                  <a:pt x="335940" y="1194816"/>
                </a:lnTo>
                <a:lnTo>
                  <a:pt x="7907210" y="1194816"/>
                </a:lnTo>
                <a:lnTo>
                  <a:pt x="7907210" y="981456"/>
                </a:lnTo>
                <a:close/>
              </a:path>
              <a:path w="8014334" h="4630420">
                <a:moveTo>
                  <a:pt x="8013852" y="245364"/>
                </a:moveTo>
                <a:lnTo>
                  <a:pt x="335940" y="245364"/>
                </a:lnTo>
                <a:lnTo>
                  <a:pt x="335940" y="458724"/>
                </a:lnTo>
                <a:lnTo>
                  <a:pt x="8013852" y="458724"/>
                </a:lnTo>
                <a:lnTo>
                  <a:pt x="8013852" y="245364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7023" y="711080"/>
            <a:ext cx="512995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126" y="1523733"/>
            <a:ext cx="7981746" cy="293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w_and_column_vector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295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DS504:</a:t>
            </a:r>
            <a:r>
              <a:rPr spc="15" dirty="0"/>
              <a:t> </a:t>
            </a:r>
            <a:r>
              <a:rPr spc="100" dirty="0"/>
              <a:t>Natural </a:t>
            </a:r>
            <a:r>
              <a:rPr spc="105" dirty="0"/>
              <a:t> </a:t>
            </a:r>
            <a:r>
              <a:rPr spc="160" dirty="0"/>
              <a:t>Language</a:t>
            </a:r>
            <a:r>
              <a:rPr spc="-60" dirty="0"/>
              <a:t> </a:t>
            </a:r>
            <a:r>
              <a:rPr spc="170" dirty="0"/>
              <a:t>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6032" y="2847964"/>
            <a:ext cx="3077845" cy="14465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8895" marR="328930" indent="1659889">
              <a:lnSpc>
                <a:spcPts val="2130"/>
              </a:lnSpc>
              <a:spcBef>
                <a:spcPts val="615"/>
              </a:spcBef>
            </a:pPr>
            <a:r>
              <a:rPr sz="2200" dirty="0">
                <a:solidFill>
                  <a:srgbClr val="8BC34A"/>
                </a:solidFill>
                <a:latin typeface="Georgia"/>
                <a:cs typeface="Georgia"/>
              </a:rPr>
              <a:t>Group</a:t>
            </a:r>
            <a:r>
              <a:rPr sz="2200" spc="-7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200" spc="-65" dirty="0">
                <a:solidFill>
                  <a:srgbClr val="8BC34A"/>
                </a:solidFill>
                <a:latin typeface="Georgia"/>
                <a:cs typeface="Georgia"/>
              </a:rPr>
              <a:t># </a:t>
            </a:r>
            <a:r>
              <a:rPr sz="2200" spc="-51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200" spc="125" dirty="0">
                <a:solidFill>
                  <a:srgbClr val="8BC34A"/>
                </a:solidFill>
                <a:latin typeface="Georgia"/>
                <a:cs typeface="Georgia"/>
              </a:rPr>
              <a:t>Amar </a:t>
            </a:r>
            <a:r>
              <a:rPr sz="2200" spc="50" dirty="0">
                <a:solidFill>
                  <a:srgbClr val="8BC34A"/>
                </a:solidFill>
                <a:latin typeface="Georgia"/>
                <a:cs typeface="Georgia"/>
              </a:rPr>
              <a:t>Budhiraja </a:t>
            </a:r>
            <a:r>
              <a:rPr sz="2200" spc="5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200" spc="70" dirty="0">
                <a:solidFill>
                  <a:srgbClr val="8BC34A"/>
                </a:solidFill>
                <a:latin typeface="Georgia"/>
                <a:cs typeface="Georgia"/>
              </a:rPr>
              <a:t>Sudhir </a:t>
            </a:r>
            <a:r>
              <a:rPr sz="2200" spc="105" dirty="0">
                <a:solidFill>
                  <a:srgbClr val="8BC34A"/>
                </a:solidFill>
                <a:latin typeface="Georgia"/>
                <a:cs typeface="Georgia"/>
              </a:rPr>
              <a:t>Sharma </a:t>
            </a:r>
            <a:r>
              <a:rPr sz="2200" spc="110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200" spc="130" dirty="0">
                <a:solidFill>
                  <a:srgbClr val="8BC34A"/>
                </a:solidFill>
                <a:latin typeface="Georgia"/>
                <a:cs typeface="Georgia"/>
              </a:rPr>
              <a:t>Anshu</a:t>
            </a:r>
            <a:r>
              <a:rPr sz="2200" spc="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200" spc="95" dirty="0">
                <a:solidFill>
                  <a:srgbClr val="8BC34A"/>
                </a:solidFill>
                <a:latin typeface="Georgia"/>
                <a:cs typeface="Georgia"/>
              </a:rPr>
              <a:t>Kumar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ts val="2150"/>
              </a:lnSpc>
            </a:pPr>
            <a:r>
              <a:rPr sz="2200" spc="75" dirty="0">
                <a:solidFill>
                  <a:srgbClr val="8BC34A"/>
                </a:solidFill>
                <a:latin typeface="Georgia"/>
                <a:cs typeface="Georgia"/>
              </a:rPr>
              <a:t>Hrishik</a:t>
            </a:r>
            <a:r>
              <a:rPr sz="2200" spc="-10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200" spc="60" dirty="0">
                <a:solidFill>
                  <a:srgbClr val="8BC34A"/>
                </a:solidFill>
                <a:latin typeface="Georgia"/>
                <a:cs typeface="Georgia"/>
              </a:rPr>
              <a:t>Rajesh</a:t>
            </a:r>
            <a:r>
              <a:rPr sz="2200" spc="-10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200" spc="100" dirty="0">
                <a:solidFill>
                  <a:srgbClr val="8BC34A"/>
                </a:solidFill>
                <a:latin typeface="Georgia"/>
                <a:cs typeface="Georgia"/>
              </a:rPr>
              <a:t>Kanade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0688" y="3118627"/>
            <a:ext cx="1313180" cy="1176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385"/>
              </a:lnSpc>
              <a:spcBef>
                <a:spcPts val="120"/>
              </a:spcBef>
            </a:pPr>
            <a:r>
              <a:rPr sz="2200" spc="-50" dirty="0">
                <a:solidFill>
                  <a:srgbClr val="8BC34A"/>
                </a:solidFill>
                <a:latin typeface="Georgia"/>
                <a:cs typeface="Georgia"/>
              </a:rPr>
              <a:t>12040100</a:t>
            </a:r>
            <a:endParaRPr sz="2200">
              <a:latin typeface="Georgia"/>
              <a:cs typeface="Georgia"/>
            </a:endParaRPr>
          </a:p>
          <a:p>
            <a:pPr marL="38735">
              <a:lnSpc>
                <a:spcPts val="2130"/>
              </a:lnSpc>
            </a:pPr>
            <a:r>
              <a:rPr sz="2200" spc="-40" dirty="0">
                <a:solidFill>
                  <a:srgbClr val="8BC34A"/>
                </a:solidFill>
                <a:latin typeface="Georgia"/>
                <a:cs typeface="Georgia"/>
              </a:rPr>
              <a:t>12041500</a:t>
            </a:r>
            <a:endParaRPr sz="2200">
              <a:latin typeface="Georgia"/>
              <a:cs typeface="Georgia"/>
            </a:endParaRPr>
          </a:p>
          <a:p>
            <a:pPr marL="43180">
              <a:lnSpc>
                <a:spcPts val="2130"/>
              </a:lnSpc>
            </a:pPr>
            <a:r>
              <a:rPr sz="2200" spc="-40" dirty="0">
                <a:solidFill>
                  <a:srgbClr val="8BC34A"/>
                </a:solidFill>
                <a:latin typeface="Georgia"/>
                <a:cs typeface="Georgia"/>
              </a:rPr>
              <a:t>12040260</a:t>
            </a:r>
            <a:endParaRPr sz="2200">
              <a:latin typeface="Georgia"/>
              <a:cs typeface="Georgia"/>
            </a:endParaRPr>
          </a:p>
          <a:p>
            <a:pPr marL="69850">
              <a:lnSpc>
                <a:spcPts val="2385"/>
              </a:lnSpc>
            </a:pPr>
            <a:r>
              <a:rPr sz="2200" spc="-25" dirty="0">
                <a:solidFill>
                  <a:srgbClr val="8BC34A"/>
                </a:solidFill>
                <a:latin typeface="Georgia"/>
                <a:cs typeface="Georgia"/>
              </a:rPr>
              <a:t>12040670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1447" y="2168480"/>
            <a:ext cx="6950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00"/>
                </a:solidFill>
                <a:latin typeface="Georgia"/>
                <a:cs typeface="Georgia"/>
              </a:rPr>
              <a:t>Project:</a:t>
            </a:r>
            <a:r>
              <a:rPr sz="4000" spc="-1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4000" spc="185" dirty="0">
                <a:solidFill>
                  <a:srgbClr val="FFFF00"/>
                </a:solidFill>
                <a:latin typeface="Georgia"/>
                <a:cs typeface="Georgia"/>
              </a:rPr>
              <a:t>Mach</a:t>
            </a:r>
            <a:r>
              <a:rPr sz="4000" u="heavy" spc="185" dirty="0">
                <a:solidFill>
                  <a:srgbClr val="FFFF00"/>
                </a:solidFill>
                <a:uFill>
                  <a:solidFill>
                    <a:srgbClr val="039BE4"/>
                  </a:solidFill>
                </a:uFill>
                <a:latin typeface="Georgia"/>
                <a:cs typeface="Georgia"/>
              </a:rPr>
              <a:t>in</a:t>
            </a:r>
            <a:r>
              <a:rPr sz="4000" spc="185" dirty="0">
                <a:solidFill>
                  <a:srgbClr val="FFFF00"/>
                </a:solidFill>
                <a:latin typeface="Georgia"/>
                <a:cs typeface="Georgia"/>
              </a:rPr>
              <a:t>e</a:t>
            </a:r>
            <a:r>
              <a:rPr sz="4000" spc="-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4000" spc="145" dirty="0">
                <a:solidFill>
                  <a:srgbClr val="FFFF00"/>
                </a:solidFill>
                <a:latin typeface="Georgia"/>
                <a:cs typeface="Georgia"/>
              </a:rPr>
              <a:t>Translation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4325" y="170353"/>
            <a:ext cx="32181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heavy" spc="140" dirty="0">
                <a:uFill>
                  <a:solidFill>
                    <a:srgbClr val="FFFFFF"/>
                  </a:solidFill>
                </a:uFill>
              </a:rPr>
              <a:t>Making</a:t>
            </a:r>
            <a:r>
              <a:rPr sz="2700" u="heavy" spc="-6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2700" u="heavy" spc="85" dirty="0">
                <a:uFill>
                  <a:solidFill>
                    <a:srgbClr val="FFFFFF"/>
                  </a:solidFill>
                </a:uFill>
              </a:rPr>
              <a:t>Predictions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03868" y="806565"/>
            <a:ext cx="802195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5080" indent="-38608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8145" algn="l"/>
                <a:tab pos="398780" algn="l"/>
              </a:tabLst>
            </a:pPr>
            <a:r>
              <a:rPr sz="1500" spc="5" dirty="0">
                <a:solidFill>
                  <a:srgbClr val="FFFFFF"/>
                </a:solidFill>
                <a:latin typeface="Roboto"/>
                <a:cs typeface="Roboto"/>
              </a:rPr>
              <a:t>As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5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know,</a:t>
            </a:r>
            <a:r>
              <a:rPr sz="15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Words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were</a:t>
            </a:r>
            <a:r>
              <a:rPr sz="15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transformed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into</a:t>
            </a:r>
            <a:r>
              <a:rPr sz="15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integers</a:t>
            </a: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throughout</a:t>
            </a:r>
            <a:r>
              <a:rPr sz="15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5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tokenization</a:t>
            </a:r>
            <a:r>
              <a:rPr sz="15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processes. </a:t>
            </a:r>
            <a:r>
              <a:rPr sz="1500" spc="-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decoder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produce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integer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outputs.</a:t>
            </a:r>
            <a:endParaRPr sz="1500">
              <a:latin typeface="Roboto"/>
              <a:cs typeface="Roboto"/>
            </a:endParaRPr>
          </a:p>
          <a:p>
            <a:pPr marL="398145" marR="358140" indent="-386080">
              <a:lnSpc>
                <a:spcPct val="114999"/>
              </a:lnSpc>
              <a:buAutoNum type="arabicPeriod"/>
              <a:tabLst>
                <a:tab pos="398145" algn="l"/>
                <a:tab pos="398780" algn="l"/>
              </a:tabLst>
            </a:pP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other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hand,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we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need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string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French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words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our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output.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must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do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1500" spc="-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changing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integers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back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words.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both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inputs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outputs,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create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new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dictionaries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words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corresponding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values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 integers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keys.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868" y="2155304"/>
            <a:ext cx="2394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145" algn="l"/>
              </a:tabLst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3.	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Finally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created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7499" y="2175624"/>
            <a:ext cx="1737995" cy="228600"/>
          </a:xfrm>
          <a:prstGeom prst="rect">
            <a:avLst/>
          </a:prstGeom>
          <a:solidFill>
            <a:srgbClr val="282C34"/>
          </a:solidFill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translate_sentence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6655" y="2155304"/>
            <a:ext cx="38588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function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gets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english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sentence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a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input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575" y="2418194"/>
            <a:ext cx="2439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returns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french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sentence.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5" y="2887925"/>
            <a:ext cx="6241023" cy="20322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2450" y="192523"/>
            <a:ext cx="264731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u="heavy" spc="100" dirty="0">
                <a:uFill>
                  <a:solidFill>
                    <a:srgbClr val="FFFFFF"/>
                  </a:solidFill>
                </a:uFill>
              </a:rPr>
              <a:t>Testing</a:t>
            </a:r>
            <a:r>
              <a:rPr sz="2400" u="heavy" spc="-1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heavy" spc="90" dirty="0">
                <a:uFill>
                  <a:solidFill>
                    <a:srgbClr val="FFFFFF"/>
                  </a:solidFill>
                </a:uFill>
              </a:rPr>
              <a:t>the</a:t>
            </a:r>
            <a:r>
              <a:rPr sz="2400" u="heavy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heavy" spc="100" dirty="0">
                <a:uFill>
                  <a:solidFill>
                    <a:srgbClr val="FFFFFF"/>
                  </a:solidFill>
                </a:uFill>
              </a:rPr>
              <a:t>model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60925" y="843982"/>
            <a:ext cx="8133080" cy="6921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65"/>
              </a:spcBef>
            </a:pPr>
            <a:r>
              <a:rPr sz="20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o </a:t>
            </a:r>
            <a:r>
              <a:rPr sz="1700" spc="-25" dirty="0">
                <a:solidFill>
                  <a:srgbClr val="FFFFFF"/>
                </a:solidFill>
                <a:latin typeface="Roboto"/>
                <a:cs typeface="Roboto"/>
              </a:rPr>
              <a:t>put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 code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test,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we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select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sentence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random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 from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Roboto"/>
                <a:cs typeface="Roboto"/>
              </a:rPr>
              <a:t>input </a:t>
            </a:r>
            <a:r>
              <a:rPr sz="17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sentences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list,</a:t>
            </a:r>
            <a:r>
              <a:rPr sz="17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retrieve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associated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padding</a:t>
            </a:r>
            <a:r>
              <a:rPr sz="17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sequence</a:t>
            </a:r>
            <a:r>
              <a:rPr sz="17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sentence,</a:t>
            </a:r>
            <a:r>
              <a:rPr sz="17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feed </a:t>
            </a:r>
            <a:r>
              <a:rPr sz="1700" spc="-2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611" y="1570885"/>
            <a:ext cx="1737995" cy="259079"/>
          </a:xfrm>
          <a:prstGeom prst="rect">
            <a:avLst/>
          </a:prstGeom>
          <a:solidFill>
            <a:srgbClr val="282C34"/>
          </a:solidFill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translate_sentence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925" y="1549549"/>
            <a:ext cx="77101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5380" algn="l"/>
              </a:tabLst>
            </a:pP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the	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method.</a:t>
            </a:r>
            <a:r>
              <a:rPr sz="17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Roboto"/>
                <a:cs typeface="Roboto"/>
              </a:rPr>
              <a:t>translated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sentence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17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returned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7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925" y="1847492"/>
            <a:ext cx="2499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procedure,</a:t>
            </a:r>
            <a:r>
              <a:rPr sz="17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7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seen</a:t>
            </a:r>
            <a:r>
              <a:rPr sz="17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Roboto"/>
                <a:cs typeface="Roboto"/>
              </a:rPr>
              <a:t>below.</a:t>
            </a:r>
            <a:endParaRPr sz="17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775" y="2265650"/>
            <a:ext cx="4276074" cy="1571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6775" y="4078675"/>
            <a:ext cx="3653526" cy="571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85450" y="2802426"/>
            <a:ext cx="1188720" cy="171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FFEB37"/>
                </a:solidFill>
                <a:latin typeface="Arial"/>
                <a:cs typeface="Arial"/>
              </a:rPr>
              <a:t>Input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solidFill>
                  <a:srgbClr val="8BC34A"/>
                </a:solidFill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4817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Data</a:t>
            </a:r>
            <a:r>
              <a:rPr sz="3000" spc="-30" dirty="0"/>
              <a:t> </a:t>
            </a:r>
            <a:r>
              <a:rPr sz="3000" spc="105" dirty="0"/>
              <a:t>Preprocessing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594880" y="1575549"/>
            <a:ext cx="7907655" cy="704215"/>
          </a:xfrm>
          <a:custGeom>
            <a:avLst/>
            <a:gdLst/>
            <a:ahLst/>
            <a:cxnLst/>
            <a:rect l="l" t="t" r="r" b="b"/>
            <a:pathLst>
              <a:path w="7907655" h="704214">
                <a:moveTo>
                  <a:pt x="7571587" y="490728"/>
                </a:moveTo>
                <a:lnTo>
                  <a:pt x="0" y="490728"/>
                </a:lnTo>
                <a:lnTo>
                  <a:pt x="0" y="704088"/>
                </a:lnTo>
                <a:lnTo>
                  <a:pt x="7571587" y="704088"/>
                </a:lnTo>
                <a:lnTo>
                  <a:pt x="7571587" y="490728"/>
                </a:lnTo>
                <a:close/>
              </a:path>
              <a:path w="7907655" h="704214">
                <a:moveTo>
                  <a:pt x="7693939" y="245364"/>
                </a:moveTo>
                <a:lnTo>
                  <a:pt x="335940" y="245364"/>
                </a:lnTo>
                <a:lnTo>
                  <a:pt x="335940" y="458724"/>
                </a:lnTo>
                <a:lnTo>
                  <a:pt x="7693939" y="458724"/>
                </a:lnTo>
                <a:lnTo>
                  <a:pt x="7693939" y="245364"/>
                </a:lnTo>
                <a:close/>
              </a:path>
              <a:path w="7907655" h="704214">
                <a:moveTo>
                  <a:pt x="7907210" y="0"/>
                </a:moveTo>
                <a:lnTo>
                  <a:pt x="0" y="0"/>
                </a:lnTo>
                <a:lnTo>
                  <a:pt x="0" y="213360"/>
                </a:lnTo>
                <a:lnTo>
                  <a:pt x="7907210" y="213360"/>
                </a:lnTo>
                <a:lnTo>
                  <a:pt x="7907210" y="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893" y="2355836"/>
            <a:ext cx="7952740" cy="213360"/>
          </a:xfrm>
          <a:custGeom>
            <a:avLst/>
            <a:gdLst/>
            <a:ahLst/>
            <a:cxnLst/>
            <a:rect l="l" t="t" r="r" b="b"/>
            <a:pathLst>
              <a:path w="7952740" h="213360">
                <a:moveTo>
                  <a:pt x="7952401" y="213360"/>
                </a:moveTo>
                <a:lnTo>
                  <a:pt x="0" y="213360"/>
                </a:lnTo>
                <a:lnTo>
                  <a:pt x="0" y="0"/>
                </a:lnTo>
                <a:lnTo>
                  <a:pt x="7952401" y="0"/>
                </a:lnTo>
                <a:lnTo>
                  <a:pt x="7952401" y="21336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0825" y="2645396"/>
            <a:ext cx="476250" cy="190500"/>
          </a:xfrm>
          <a:custGeom>
            <a:avLst/>
            <a:gdLst/>
            <a:ahLst/>
            <a:cxnLst/>
            <a:rect l="l" t="t" r="r" b="b"/>
            <a:pathLst>
              <a:path w="476250" h="190500">
                <a:moveTo>
                  <a:pt x="476029" y="190500"/>
                </a:moveTo>
                <a:lnTo>
                  <a:pt x="0" y="190500"/>
                </a:lnTo>
                <a:lnTo>
                  <a:pt x="0" y="0"/>
                </a:lnTo>
                <a:lnTo>
                  <a:pt x="476029" y="0"/>
                </a:lnTo>
                <a:lnTo>
                  <a:pt x="476029" y="19050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893" y="2903932"/>
            <a:ext cx="7571740" cy="213360"/>
          </a:xfrm>
          <a:custGeom>
            <a:avLst/>
            <a:gdLst/>
            <a:ahLst/>
            <a:cxnLst/>
            <a:rect l="l" t="t" r="r" b="b"/>
            <a:pathLst>
              <a:path w="7571740" h="213360">
                <a:moveTo>
                  <a:pt x="7571578" y="213359"/>
                </a:moveTo>
                <a:lnTo>
                  <a:pt x="0" y="213359"/>
                </a:lnTo>
                <a:lnTo>
                  <a:pt x="0" y="0"/>
                </a:lnTo>
                <a:lnTo>
                  <a:pt x="7571578" y="0"/>
                </a:lnTo>
                <a:lnTo>
                  <a:pt x="7571578" y="21335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0825" y="3193492"/>
            <a:ext cx="857250" cy="190500"/>
          </a:xfrm>
          <a:custGeom>
            <a:avLst/>
            <a:gdLst/>
            <a:ahLst/>
            <a:cxnLst/>
            <a:rect l="l" t="t" r="r" b="b"/>
            <a:pathLst>
              <a:path w="857250" h="190500">
                <a:moveTo>
                  <a:pt x="856853" y="190500"/>
                </a:moveTo>
                <a:lnTo>
                  <a:pt x="0" y="190500"/>
                </a:lnTo>
                <a:lnTo>
                  <a:pt x="0" y="0"/>
                </a:lnTo>
                <a:lnTo>
                  <a:pt x="856853" y="0"/>
                </a:lnTo>
                <a:lnTo>
                  <a:pt x="856853" y="19050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893" y="3452028"/>
            <a:ext cx="7285990" cy="213360"/>
          </a:xfrm>
          <a:custGeom>
            <a:avLst/>
            <a:gdLst/>
            <a:ahLst/>
            <a:cxnLst/>
            <a:rect l="l" t="t" r="r" b="b"/>
            <a:pathLst>
              <a:path w="7285990" h="213360">
                <a:moveTo>
                  <a:pt x="7285965" y="213359"/>
                </a:moveTo>
                <a:lnTo>
                  <a:pt x="0" y="213359"/>
                </a:lnTo>
                <a:lnTo>
                  <a:pt x="0" y="0"/>
                </a:lnTo>
                <a:lnTo>
                  <a:pt x="7285965" y="0"/>
                </a:lnTo>
                <a:lnTo>
                  <a:pt x="7285965" y="21335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0825" y="3741587"/>
            <a:ext cx="7616825" cy="190500"/>
          </a:xfrm>
          <a:custGeom>
            <a:avLst/>
            <a:gdLst/>
            <a:ahLst/>
            <a:cxnLst/>
            <a:rect l="l" t="t" r="r" b="b"/>
            <a:pathLst>
              <a:path w="7616825" h="190500">
                <a:moveTo>
                  <a:pt x="7616469" y="190500"/>
                </a:moveTo>
                <a:lnTo>
                  <a:pt x="0" y="190500"/>
                </a:lnTo>
                <a:lnTo>
                  <a:pt x="0" y="0"/>
                </a:lnTo>
                <a:lnTo>
                  <a:pt x="7616469" y="0"/>
                </a:lnTo>
                <a:lnTo>
                  <a:pt x="7616469" y="19050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0825" y="4000123"/>
            <a:ext cx="7521575" cy="190500"/>
          </a:xfrm>
          <a:custGeom>
            <a:avLst/>
            <a:gdLst/>
            <a:ahLst/>
            <a:cxnLst/>
            <a:rect l="l" t="t" r="r" b="b"/>
            <a:pathLst>
              <a:path w="7521575" h="190500">
                <a:moveTo>
                  <a:pt x="75212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7521263" y="0"/>
                </a:lnTo>
                <a:lnTo>
                  <a:pt x="7521263" y="19050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0825" y="4258659"/>
            <a:ext cx="3618229" cy="190500"/>
          </a:xfrm>
          <a:custGeom>
            <a:avLst/>
            <a:gdLst/>
            <a:ahLst/>
            <a:cxnLst/>
            <a:rect l="l" t="t" r="r" b="b"/>
            <a:pathLst>
              <a:path w="3618229" h="190500">
                <a:moveTo>
                  <a:pt x="3617825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7825" y="0"/>
                </a:lnTo>
                <a:lnTo>
                  <a:pt x="3617825" y="19050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9250" algn="l"/>
                <a:tab pos="350520" algn="l"/>
              </a:tabLst>
            </a:pPr>
            <a:r>
              <a:rPr spc="-5" dirty="0"/>
              <a:t>We need to generate two copies of the translated sentence: one with the </a:t>
            </a:r>
            <a:r>
              <a:rPr spc="-830" dirty="0"/>
              <a:t> </a:t>
            </a:r>
            <a:r>
              <a:rPr spc="-5" dirty="0"/>
              <a:t>start-of-sentence</a:t>
            </a:r>
            <a:r>
              <a:rPr spc="-15" dirty="0"/>
              <a:t> </a:t>
            </a:r>
            <a:r>
              <a:rPr spc="-5" dirty="0"/>
              <a:t>token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other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end-of-sentence</a:t>
            </a:r>
            <a:r>
              <a:rPr spc="-10" dirty="0"/>
              <a:t> </a:t>
            </a:r>
            <a:r>
              <a:rPr spc="-5" dirty="0"/>
              <a:t>token.</a:t>
            </a:r>
          </a:p>
          <a:p>
            <a:pPr marL="349250" indent="-336550">
              <a:lnSpc>
                <a:spcPct val="100000"/>
              </a:lnSpc>
              <a:spcBef>
                <a:spcPts val="400"/>
              </a:spcBef>
              <a:buSzPct val="112000"/>
              <a:buFont typeface="Arial"/>
              <a:buChar char="●"/>
              <a:tabLst>
                <a:tab pos="349250" algn="l"/>
                <a:tab pos="350520" algn="l"/>
              </a:tabLst>
            </a:pPr>
            <a:r>
              <a:rPr sz="1250" spc="-5" dirty="0"/>
              <a:t>Each</a:t>
            </a:r>
            <a:r>
              <a:rPr sz="1250" spc="-10" dirty="0"/>
              <a:t> </a:t>
            </a:r>
            <a:r>
              <a:rPr sz="1250" spc="-5" dirty="0"/>
              <a:t>line</a:t>
            </a:r>
            <a:r>
              <a:rPr sz="1250" spc="-10" dirty="0"/>
              <a:t> </a:t>
            </a:r>
            <a:r>
              <a:rPr sz="1250" spc="-5" dirty="0"/>
              <a:t>is split</a:t>
            </a:r>
            <a:r>
              <a:rPr sz="1250" spc="-10" dirty="0"/>
              <a:t> </a:t>
            </a:r>
            <a:r>
              <a:rPr sz="1250" spc="-5" dirty="0"/>
              <a:t>into two</a:t>
            </a:r>
            <a:r>
              <a:rPr sz="1250" spc="-10" dirty="0"/>
              <a:t> </a:t>
            </a:r>
            <a:r>
              <a:rPr sz="1250" spc="-5" dirty="0"/>
              <a:t>substrings at</a:t>
            </a:r>
            <a:r>
              <a:rPr sz="1250" spc="-10" dirty="0"/>
              <a:t> </a:t>
            </a:r>
            <a:r>
              <a:rPr sz="1250" spc="-5" dirty="0"/>
              <a:t>the position</a:t>
            </a:r>
            <a:r>
              <a:rPr sz="1250" spc="-10" dirty="0"/>
              <a:t> </a:t>
            </a:r>
            <a:r>
              <a:rPr sz="1250" spc="-5" dirty="0"/>
              <a:t>where the</a:t>
            </a:r>
            <a:r>
              <a:rPr sz="1250" spc="-10" dirty="0"/>
              <a:t> </a:t>
            </a:r>
            <a:r>
              <a:rPr sz="1250" spc="-5" dirty="0"/>
              <a:t>tab occurs.</a:t>
            </a:r>
            <a:endParaRPr sz="1250"/>
          </a:p>
          <a:p>
            <a:pPr marL="349250" marR="5080" indent="-336550">
              <a:lnSpc>
                <a:spcPct val="142400"/>
              </a:lnSpc>
              <a:spcBef>
                <a:spcPts val="145"/>
              </a:spcBef>
              <a:buSzPct val="112000"/>
              <a:buFont typeface="Arial"/>
              <a:buChar char="●"/>
              <a:tabLst>
                <a:tab pos="349250" algn="l"/>
                <a:tab pos="350520" algn="l"/>
              </a:tabLst>
            </a:pPr>
            <a:r>
              <a:rPr sz="1250" spc="-5" dirty="0"/>
              <a:t>The left substring (the English sentence) is inserted into the input_sentences[] </a:t>
            </a:r>
            <a:r>
              <a:rPr sz="1250" spc="-740" dirty="0"/>
              <a:t> </a:t>
            </a:r>
            <a:r>
              <a:rPr sz="1250" spc="-5" dirty="0"/>
              <a:t>list.</a:t>
            </a:r>
            <a:endParaRPr sz="1250"/>
          </a:p>
          <a:p>
            <a:pPr marL="349250" marR="386080" indent="-336550">
              <a:lnSpc>
                <a:spcPct val="142400"/>
              </a:lnSpc>
              <a:spcBef>
                <a:spcPts val="45"/>
              </a:spcBef>
              <a:buSzPct val="112000"/>
              <a:buFont typeface="Arial"/>
              <a:buChar char="●"/>
              <a:tabLst>
                <a:tab pos="349250" algn="l"/>
                <a:tab pos="350520" algn="l"/>
              </a:tabLst>
            </a:pPr>
            <a:r>
              <a:rPr sz="1250" spc="-5" dirty="0"/>
              <a:t>The substring to the right of the tab is the corresponding translated French </a:t>
            </a:r>
            <a:r>
              <a:rPr sz="1250" spc="-740" dirty="0"/>
              <a:t> </a:t>
            </a:r>
            <a:r>
              <a:rPr sz="1250" spc="-5" dirty="0"/>
              <a:t>sentence.</a:t>
            </a:r>
            <a:endParaRPr sz="1250"/>
          </a:p>
          <a:p>
            <a:pPr marL="349250" marR="5080" indent="-336550">
              <a:lnSpc>
                <a:spcPct val="137900"/>
              </a:lnSpc>
              <a:spcBef>
                <a:spcPts val="110"/>
              </a:spcBef>
              <a:buSzPct val="112000"/>
              <a:buFont typeface="Arial"/>
              <a:buChar char="●"/>
              <a:tabLst>
                <a:tab pos="349250" algn="l"/>
                <a:tab pos="350520" algn="l"/>
              </a:tabLst>
            </a:pPr>
            <a:r>
              <a:rPr sz="1250" spc="-5" dirty="0"/>
              <a:t>The &lt;eos&gt; token is prefixed to the translated sentence, and the resultant </a:t>
            </a:r>
            <a:r>
              <a:rPr sz="1250" dirty="0"/>
              <a:t> </a:t>
            </a:r>
            <a:r>
              <a:rPr sz="1250" spc="-5" dirty="0"/>
              <a:t>sentence is appended to the output_sentences[] list. Similarly, the &lt;sos&gt; token, </a:t>
            </a:r>
            <a:r>
              <a:rPr sz="1250" spc="-740" dirty="0"/>
              <a:t> </a:t>
            </a:r>
            <a:r>
              <a:rPr sz="1250" spc="-5" dirty="0"/>
              <a:t>is concatenated at the start of the translated sentence and the result is added </a:t>
            </a:r>
            <a:r>
              <a:rPr sz="1250" dirty="0"/>
              <a:t> </a:t>
            </a:r>
            <a:r>
              <a:rPr sz="1250" spc="-5" dirty="0"/>
              <a:t>to</a:t>
            </a:r>
            <a:r>
              <a:rPr sz="1250" spc="-10" dirty="0"/>
              <a:t> </a:t>
            </a:r>
            <a:r>
              <a:rPr sz="1250" spc="-5" dirty="0"/>
              <a:t>the output_sentences_inputs[]</a:t>
            </a:r>
            <a:r>
              <a:rPr sz="1250" spc="-10" dirty="0"/>
              <a:t> </a:t>
            </a:r>
            <a:r>
              <a:rPr sz="1250" spc="-5" dirty="0"/>
              <a:t>list.</a:t>
            </a: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746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/>
              <a:t>Tokenization</a:t>
            </a:r>
            <a:r>
              <a:rPr sz="3000" spc="-10" dirty="0"/>
              <a:t> </a:t>
            </a:r>
            <a:r>
              <a:rPr sz="3000" spc="125" dirty="0"/>
              <a:t>and</a:t>
            </a:r>
            <a:r>
              <a:rPr sz="3000" spc="-10" dirty="0"/>
              <a:t> </a:t>
            </a:r>
            <a:r>
              <a:rPr sz="3000" spc="100" dirty="0"/>
              <a:t>Padding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9250" y="1336850"/>
            <a:ext cx="6383875" cy="3501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193" y="271834"/>
            <a:ext cx="8041640" cy="468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After</a:t>
            </a:r>
            <a:r>
              <a:rPr sz="1400" b="1" spc="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tokenizing,</a:t>
            </a:r>
            <a:r>
              <a:rPr sz="1400" b="1" spc="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padding</a:t>
            </a:r>
            <a:r>
              <a:rPr sz="1400" b="1" spc="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is</a:t>
            </a:r>
            <a:r>
              <a:rPr sz="1400" b="1" spc="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applied</a:t>
            </a:r>
            <a:r>
              <a:rPr sz="1400" b="1" spc="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to</a:t>
            </a:r>
            <a:r>
              <a:rPr sz="1400" b="1" spc="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any</a:t>
            </a:r>
            <a:r>
              <a:rPr sz="1400" b="1" spc="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sentences</a:t>
            </a:r>
            <a:r>
              <a:rPr sz="1400" b="1" spc="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that</a:t>
            </a:r>
            <a:r>
              <a:rPr sz="1400" b="1" spc="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are</a:t>
            </a:r>
            <a:r>
              <a:rPr sz="1400" b="1" spc="35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either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too long or too short. In the case of inputs, this padding will be equal </a:t>
            </a:r>
            <a:r>
              <a:rPr sz="1400" b="1" spc="-8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to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the length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of the longest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input sentence.</a:t>
            </a:r>
            <a:endParaRPr sz="1400">
              <a:latin typeface="Courier New"/>
              <a:cs typeface="Courier New"/>
            </a:endParaRPr>
          </a:p>
          <a:p>
            <a:pPr marL="348615" marR="11112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In addition, the word_index attribute of the Tokenizer class returns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a </a:t>
            </a:r>
            <a:r>
              <a:rPr sz="1400" b="1" spc="5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word-to-index dictionary where words are the keys and the corresponding </a:t>
            </a:r>
            <a:r>
              <a:rPr sz="1400" b="1" spc="-8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integers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are the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values.</a:t>
            </a:r>
            <a:endParaRPr sz="1400">
              <a:latin typeface="Courier New"/>
              <a:cs typeface="Courier New"/>
            </a:endParaRPr>
          </a:p>
          <a:p>
            <a:pPr marL="348615" marR="11112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English sentences are typically shorter and include fewer words on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average than the translated French sentences, according to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comparison </a:t>
            </a:r>
            <a:r>
              <a:rPr sz="1400" b="1" spc="-8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of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the number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of unique words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in the input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and the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output.</a:t>
            </a:r>
            <a:endParaRPr sz="1400">
              <a:latin typeface="Courier New"/>
              <a:cs typeface="Courier New"/>
            </a:endParaRPr>
          </a:p>
          <a:p>
            <a:pPr marL="348615" marR="21844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  <a:tab pos="3441700" algn="l"/>
              </a:tabLst>
            </a:pP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The input has to be padded next. Because text sentences can be of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different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lengths,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but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LSTM	expects input instances with the same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length, padding is used for both the input and the output. Because of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this, we must turn our sentences into fixed-length vectors. Padding is </a:t>
            </a:r>
            <a:r>
              <a:rPr sz="1400" b="1" spc="-8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one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method for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achieving this.</a:t>
            </a:r>
            <a:endParaRPr sz="1400">
              <a:latin typeface="Courier New"/>
              <a:cs typeface="Courier New"/>
            </a:endParaRPr>
          </a:p>
          <a:p>
            <a:pPr marL="348615" marR="11176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specific sentence length is established in padding. In our example,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the input and output sentences will be padded by the length of the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longest sentence from the inputs and outputs, respectively. The input's </a:t>
            </a:r>
            <a:r>
              <a:rPr sz="1400" b="1" spc="-83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longest sentence is six words long. Zeros will be added to the empty </a:t>
            </a:r>
            <a:r>
              <a:rPr sz="1400" b="1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indexes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for sentences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with fewer</a:t>
            </a:r>
            <a:r>
              <a:rPr sz="1400" b="1" spc="-10" dirty="0">
                <a:solidFill>
                  <a:srgbClr val="FFFFFD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D"/>
                </a:solidFill>
                <a:latin typeface="Courier New"/>
                <a:cs typeface="Courier New"/>
              </a:rPr>
              <a:t>than six words.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49885"/>
            <a:ext cx="35928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80" dirty="0"/>
              <a:t>Word Embedding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460925" y="1544242"/>
            <a:ext cx="3704590" cy="28422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244"/>
              </a:spcBef>
            </a:pP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Because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we are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employing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deep </a:t>
            </a:r>
            <a:r>
              <a:rPr sz="1650" b="1" spc="-9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learning models,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we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must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convert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our words into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their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appropriate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numeric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vector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representations.</a:t>
            </a:r>
            <a:endParaRPr sz="1650" dirty="0">
              <a:latin typeface="Courier New"/>
              <a:cs typeface="Courier New"/>
            </a:endParaRPr>
          </a:p>
          <a:p>
            <a:pPr marL="12700" marR="258445">
              <a:lnSpc>
                <a:spcPts val="1900"/>
              </a:lnSpc>
              <a:spcBef>
                <a:spcPts val="1190"/>
              </a:spcBef>
            </a:pP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Our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 words, however,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have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already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been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 converted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into </a:t>
            </a:r>
            <a:r>
              <a:rPr sz="1650" b="1" spc="-9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numbers.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So, what is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difference between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word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embeddings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integer </a:t>
            </a:r>
            <a:r>
              <a:rPr sz="165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ourier New"/>
                <a:cs typeface="Courier New"/>
              </a:rPr>
              <a:t>representation?</a:t>
            </a:r>
            <a:endParaRPr sz="165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346037"/>
            <a:ext cx="4509625" cy="3366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275" y="780375"/>
            <a:ext cx="5045075" cy="4121785"/>
            <a:chOff x="153275" y="780375"/>
            <a:chExt cx="5045075" cy="4121785"/>
          </a:xfrm>
        </p:grpSpPr>
        <p:sp>
          <p:nvSpPr>
            <p:cNvPr id="3" name="object 3"/>
            <p:cNvSpPr/>
            <p:nvPr/>
          </p:nvSpPr>
          <p:spPr>
            <a:xfrm>
              <a:off x="492562" y="1260283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799" y="0"/>
                  </a:lnTo>
                </a:path>
              </a:pathLst>
            </a:custGeom>
            <a:ln w="38099">
              <a:solidFill>
                <a:srgbClr val="039B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75" y="780375"/>
              <a:ext cx="5044774" cy="41215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625" y="374610"/>
            <a:ext cx="7913370" cy="3200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100" b="1" spc="-15" dirty="0">
                <a:solidFill>
                  <a:srgbClr val="000000"/>
                </a:solidFill>
                <a:latin typeface="Arial"/>
                <a:cs typeface="Arial"/>
              </a:rPr>
              <a:t>Translating</a:t>
            </a:r>
            <a:r>
              <a:rPr sz="21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0000"/>
                </a:solidFill>
                <a:latin typeface="Arial"/>
                <a:cs typeface="Arial"/>
              </a:rPr>
              <a:t>English</a:t>
            </a:r>
            <a:r>
              <a:rPr sz="21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0000"/>
                </a:solidFill>
                <a:latin typeface="Arial"/>
                <a:cs typeface="Arial"/>
              </a:rPr>
              <a:t>dictionary</a:t>
            </a:r>
            <a:r>
              <a:rPr sz="21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1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0000"/>
                </a:solidFill>
                <a:latin typeface="Arial"/>
                <a:cs typeface="Arial"/>
              </a:rPr>
              <a:t>French</a:t>
            </a:r>
            <a:r>
              <a:rPr sz="21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21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sz="21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0000"/>
                </a:solidFill>
                <a:latin typeface="Arial"/>
                <a:cs typeface="Arial"/>
              </a:rPr>
              <a:t>embeddings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8475" y="911800"/>
            <a:ext cx="3484245" cy="1600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spc="-5" dirty="0">
                <a:latin typeface="Arial MT"/>
                <a:cs typeface="Arial MT"/>
              </a:rPr>
              <a:t>Given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dictionaries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English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French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word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embeddings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8475" y="1095823"/>
            <a:ext cx="2379345" cy="1600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dirty="0">
                <a:latin typeface="Arial MT"/>
                <a:cs typeface="Arial MT"/>
              </a:rPr>
              <a:t>you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will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create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transformation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matrix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6531" y="1419545"/>
            <a:ext cx="3492500" cy="182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08610" indent="-309245">
              <a:lnSpc>
                <a:spcPts val="1390"/>
              </a:lnSpc>
              <a:buChar char="●"/>
              <a:tabLst>
                <a:tab pos="308610" algn="l"/>
                <a:tab pos="309245" algn="l"/>
              </a:tabLst>
            </a:pPr>
            <a:r>
              <a:rPr sz="1050" spc="-5" dirty="0">
                <a:latin typeface="Arial MT"/>
                <a:cs typeface="Arial MT"/>
              </a:rPr>
              <a:t>Given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English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word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embedding,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multiply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5675" y="1629858"/>
            <a:ext cx="2073910" cy="182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spc="-5" dirty="0">
                <a:latin typeface="Arial MT"/>
                <a:cs typeface="Arial MT"/>
              </a:rPr>
              <a:t>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to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get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new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word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embedding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3731" y="1840170"/>
            <a:ext cx="2047875" cy="182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08610" indent="-309245">
              <a:lnSpc>
                <a:spcPts val="1390"/>
              </a:lnSpc>
              <a:buChar char="○"/>
              <a:tabLst>
                <a:tab pos="308610" algn="l"/>
                <a:tab pos="309245" algn="l"/>
              </a:tabLst>
            </a:pPr>
            <a:r>
              <a:rPr sz="1050" spc="-5" dirty="0">
                <a:latin typeface="Arial MT"/>
                <a:cs typeface="Arial MT"/>
              </a:rPr>
              <a:t>Both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are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8BC34A"/>
                </a:solidFill>
                <a:latin typeface="Arial MT"/>
                <a:cs typeface="Arial MT"/>
                <a:hlinkClick r:id="rId3"/>
              </a:rPr>
              <a:t>row</a:t>
            </a:r>
            <a:r>
              <a:rPr sz="1050" spc="-15" dirty="0">
                <a:solidFill>
                  <a:srgbClr val="8BC34A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050" dirty="0">
                <a:solidFill>
                  <a:srgbClr val="8BC34A"/>
                </a:solidFill>
                <a:latin typeface="Arial MT"/>
                <a:cs typeface="Arial MT"/>
                <a:hlinkClick r:id="rId3"/>
              </a:rPr>
              <a:t>vectors</a:t>
            </a:r>
            <a:r>
              <a:rPr sz="105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6531" y="2050482"/>
            <a:ext cx="3321050" cy="1600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08610" indent="-309245">
              <a:lnSpc>
                <a:spcPts val="1220"/>
              </a:lnSpc>
              <a:buChar char="●"/>
              <a:tabLst>
                <a:tab pos="308610" algn="l"/>
                <a:tab pos="309245" algn="l"/>
              </a:tabLst>
            </a:pPr>
            <a:r>
              <a:rPr sz="1050" spc="-10" dirty="0">
                <a:latin typeface="Arial MT"/>
                <a:cs typeface="Arial MT"/>
              </a:rPr>
              <a:t>We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then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compute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nearest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neighbors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to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in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5675" y="2234505"/>
            <a:ext cx="3170555" cy="1600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spc="-5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french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embeddings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recommend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word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that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5675" y="2418528"/>
            <a:ext cx="3024505" cy="1600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spc="-5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most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similar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to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transformed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word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embedding.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2750" y="2704675"/>
            <a:ext cx="3771900" cy="2165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310910"/>
            <a:ext cx="34436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5" dirty="0"/>
              <a:t>Making</a:t>
            </a:r>
            <a:r>
              <a:rPr sz="3000" spc="-25" dirty="0"/>
              <a:t> </a:t>
            </a:r>
            <a:r>
              <a:rPr sz="3000" spc="150" dirty="0"/>
              <a:t>The</a:t>
            </a:r>
            <a:r>
              <a:rPr sz="3000" spc="-15" dirty="0"/>
              <a:t> </a:t>
            </a:r>
            <a:r>
              <a:rPr sz="3000" spc="85" dirty="0"/>
              <a:t>Model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25" y="2508499"/>
            <a:ext cx="6885224" cy="23145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3625" y="1077700"/>
            <a:ext cx="7080884" cy="2057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most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common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architecture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used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to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build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machine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translation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models</a:t>
            </a:r>
            <a:r>
              <a:rPr sz="1350" spc="-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is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Encoder-Decoder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625" y="1283439"/>
            <a:ext cx="4155440" cy="2057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architecture</a:t>
            </a:r>
            <a:r>
              <a:rPr sz="1350" spc="-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and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we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are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using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same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for</a:t>
            </a:r>
            <a:r>
              <a:rPr sz="1350" spc="-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our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project.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625" y="1939912"/>
            <a:ext cx="5820410" cy="2057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350" spc="-15" dirty="0">
                <a:solidFill>
                  <a:srgbClr val="222222"/>
                </a:solidFill>
                <a:latin typeface="Arial MT"/>
                <a:cs typeface="Arial MT"/>
              </a:rPr>
              <a:t>We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used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two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major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components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—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an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encoder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and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a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decoder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for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222222"/>
                </a:solidFill>
                <a:latin typeface="Arial MT"/>
                <a:cs typeface="Arial MT"/>
              </a:rPr>
              <a:t>our</a:t>
            </a:r>
            <a:r>
              <a:rPr sz="135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22222"/>
                </a:solidFill>
                <a:latin typeface="Arial MT"/>
                <a:cs typeface="Arial MT"/>
              </a:rPr>
              <a:t>model.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515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E</a:t>
            </a:r>
            <a:r>
              <a:rPr sz="3000" spc="55" dirty="0"/>
              <a:t>n</a:t>
            </a:r>
            <a:r>
              <a:rPr sz="3000" spc="229" dirty="0"/>
              <a:t>c</a:t>
            </a:r>
            <a:r>
              <a:rPr sz="3000" spc="70" dirty="0"/>
              <a:t>o</a:t>
            </a:r>
            <a:r>
              <a:rPr sz="3000" spc="50" dirty="0"/>
              <a:t>d</a:t>
            </a:r>
            <a:r>
              <a:rPr sz="3000" spc="55" dirty="0"/>
              <a:t>er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85968" y="1304207"/>
            <a:ext cx="8029575" cy="14452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340"/>
              </a:spcBef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sz="13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encoder</a:t>
            </a:r>
            <a:r>
              <a:rPr sz="13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decoder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3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LSTM</a:t>
            </a:r>
            <a:r>
              <a:rPr sz="13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350">
              <a:latin typeface="Arial MT"/>
              <a:cs typeface="Arial MT"/>
            </a:endParaRPr>
          </a:p>
          <a:p>
            <a:pPr marL="344805" marR="5080" indent="-332740">
              <a:lnSpc>
                <a:spcPct val="114999"/>
              </a:lnSpc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Encoder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reads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 input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sequence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summarizes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 information in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something called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 internal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 state vectors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context vector (in case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of LSTM these are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called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 hidden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state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cell state </a:t>
            </a:r>
            <a:r>
              <a:rPr sz="13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vectors). </a:t>
            </a:r>
            <a:r>
              <a:rPr sz="1350" spc="-15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discarded the outputs of the encoder and only preserve the internal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states.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context </a:t>
            </a:r>
            <a:r>
              <a:rPr sz="13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vectors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aims to encapsulates the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information for all input elements in order to help the decoder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make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accurate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predictions.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5" y="2958935"/>
            <a:ext cx="1481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3000" spc="-1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3000" spc="229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3000" spc="7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3000" spc="5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3000" spc="55" dirty="0">
                <a:solidFill>
                  <a:srgbClr val="FFFFFF"/>
                </a:solidFill>
                <a:latin typeface="Georgia"/>
                <a:cs typeface="Georgia"/>
              </a:rPr>
              <a:t>er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968" y="3559881"/>
            <a:ext cx="7943215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marR="5080" indent="-332740">
              <a:lnSpc>
                <a:spcPct val="114999"/>
              </a:lnSpc>
              <a:spcBef>
                <a:spcPts val="100"/>
              </a:spcBef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 deoder is an LSTM whose initial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states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are initialized to the final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states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of the final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states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Encoder LSTM, i.e the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context vector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of the encoder’s final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cell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is input to the first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cell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of the decoder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starts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generating the outputs are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also taken into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consideration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for future outputs.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527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/>
              <a:t>Modifying</a:t>
            </a:r>
            <a:r>
              <a:rPr sz="3000" spc="-10" dirty="0"/>
              <a:t> </a:t>
            </a:r>
            <a:r>
              <a:rPr sz="3000" spc="95" dirty="0"/>
              <a:t>the</a:t>
            </a:r>
            <a:r>
              <a:rPr sz="3000" dirty="0"/>
              <a:t> </a:t>
            </a:r>
            <a:r>
              <a:rPr sz="3000" spc="85" dirty="0"/>
              <a:t>Model</a:t>
            </a:r>
            <a:r>
              <a:rPr sz="3000" spc="-5" dirty="0"/>
              <a:t> </a:t>
            </a:r>
            <a:r>
              <a:rPr sz="3000" spc="35" dirty="0"/>
              <a:t>for</a:t>
            </a:r>
            <a:r>
              <a:rPr sz="3000" dirty="0"/>
              <a:t> </a:t>
            </a:r>
            <a:r>
              <a:rPr sz="3000" spc="95" dirty="0"/>
              <a:t>Predictions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85968" y="1304207"/>
            <a:ext cx="791654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marR="5080" indent="-332740">
              <a:lnSpc>
                <a:spcPct val="114999"/>
              </a:lnSpc>
              <a:spcBef>
                <a:spcPts val="100"/>
              </a:spcBef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at each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step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we need the decoder hidden and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cell states,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we will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modify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our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3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to accept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hidden and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cell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 as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shown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Arial MT"/>
                <a:cs typeface="Arial MT"/>
              </a:rPr>
              <a:t>below.</a:t>
            </a:r>
            <a:endParaRPr sz="1350">
              <a:latin typeface="Arial MT"/>
              <a:cs typeface="Arial MT"/>
            </a:endParaRPr>
          </a:p>
          <a:p>
            <a:pPr marL="344805" marR="53340" indent="-332740">
              <a:lnSpc>
                <a:spcPct val="114999"/>
              </a:lnSpc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At each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step,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there will be only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single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word in the decoder input and we need to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modify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 decoder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embedding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layer as follows: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316300"/>
            <a:ext cx="8839202" cy="828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250075"/>
            <a:ext cx="6135045" cy="1693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BC34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900</Words>
  <Application>Microsoft Office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Courier New</vt:lpstr>
      <vt:lpstr>Georgia</vt:lpstr>
      <vt:lpstr>Roboto</vt:lpstr>
      <vt:lpstr>Office Theme</vt:lpstr>
      <vt:lpstr>DS504: Natural  Language Processing</vt:lpstr>
      <vt:lpstr>Data Preprocessing</vt:lpstr>
      <vt:lpstr>Tokenization and Padding</vt:lpstr>
      <vt:lpstr>PowerPoint Presentation</vt:lpstr>
      <vt:lpstr>Word Embedding</vt:lpstr>
      <vt:lpstr>Translating English dictionary to French by using embeddings</vt:lpstr>
      <vt:lpstr>Making The Model</vt:lpstr>
      <vt:lpstr>Encoder</vt:lpstr>
      <vt:lpstr>Modifying the Model for Predictions</vt:lpstr>
      <vt:lpstr>Making Predictions</vt:lpstr>
      <vt:lpstr>Testing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Presentation</dc:title>
  <cp:lastModifiedBy>sudhirsharma34567@gmail.com</cp:lastModifiedBy>
  <cp:revision>1</cp:revision>
  <dcterms:created xsi:type="dcterms:W3CDTF">2022-11-17T17:32:18Z</dcterms:created>
  <dcterms:modified xsi:type="dcterms:W3CDTF">2022-11-17T17:33:53Z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